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267" r:id="rId3"/>
    <p:sldId id="301" r:id="rId4"/>
    <p:sldId id="256" r:id="rId5"/>
    <p:sldId id="268" r:id="rId6"/>
    <p:sldId id="269" r:id="rId7"/>
    <p:sldId id="312" r:id="rId8"/>
    <p:sldId id="270" r:id="rId9"/>
    <p:sldId id="323" r:id="rId10"/>
    <p:sldId id="272" r:id="rId11"/>
    <p:sldId id="311" r:id="rId12"/>
    <p:sldId id="313" r:id="rId13"/>
    <p:sldId id="314" r:id="rId14"/>
    <p:sldId id="271" r:id="rId15"/>
    <p:sldId id="319" r:id="rId16"/>
    <p:sldId id="320" r:id="rId17"/>
    <p:sldId id="304" r:id="rId18"/>
    <p:sldId id="310" r:id="rId19"/>
    <p:sldId id="321" r:id="rId20"/>
    <p:sldId id="316" r:id="rId21"/>
    <p:sldId id="317" r:id="rId22"/>
    <p:sldId id="315" r:id="rId23"/>
    <p:sldId id="322" r:id="rId24"/>
    <p:sldId id="309" r:id="rId25"/>
    <p:sldId id="305" r:id="rId26"/>
    <p:sldId id="308" r:id="rId27"/>
    <p:sldId id="302" r:id="rId28"/>
    <p:sldId id="31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5" autoAdjust="0"/>
    <p:restoredTop sz="94660"/>
  </p:normalViewPr>
  <p:slideViewPr>
    <p:cSldViewPr snapToGrid="0">
      <p:cViewPr varScale="1">
        <p:scale>
          <a:sx n="117" d="100"/>
          <a:sy n="117" d="100"/>
        </p:scale>
        <p:origin x="184" y="3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927D4A-3AD0-473E-B640-57A00BC43D56}" type="datetimeFigureOut">
              <a:rPr lang="en-US" smtClean="0"/>
              <a:t>3/25/22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030E37-4CED-407F-888E-066AD2C256CB}" type="slidenum">
              <a:rPr lang="en-US" smtClean="0"/>
              <a:t>‹#›</a:t>
            </a:fld>
            <a:endParaRPr lang="en-US"/>
          </a:p>
        </p:txBody>
      </p:sp>
    </p:spTree>
    <p:extLst>
      <p:ext uri="{BB962C8B-B14F-4D97-AF65-F5344CB8AC3E}">
        <p14:creationId xmlns:p14="http://schemas.microsoft.com/office/powerpoint/2010/main" val="2982669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F9CB5-801D-469F-9CBE-BC0BBDD283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7D7B0A-F627-477A-AD5F-6661274CC2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036A07F-1EEB-4671-8128-58DE60B10E29}"/>
              </a:ext>
            </a:extLst>
          </p:cNvPr>
          <p:cNvSpPr>
            <a:spLocks noGrp="1"/>
          </p:cNvSpPr>
          <p:nvPr>
            <p:ph type="dt" sz="half" idx="10"/>
          </p:nvPr>
        </p:nvSpPr>
        <p:spPr/>
        <p:txBody>
          <a:bodyPr/>
          <a:lstStyle/>
          <a:p>
            <a:fld id="{D2DCFCF1-E4DB-4B15-9A80-116B13B01849}" type="datetime1">
              <a:rPr lang="en-US" smtClean="0"/>
              <a:t>3/25/22</a:t>
            </a:fld>
            <a:endParaRPr lang="en-US"/>
          </a:p>
        </p:txBody>
      </p:sp>
      <p:sp>
        <p:nvSpPr>
          <p:cNvPr id="5" name="Footer Placeholder 4">
            <a:extLst>
              <a:ext uri="{FF2B5EF4-FFF2-40B4-BE49-F238E27FC236}">
                <a16:creationId xmlns:a16="http://schemas.microsoft.com/office/drawing/2014/main" id="{8400BC29-E4B8-498A-9182-F4F8DC729A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EF18F4-BABF-4BA0-83F7-8814E2080156}"/>
              </a:ext>
            </a:extLst>
          </p:cNvPr>
          <p:cNvSpPr>
            <a:spLocks noGrp="1"/>
          </p:cNvSpPr>
          <p:nvPr>
            <p:ph type="sldNum" sz="quarter" idx="12"/>
          </p:nvPr>
        </p:nvSpPr>
        <p:spPr/>
        <p:txBody>
          <a:bodyPr/>
          <a:lstStyle/>
          <a:p>
            <a:fld id="{1E54C18B-61AF-4D08-A9FF-315E299B3E95}" type="slidenum">
              <a:rPr lang="en-US" smtClean="0"/>
              <a:t>‹#›</a:t>
            </a:fld>
            <a:endParaRPr lang="en-US"/>
          </a:p>
        </p:txBody>
      </p:sp>
    </p:spTree>
    <p:extLst>
      <p:ext uri="{BB962C8B-B14F-4D97-AF65-F5344CB8AC3E}">
        <p14:creationId xmlns:p14="http://schemas.microsoft.com/office/powerpoint/2010/main" val="2210579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CE2E9-C23A-443B-9318-769690C4BF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7A2BEB-E8A5-4675-B32C-0DD2981F16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B36FDE-F1DC-4591-A054-CE9F0599A42E}"/>
              </a:ext>
            </a:extLst>
          </p:cNvPr>
          <p:cNvSpPr>
            <a:spLocks noGrp="1"/>
          </p:cNvSpPr>
          <p:nvPr>
            <p:ph type="dt" sz="half" idx="10"/>
          </p:nvPr>
        </p:nvSpPr>
        <p:spPr/>
        <p:txBody>
          <a:bodyPr/>
          <a:lstStyle/>
          <a:p>
            <a:fld id="{6BAE385F-5B5A-4785-8C0C-44C9CCC0B30B}" type="datetime1">
              <a:rPr lang="en-US" smtClean="0"/>
              <a:t>3/25/22</a:t>
            </a:fld>
            <a:endParaRPr lang="en-US"/>
          </a:p>
        </p:txBody>
      </p:sp>
      <p:sp>
        <p:nvSpPr>
          <p:cNvPr id="5" name="Footer Placeholder 4">
            <a:extLst>
              <a:ext uri="{FF2B5EF4-FFF2-40B4-BE49-F238E27FC236}">
                <a16:creationId xmlns:a16="http://schemas.microsoft.com/office/drawing/2014/main" id="{63A38A4A-834A-466A-891D-1F1D900DBF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A09A9E-1676-4DB5-BAFC-EC99D035E46F}"/>
              </a:ext>
            </a:extLst>
          </p:cNvPr>
          <p:cNvSpPr>
            <a:spLocks noGrp="1"/>
          </p:cNvSpPr>
          <p:nvPr>
            <p:ph type="sldNum" sz="quarter" idx="12"/>
          </p:nvPr>
        </p:nvSpPr>
        <p:spPr/>
        <p:txBody>
          <a:bodyPr/>
          <a:lstStyle/>
          <a:p>
            <a:fld id="{1E54C18B-61AF-4D08-A9FF-315E299B3E95}" type="slidenum">
              <a:rPr lang="en-US" smtClean="0"/>
              <a:t>‹#›</a:t>
            </a:fld>
            <a:endParaRPr lang="en-US"/>
          </a:p>
        </p:txBody>
      </p:sp>
    </p:spTree>
    <p:extLst>
      <p:ext uri="{BB962C8B-B14F-4D97-AF65-F5344CB8AC3E}">
        <p14:creationId xmlns:p14="http://schemas.microsoft.com/office/powerpoint/2010/main" val="3311516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7BAD7C-890F-4960-BF2A-A8E1FA4E4A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5E8066-269D-4BA4-A000-0613B54C29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8AD2D-F7C2-4A80-8921-20D3267E9E3E}"/>
              </a:ext>
            </a:extLst>
          </p:cNvPr>
          <p:cNvSpPr>
            <a:spLocks noGrp="1"/>
          </p:cNvSpPr>
          <p:nvPr>
            <p:ph type="dt" sz="half" idx="10"/>
          </p:nvPr>
        </p:nvSpPr>
        <p:spPr/>
        <p:txBody>
          <a:bodyPr/>
          <a:lstStyle/>
          <a:p>
            <a:fld id="{49752D38-85D1-43D3-A379-CCE87265405C}" type="datetime1">
              <a:rPr lang="en-US" smtClean="0"/>
              <a:t>3/25/22</a:t>
            </a:fld>
            <a:endParaRPr lang="en-US"/>
          </a:p>
        </p:txBody>
      </p:sp>
      <p:sp>
        <p:nvSpPr>
          <p:cNvPr id="5" name="Footer Placeholder 4">
            <a:extLst>
              <a:ext uri="{FF2B5EF4-FFF2-40B4-BE49-F238E27FC236}">
                <a16:creationId xmlns:a16="http://schemas.microsoft.com/office/drawing/2014/main" id="{3A6C12D4-8F9B-4416-9ED5-C907D33872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3384E5-5110-47E3-AC97-51865F8A8E71}"/>
              </a:ext>
            </a:extLst>
          </p:cNvPr>
          <p:cNvSpPr>
            <a:spLocks noGrp="1"/>
          </p:cNvSpPr>
          <p:nvPr>
            <p:ph type="sldNum" sz="quarter" idx="12"/>
          </p:nvPr>
        </p:nvSpPr>
        <p:spPr/>
        <p:txBody>
          <a:bodyPr/>
          <a:lstStyle/>
          <a:p>
            <a:fld id="{1E54C18B-61AF-4D08-A9FF-315E299B3E95}" type="slidenum">
              <a:rPr lang="en-US" smtClean="0"/>
              <a:t>‹#›</a:t>
            </a:fld>
            <a:endParaRPr lang="en-US"/>
          </a:p>
        </p:txBody>
      </p:sp>
    </p:spTree>
    <p:extLst>
      <p:ext uri="{BB962C8B-B14F-4D97-AF65-F5344CB8AC3E}">
        <p14:creationId xmlns:p14="http://schemas.microsoft.com/office/powerpoint/2010/main" val="4270912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77865-FB78-43CD-8EC5-D448E7C33D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6F04BE-AC4F-4AFE-9BED-B8224829AA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5934F2-224B-44F4-AC93-2A78A2B0042C}"/>
              </a:ext>
            </a:extLst>
          </p:cNvPr>
          <p:cNvSpPr>
            <a:spLocks noGrp="1"/>
          </p:cNvSpPr>
          <p:nvPr>
            <p:ph type="dt" sz="half" idx="10"/>
          </p:nvPr>
        </p:nvSpPr>
        <p:spPr/>
        <p:txBody>
          <a:bodyPr/>
          <a:lstStyle/>
          <a:p>
            <a:fld id="{79CA68E7-EE67-42F4-9F0E-D54EDDBD23CA}" type="datetime1">
              <a:rPr lang="en-US" smtClean="0"/>
              <a:t>3/25/22</a:t>
            </a:fld>
            <a:endParaRPr lang="en-US"/>
          </a:p>
        </p:txBody>
      </p:sp>
      <p:sp>
        <p:nvSpPr>
          <p:cNvPr id="5" name="Footer Placeholder 4">
            <a:extLst>
              <a:ext uri="{FF2B5EF4-FFF2-40B4-BE49-F238E27FC236}">
                <a16:creationId xmlns:a16="http://schemas.microsoft.com/office/drawing/2014/main" id="{3466F1B3-68FE-4C59-A7E7-1AE17D36B5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8BAF70-6626-4019-8B26-1094F357F1EF}"/>
              </a:ext>
            </a:extLst>
          </p:cNvPr>
          <p:cNvSpPr>
            <a:spLocks noGrp="1"/>
          </p:cNvSpPr>
          <p:nvPr>
            <p:ph type="sldNum" sz="quarter" idx="12"/>
          </p:nvPr>
        </p:nvSpPr>
        <p:spPr/>
        <p:txBody>
          <a:bodyPr/>
          <a:lstStyle/>
          <a:p>
            <a:fld id="{5A67C252-D15C-4931-9DE1-E21ABF3EC818}" type="slidenum">
              <a:rPr lang="en-US" smtClean="0"/>
              <a:t>‹#›</a:t>
            </a:fld>
            <a:endParaRPr lang="en-US"/>
          </a:p>
        </p:txBody>
      </p:sp>
    </p:spTree>
    <p:extLst>
      <p:ext uri="{BB962C8B-B14F-4D97-AF65-F5344CB8AC3E}">
        <p14:creationId xmlns:p14="http://schemas.microsoft.com/office/powerpoint/2010/main" val="2755589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32DBD-592B-4B32-A01B-EA6F179C53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DA9B89-F3D5-428F-B68E-AFE4455196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FDDB87-AF3D-428C-AA20-D63DFCC75ACF}"/>
              </a:ext>
            </a:extLst>
          </p:cNvPr>
          <p:cNvSpPr>
            <a:spLocks noGrp="1"/>
          </p:cNvSpPr>
          <p:nvPr>
            <p:ph type="dt" sz="half" idx="10"/>
          </p:nvPr>
        </p:nvSpPr>
        <p:spPr/>
        <p:txBody>
          <a:bodyPr/>
          <a:lstStyle/>
          <a:p>
            <a:fld id="{75AA6F6F-8E50-46D3-8351-1C96977B3C5D}" type="datetime1">
              <a:rPr lang="en-US" smtClean="0"/>
              <a:t>3/25/22</a:t>
            </a:fld>
            <a:endParaRPr lang="en-US"/>
          </a:p>
        </p:txBody>
      </p:sp>
      <p:sp>
        <p:nvSpPr>
          <p:cNvPr id="5" name="Footer Placeholder 4">
            <a:extLst>
              <a:ext uri="{FF2B5EF4-FFF2-40B4-BE49-F238E27FC236}">
                <a16:creationId xmlns:a16="http://schemas.microsoft.com/office/drawing/2014/main" id="{E7C04163-FC74-4DEF-A0D9-160DE9FAD1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5510D4-CBD7-4E16-B5B5-A86A57C9BB76}"/>
              </a:ext>
            </a:extLst>
          </p:cNvPr>
          <p:cNvSpPr>
            <a:spLocks noGrp="1"/>
          </p:cNvSpPr>
          <p:nvPr>
            <p:ph type="sldNum" sz="quarter" idx="12"/>
          </p:nvPr>
        </p:nvSpPr>
        <p:spPr/>
        <p:txBody>
          <a:bodyPr/>
          <a:lstStyle/>
          <a:p>
            <a:fld id="{5A67C252-D15C-4931-9DE1-E21ABF3EC818}" type="slidenum">
              <a:rPr lang="en-US" smtClean="0"/>
              <a:t>‹#›</a:t>
            </a:fld>
            <a:endParaRPr lang="en-US"/>
          </a:p>
        </p:txBody>
      </p:sp>
    </p:spTree>
    <p:extLst>
      <p:ext uri="{BB962C8B-B14F-4D97-AF65-F5344CB8AC3E}">
        <p14:creationId xmlns:p14="http://schemas.microsoft.com/office/powerpoint/2010/main" val="1311836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1361F-A26D-436E-9E4B-3E58A9A323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B57590-1BA1-4C28-8452-BB99460D7E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D0E6F4-BABB-4543-ADEB-2968D9A406FE}"/>
              </a:ext>
            </a:extLst>
          </p:cNvPr>
          <p:cNvSpPr>
            <a:spLocks noGrp="1"/>
          </p:cNvSpPr>
          <p:nvPr>
            <p:ph type="dt" sz="half" idx="10"/>
          </p:nvPr>
        </p:nvSpPr>
        <p:spPr/>
        <p:txBody>
          <a:bodyPr/>
          <a:lstStyle/>
          <a:p>
            <a:fld id="{3FFCAE18-F95A-4255-B4BC-B025A5F0211C}" type="datetime1">
              <a:rPr lang="en-US" smtClean="0"/>
              <a:t>3/25/22</a:t>
            </a:fld>
            <a:endParaRPr lang="en-US"/>
          </a:p>
        </p:txBody>
      </p:sp>
      <p:sp>
        <p:nvSpPr>
          <p:cNvPr id="5" name="Footer Placeholder 4">
            <a:extLst>
              <a:ext uri="{FF2B5EF4-FFF2-40B4-BE49-F238E27FC236}">
                <a16:creationId xmlns:a16="http://schemas.microsoft.com/office/drawing/2014/main" id="{31C51830-90B0-4658-BBBC-B621D92FC3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01967D-C1F1-4264-A5C1-3C255B952B85}"/>
              </a:ext>
            </a:extLst>
          </p:cNvPr>
          <p:cNvSpPr>
            <a:spLocks noGrp="1"/>
          </p:cNvSpPr>
          <p:nvPr>
            <p:ph type="sldNum" sz="quarter" idx="12"/>
          </p:nvPr>
        </p:nvSpPr>
        <p:spPr/>
        <p:txBody>
          <a:bodyPr/>
          <a:lstStyle/>
          <a:p>
            <a:fld id="{5A67C252-D15C-4931-9DE1-E21ABF3EC818}" type="slidenum">
              <a:rPr lang="en-US" smtClean="0"/>
              <a:t>‹#›</a:t>
            </a:fld>
            <a:endParaRPr lang="en-US"/>
          </a:p>
        </p:txBody>
      </p:sp>
    </p:spTree>
    <p:extLst>
      <p:ext uri="{BB962C8B-B14F-4D97-AF65-F5344CB8AC3E}">
        <p14:creationId xmlns:p14="http://schemas.microsoft.com/office/powerpoint/2010/main" val="2204234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7CFCD-626B-4165-BAF2-5BEC72B5AE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12998A-D912-409F-92A6-9D43F88D2D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DE2ECD-2263-4183-89CF-537AAF4272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82E83B-3E87-4EF2-B1B0-D21BB3FFD661}"/>
              </a:ext>
            </a:extLst>
          </p:cNvPr>
          <p:cNvSpPr>
            <a:spLocks noGrp="1"/>
          </p:cNvSpPr>
          <p:nvPr>
            <p:ph type="dt" sz="half" idx="10"/>
          </p:nvPr>
        </p:nvSpPr>
        <p:spPr/>
        <p:txBody>
          <a:bodyPr/>
          <a:lstStyle/>
          <a:p>
            <a:fld id="{7C216940-8A6B-4C8B-94ED-73777257CC83}" type="datetime1">
              <a:rPr lang="en-US" smtClean="0"/>
              <a:t>3/25/22</a:t>
            </a:fld>
            <a:endParaRPr lang="en-US"/>
          </a:p>
        </p:txBody>
      </p:sp>
      <p:sp>
        <p:nvSpPr>
          <p:cNvPr id="6" name="Footer Placeholder 5">
            <a:extLst>
              <a:ext uri="{FF2B5EF4-FFF2-40B4-BE49-F238E27FC236}">
                <a16:creationId xmlns:a16="http://schemas.microsoft.com/office/drawing/2014/main" id="{A9590055-4D5E-406D-8F0F-63F4EE74D4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5EB04F-75AC-471D-8385-20E9F3469D7C}"/>
              </a:ext>
            </a:extLst>
          </p:cNvPr>
          <p:cNvSpPr>
            <a:spLocks noGrp="1"/>
          </p:cNvSpPr>
          <p:nvPr>
            <p:ph type="sldNum" sz="quarter" idx="12"/>
          </p:nvPr>
        </p:nvSpPr>
        <p:spPr/>
        <p:txBody>
          <a:bodyPr/>
          <a:lstStyle/>
          <a:p>
            <a:fld id="{5A67C252-D15C-4931-9DE1-E21ABF3EC818}" type="slidenum">
              <a:rPr lang="en-US" smtClean="0"/>
              <a:t>‹#›</a:t>
            </a:fld>
            <a:endParaRPr lang="en-US"/>
          </a:p>
        </p:txBody>
      </p:sp>
    </p:spTree>
    <p:extLst>
      <p:ext uri="{BB962C8B-B14F-4D97-AF65-F5344CB8AC3E}">
        <p14:creationId xmlns:p14="http://schemas.microsoft.com/office/powerpoint/2010/main" val="1359952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D5C06-3DC5-4D9F-B7CF-E9A3CD28A9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F5F243-DF95-4E40-82FE-5E27485114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D72473-190D-4095-B0B0-F375811A41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B56E31-EC06-471A-8ABE-9212D1846C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CF2809-2101-4810-8EE0-C15489FEFD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FF9789-D1BB-48F0-A53F-2BC086A36410}"/>
              </a:ext>
            </a:extLst>
          </p:cNvPr>
          <p:cNvSpPr>
            <a:spLocks noGrp="1"/>
          </p:cNvSpPr>
          <p:nvPr>
            <p:ph type="dt" sz="half" idx="10"/>
          </p:nvPr>
        </p:nvSpPr>
        <p:spPr/>
        <p:txBody>
          <a:bodyPr/>
          <a:lstStyle/>
          <a:p>
            <a:fld id="{5B71953E-919F-460A-B7BD-70EE62B6C4FA}" type="datetime1">
              <a:rPr lang="en-US" smtClean="0"/>
              <a:t>3/25/22</a:t>
            </a:fld>
            <a:endParaRPr lang="en-US"/>
          </a:p>
        </p:txBody>
      </p:sp>
      <p:sp>
        <p:nvSpPr>
          <p:cNvPr id="8" name="Footer Placeholder 7">
            <a:extLst>
              <a:ext uri="{FF2B5EF4-FFF2-40B4-BE49-F238E27FC236}">
                <a16:creationId xmlns:a16="http://schemas.microsoft.com/office/drawing/2014/main" id="{11972139-3DB7-4C86-8E5E-CA58FDBAFA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F5CB52-FDF5-4FE8-BC96-C279CF8F4871}"/>
              </a:ext>
            </a:extLst>
          </p:cNvPr>
          <p:cNvSpPr>
            <a:spLocks noGrp="1"/>
          </p:cNvSpPr>
          <p:nvPr>
            <p:ph type="sldNum" sz="quarter" idx="12"/>
          </p:nvPr>
        </p:nvSpPr>
        <p:spPr/>
        <p:txBody>
          <a:bodyPr/>
          <a:lstStyle/>
          <a:p>
            <a:fld id="{5A67C252-D15C-4931-9DE1-E21ABF3EC818}" type="slidenum">
              <a:rPr lang="en-US" smtClean="0"/>
              <a:t>‹#›</a:t>
            </a:fld>
            <a:endParaRPr lang="en-US"/>
          </a:p>
        </p:txBody>
      </p:sp>
    </p:spTree>
    <p:extLst>
      <p:ext uri="{BB962C8B-B14F-4D97-AF65-F5344CB8AC3E}">
        <p14:creationId xmlns:p14="http://schemas.microsoft.com/office/powerpoint/2010/main" val="404004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A75ED-9C3B-43C4-A093-A3B3760D7F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9F5795-F445-4149-8A4D-EE853627FFD6}"/>
              </a:ext>
            </a:extLst>
          </p:cNvPr>
          <p:cNvSpPr>
            <a:spLocks noGrp="1"/>
          </p:cNvSpPr>
          <p:nvPr>
            <p:ph type="dt" sz="half" idx="10"/>
          </p:nvPr>
        </p:nvSpPr>
        <p:spPr/>
        <p:txBody>
          <a:bodyPr/>
          <a:lstStyle/>
          <a:p>
            <a:fld id="{57125E0C-F99C-4B3C-A183-8A876A687933}" type="datetime1">
              <a:rPr lang="en-US" smtClean="0"/>
              <a:t>3/25/22</a:t>
            </a:fld>
            <a:endParaRPr lang="en-US"/>
          </a:p>
        </p:txBody>
      </p:sp>
      <p:sp>
        <p:nvSpPr>
          <p:cNvPr id="4" name="Footer Placeholder 3">
            <a:extLst>
              <a:ext uri="{FF2B5EF4-FFF2-40B4-BE49-F238E27FC236}">
                <a16:creationId xmlns:a16="http://schemas.microsoft.com/office/drawing/2014/main" id="{02FF8D92-A6E3-4BCF-9A8F-6A8C5614E0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46BA04-8CCC-40D0-9A33-AA322DE4B4B4}"/>
              </a:ext>
            </a:extLst>
          </p:cNvPr>
          <p:cNvSpPr>
            <a:spLocks noGrp="1"/>
          </p:cNvSpPr>
          <p:nvPr>
            <p:ph type="sldNum" sz="quarter" idx="12"/>
          </p:nvPr>
        </p:nvSpPr>
        <p:spPr/>
        <p:txBody>
          <a:bodyPr/>
          <a:lstStyle/>
          <a:p>
            <a:fld id="{5A67C252-D15C-4931-9DE1-E21ABF3EC818}" type="slidenum">
              <a:rPr lang="en-US" smtClean="0"/>
              <a:t>‹#›</a:t>
            </a:fld>
            <a:endParaRPr lang="en-US"/>
          </a:p>
        </p:txBody>
      </p:sp>
    </p:spTree>
    <p:extLst>
      <p:ext uri="{BB962C8B-B14F-4D97-AF65-F5344CB8AC3E}">
        <p14:creationId xmlns:p14="http://schemas.microsoft.com/office/powerpoint/2010/main" val="5518580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AB446D-4847-4C32-BB93-78C7B86F8015}"/>
              </a:ext>
            </a:extLst>
          </p:cNvPr>
          <p:cNvSpPr>
            <a:spLocks noGrp="1"/>
          </p:cNvSpPr>
          <p:nvPr>
            <p:ph type="dt" sz="half" idx="10"/>
          </p:nvPr>
        </p:nvSpPr>
        <p:spPr/>
        <p:txBody>
          <a:bodyPr/>
          <a:lstStyle/>
          <a:p>
            <a:fld id="{9F2B85FE-5B21-4834-9749-71CE2060B7FE}" type="datetime1">
              <a:rPr lang="en-US" smtClean="0"/>
              <a:t>3/25/22</a:t>
            </a:fld>
            <a:endParaRPr lang="en-US"/>
          </a:p>
        </p:txBody>
      </p:sp>
      <p:sp>
        <p:nvSpPr>
          <p:cNvPr id="3" name="Footer Placeholder 2">
            <a:extLst>
              <a:ext uri="{FF2B5EF4-FFF2-40B4-BE49-F238E27FC236}">
                <a16:creationId xmlns:a16="http://schemas.microsoft.com/office/drawing/2014/main" id="{DEE7B2A8-45BB-4245-95E6-5CE1F12D74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6AA927-8050-42BA-A9C9-4288DB000EBA}"/>
              </a:ext>
            </a:extLst>
          </p:cNvPr>
          <p:cNvSpPr>
            <a:spLocks noGrp="1"/>
          </p:cNvSpPr>
          <p:nvPr>
            <p:ph type="sldNum" sz="quarter" idx="12"/>
          </p:nvPr>
        </p:nvSpPr>
        <p:spPr/>
        <p:txBody>
          <a:bodyPr/>
          <a:lstStyle/>
          <a:p>
            <a:fld id="{5A67C252-D15C-4931-9DE1-E21ABF3EC818}" type="slidenum">
              <a:rPr lang="en-US" smtClean="0"/>
              <a:t>‹#›</a:t>
            </a:fld>
            <a:endParaRPr lang="en-US"/>
          </a:p>
        </p:txBody>
      </p:sp>
    </p:spTree>
    <p:extLst>
      <p:ext uri="{BB962C8B-B14F-4D97-AF65-F5344CB8AC3E}">
        <p14:creationId xmlns:p14="http://schemas.microsoft.com/office/powerpoint/2010/main" val="31711583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E0B9F-0798-4AA9-95D3-9012121D1F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89D390-01F1-4767-9AE3-CAFE34EDF7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49BE94-2D3D-403D-975E-57A30F26A8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8A3575-333E-4A8D-8F58-093CCFA63E33}"/>
              </a:ext>
            </a:extLst>
          </p:cNvPr>
          <p:cNvSpPr>
            <a:spLocks noGrp="1"/>
          </p:cNvSpPr>
          <p:nvPr>
            <p:ph type="dt" sz="half" idx="10"/>
          </p:nvPr>
        </p:nvSpPr>
        <p:spPr/>
        <p:txBody>
          <a:bodyPr/>
          <a:lstStyle/>
          <a:p>
            <a:fld id="{A1F87376-CACE-414C-9DFF-594F9BF04900}" type="datetime1">
              <a:rPr lang="en-US" smtClean="0"/>
              <a:t>3/25/22</a:t>
            </a:fld>
            <a:endParaRPr lang="en-US"/>
          </a:p>
        </p:txBody>
      </p:sp>
      <p:sp>
        <p:nvSpPr>
          <p:cNvPr id="6" name="Footer Placeholder 5">
            <a:extLst>
              <a:ext uri="{FF2B5EF4-FFF2-40B4-BE49-F238E27FC236}">
                <a16:creationId xmlns:a16="http://schemas.microsoft.com/office/drawing/2014/main" id="{18866CF3-1182-4E72-83C2-A4D3655049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D7037F-A31B-41E3-98BB-3FE5403F2689}"/>
              </a:ext>
            </a:extLst>
          </p:cNvPr>
          <p:cNvSpPr>
            <a:spLocks noGrp="1"/>
          </p:cNvSpPr>
          <p:nvPr>
            <p:ph type="sldNum" sz="quarter" idx="12"/>
          </p:nvPr>
        </p:nvSpPr>
        <p:spPr/>
        <p:txBody>
          <a:bodyPr/>
          <a:lstStyle/>
          <a:p>
            <a:fld id="{5A67C252-D15C-4931-9DE1-E21ABF3EC818}" type="slidenum">
              <a:rPr lang="en-US" smtClean="0"/>
              <a:t>‹#›</a:t>
            </a:fld>
            <a:endParaRPr lang="en-US"/>
          </a:p>
        </p:txBody>
      </p:sp>
    </p:spTree>
    <p:extLst>
      <p:ext uri="{BB962C8B-B14F-4D97-AF65-F5344CB8AC3E}">
        <p14:creationId xmlns:p14="http://schemas.microsoft.com/office/powerpoint/2010/main" val="404720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53026-7978-41B3-9742-95DAA6FDF3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7F0618-896C-4098-83ED-CC68A28063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D9D4CB-6DAC-401F-BE3E-B5EE9F65328B}"/>
              </a:ext>
            </a:extLst>
          </p:cNvPr>
          <p:cNvSpPr>
            <a:spLocks noGrp="1"/>
          </p:cNvSpPr>
          <p:nvPr>
            <p:ph type="dt" sz="half" idx="10"/>
          </p:nvPr>
        </p:nvSpPr>
        <p:spPr/>
        <p:txBody>
          <a:bodyPr/>
          <a:lstStyle/>
          <a:p>
            <a:fld id="{00AB8548-F42C-48A8-BE0F-AD0B719D47EF}" type="datetime1">
              <a:rPr lang="en-US" smtClean="0"/>
              <a:t>3/25/22</a:t>
            </a:fld>
            <a:endParaRPr lang="en-US"/>
          </a:p>
        </p:txBody>
      </p:sp>
      <p:sp>
        <p:nvSpPr>
          <p:cNvPr id="5" name="Footer Placeholder 4">
            <a:extLst>
              <a:ext uri="{FF2B5EF4-FFF2-40B4-BE49-F238E27FC236}">
                <a16:creationId xmlns:a16="http://schemas.microsoft.com/office/drawing/2014/main" id="{FC419447-B4E7-4170-AE51-E1FA4A8CE5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5C0BDF-DB4B-48F7-AB7A-5BCE2748F1F6}"/>
              </a:ext>
            </a:extLst>
          </p:cNvPr>
          <p:cNvSpPr>
            <a:spLocks noGrp="1"/>
          </p:cNvSpPr>
          <p:nvPr>
            <p:ph type="sldNum" sz="quarter" idx="12"/>
          </p:nvPr>
        </p:nvSpPr>
        <p:spPr/>
        <p:txBody>
          <a:bodyPr/>
          <a:lstStyle/>
          <a:p>
            <a:fld id="{1E54C18B-61AF-4D08-A9FF-315E299B3E95}" type="slidenum">
              <a:rPr lang="en-US" smtClean="0"/>
              <a:t>‹#›</a:t>
            </a:fld>
            <a:endParaRPr lang="en-US"/>
          </a:p>
        </p:txBody>
      </p:sp>
    </p:spTree>
    <p:extLst>
      <p:ext uri="{BB962C8B-B14F-4D97-AF65-F5344CB8AC3E}">
        <p14:creationId xmlns:p14="http://schemas.microsoft.com/office/powerpoint/2010/main" val="19669225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631C-2E37-45EF-A211-FE111B41FD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BADD6B-5825-4ABB-B796-1324B9F9C4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55AB8C-1219-4EBA-AD0A-EC3EB3CD97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E1D293-9A68-4C65-BB39-958A0DBF25EF}"/>
              </a:ext>
            </a:extLst>
          </p:cNvPr>
          <p:cNvSpPr>
            <a:spLocks noGrp="1"/>
          </p:cNvSpPr>
          <p:nvPr>
            <p:ph type="dt" sz="half" idx="10"/>
          </p:nvPr>
        </p:nvSpPr>
        <p:spPr/>
        <p:txBody>
          <a:bodyPr/>
          <a:lstStyle/>
          <a:p>
            <a:fld id="{2CC75069-264D-412E-AE0F-8248806CBFAA}" type="datetime1">
              <a:rPr lang="en-US" smtClean="0"/>
              <a:t>3/25/22</a:t>
            </a:fld>
            <a:endParaRPr lang="en-US"/>
          </a:p>
        </p:txBody>
      </p:sp>
      <p:sp>
        <p:nvSpPr>
          <p:cNvPr id="6" name="Footer Placeholder 5">
            <a:extLst>
              <a:ext uri="{FF2B5EF4-FFF2-40B4-BE49-F238E27FC236}">
                <a16:creationId xmlns:a16="http://schemas.microsoft.com/office/drawing/2014/main" id="{467872B3-EDB7-4BD7-B2FC-8DF3647F79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FFE15C-CFCC-428E-9914-A50817C5369E}"/>
              </a:ext>
            </a:extLst>
          </p:cNvPr>
          <p:cNvSpPr>
            <a:spLocks noGrp="1"/>
          </p:cNvSpPr>
          <p:nvPr>
            <p:ph type="sldNum" sz="quarter" idx="12"/>
          </p:nvPr>
        </p:nvSpPr>
        <p:spPr/>
        <p:txBody>
          <a:bodyPr/>
          <a:lstStyle/>
          <a:p>
            <a:fld id="{5A67C252-D15C-4931-9DE1-E21ABF3EC818}" type="slidenum">
              <a:rPr lang="en-US" smtClean="0"/>
              <a:t>‹#›</a:t>
            </a:fld>
            <a:endParaRPr lang="en-US"/>
          </a:p>
        </p:txBody>
      </p:sp>
    </p:spTree>
    <p:extLst>
      <p:ext uri="{BB962C8B-B14F-4D97-AF65-F5344CB8AC3E}">
        <p14:creationId xmlns:p14="http://schemas.microsoft.com/office/powerpoint/2010/main" val="2291968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12C21-F421-4A93-87BB-DEDE34FF9E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6AB282-5BDA-4937-9C31-54DBC6C755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9A6578-C5C5-472E-84D0-E79FCA11D4E3}"/>
              </a:ext>
            </a:extLst>
          </p:cNvPr>
          <p:cNvSpPr>
            <a:spLocks noGrp="1"/>
          </p:cNvSpPr>
          <p:nvPr>
            <p:ph type="dt" sz="half" idx="10"/>
          </p:nvPr>
        </p:nvSpPr>
        <p:spPr/>
        <p:txBody>
          <a:bodyPr/>
          <a:lstStyle/>
          <a:p>
            <a:fld id="{83D9F751-9FDC-41C1-9E32-88BF23D9A780}" type="datetime1">
              <a:rPr lang="en-US" smtClean="0"/>
              <a:t>3/25/22</a:t>
            </a:fld>
            <a:endParaRPr lang="en-US"/>
          </a:p>
        </p:txBody>
      </p:sp>
      <p:sp>
        <p:nvSpPr>
          <p:cNvPr id="5" name="Footer Placeholder 4">
            <a:extLst>
              <a:ext uri="{FF2B5EF4-FFF2-40B4-BE49-F238E27FC236}">
                <a16:creationId xmlns:a16="http://schemas.microsoft.com/office/drawing/2014/main" id="{36D9A874-5BCB-494A-933A-2104989BC1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BE00F3-C907-4E28-8EEF-588E13F99A4D}"/>
              </a:ext>
            </a:extLst>
          </p:cNvPr>
          <p:cNvSpPr>
            <a:spLocks noGrp="1"/>
          </p:cNvSpPr>
          <p:nvPr>
            <p:ph type="sldNum" sz="quarter" idx="12"/>
          </p:nvPr>
        </p:nvSpPr>
        <p:spPr/>
        <p:txBody>
          <a:bodyPr/>
          <a:lstStyle/>
          <a:p>
            <a:fld id="{5A67C252-D15C-4931-9DE1-E21ABF3EC818}" type="slidenum">
              <a:rPr lang="en-US" smtClean="0"/>
              <a:t>‹#›</a:t>
            </a:fld>
            <a:endParaRPr lang="en-US"/>
          </a:p>
        </p:txBody>
      </p:sp>
    </p:spTree>
    <p:extLst>
      <p:ext uri="{BB962C8B-B14F-4D97-AF65-F5344CB8AC3E}">
        <p14:creationId xmlns:p14="http://schemas.microsoft.com/office/powerpoint/2010/main" val="1729890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A636A7-29F4-4D21-8C6A-4C93CF147D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637B01-5721-450C-9F91-C1A3ECBE74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B87526-3AC9-4F85-BBA7-D1CD5E2F86BD}"/>
              </a:ext>
            </a:extLst>
          </p:cNvPr>
          <p:cNvSpPr>
            <a:spLocks noGrp="1"/>
          </p:cNvSpPr>
          <p:nvPr>
            <p:ph type="dt" sz="half" idx="10"/>
          </p:nvPr>
        </p:nvSpPr>
        <p:spPr/>
        <p:txBody>
          <a:bodyPr/>
          <a:lstStyle/>
          <a:p>
            <a:fld id="{40A5A576-1EA1-4B5E-9AD3-9450049A75A7}" type="datetime1">
              <a:rPr lang="en-US" smtClean="0"/>
              <a:t>3/25/22</a:t>
            </a:fld>
            <a:endParaRPr lang="en-US"/>
          </a:p>
        </p:txBody>
      </p:sp>
      <p:sp>
        <p:nvSpPr>
          <p:cNvPr id="5" name="Footer Placeholder 4">
            <a:extLst>
              <a:ext uri="{FF2B5EF4-FFF2-40B4-BE49-F238E27FC236}">
                <a16:creationId xmlns:a16="http://schemas.microsoft.com/office/drawing/2014/main" id="{879667BF-7818-4AD9-B034-65F906B31D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111238-BB89-4C72-9755-365CC705A57B}"/>
              </a:ext>
            </a:extLst>
          </p:cNvPr>
          <p:cNvSpPr>
            <a:spLocks noGrp="1"/>
          </p:cNvSpPr>
          <p:nvPr>
            <p:ph type="sldNum" sz="quarter" idx="12"/>
          </p:nvPr>
        </p:nvSpPr>
        <p:spPr/>
        <p:txBody>
          <a:bodyPr/>
          <a:lstStyle/>
          <a:p>
            <a:fld id="{5A67C252-D15C-4931-9DE1-E21ABF3EC818}" type="slidenum">
              <a:rPr lang="en-US" smtClean="0"/>
              <a:t>‹#›</a:t>
            </a:fld>
            <a:endParaRPr lang="en-US"/>
          </a:p>
        </p:txBody>
      </p:sp>
    </p:spTree>
    <p:extLst>
      <p:ext uri="{BB962C8B-B14F-4D97-AF65-F5344CB8AC3E}">
        <p14:creationId xmlns:p14="http://schemas.microsoft.com/office/powerpoint/2010/main" val="4268520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1969C-C366-4F30-A2A2-92C7B625E4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72B3F3-DA31-4EF0-9BEC-859E453289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E45F8F-7ABA-457C-BBD2-640B56F366D9}"/>
              </a:ext>
            </a:extLst>
          </p:cNvPr>
          <p:cNvSpPr>
            <a:spLocks noGrp="1"/>
          </p:cNvSpPr>
          <p:nvPr>
            <p:ph type="dt" sz="half" idx="10"/>
          </p:nvPr>
        </p:nvSpPr>
        <p:spPr/>
        <p:txBody>
          <a:bodyPr/>
          <a:lstStyle/>
          <a:p>
            <a:fld id="{6DA3B936-AD98-420A-AA38-7303A54ACDDA}" type="datetime1">
              <a:rPr lang="en-US" smtClean="0"/>
              <a:t>3/25/22</a:t>
            </a:fld>
            <a:endParaRPr lang="en-US"/>
          </a:p>
        </p:txBody>
      </p:sp>
      <p:sp>
        <p:nvSpPr>
          <p:cNvPr id="5" name="Footer Placeholder 4">
            <a:extLst>
              <a:ext uri="{FF2B5EF4-FFF2-40B4-BE49-F238E27FC236}">
                <a16:creationId xmlns:a16="http://schemas.microsoft.com/office/drawing/2014/main" id="{F5B41F2E-4FD6-4CDC-9F21-07980A4943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082B42-98A4-46BE-B206-F52FB214C993}"/>
              </a:ext>
            </a:extLst>
          </p:cNvPr>
          <p:cNvSpPr>
            <a:spLocks noGrp="1"/>
          </p:cNvSpPr>
          <p:nvPr>
            <p:ph type="sldNum" sz="quarter" idx="12"/>
          </p:nvPr>
        </p:nvSpPr>
        <p:spPr/>
        <p:txBody>
          <a:bodyPr/>
          <a:lstStyle/>
          <a:p>
            <a:fld id="{1E54C18B-61AF-4D08-A9FF-315E299B3E95}" type="slidenum">
              <a:rPr lang="en-US" smtClean="0"/>
              <a:t>‹#›</a:t>
            </a:fld>
            <a:endParaRPr lang="en-US"/>
          </a:p>
        </p:txBody>
      </p:sp>
    </p:spTree>
    <p:extLst>
      <p:ext uri="{BB962C8B-B14F-4D97-AF65-F5344CB8AC3E}">
        <p14:creationId xmlns:p14="http://schemas.microsoft.com/office/powerpoint/2010/main" val="1233489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C5AE5-A41B-4072-BF7F-3A4F9C8BE5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741AA1-4F89-4719-8EE0-01B036341A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D4E6EF-3280-4598-B834-95E4FDCBA2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71ED57-EB9B-4988-A5C1-D68BD57A2CD9}"/>
              </a:ext>
            </a:extLst>
          </p:cNvPr>
          <p:cNvSpPr>
            <a:spLocks noGrp="1"/>
          </p:cNvSpPr>
          <p:nvPr>
            <p:ph type="dt" sz="half" idx="10"/>
          </p:nvPr>
        </p:nvSpPr>
        <p:spPr/>
        <p:txBody>
          <a:bodyPr/>
          <a:lstStyle/>
          <a:p>
            <a:fld id="{92F2A52B-2CFB-434E-A0F9-D71D94CCE542}" type="datetime1">
              <a:rPr lang="en-US" smtClean="0"/>
              <a:t>3/25/22</a:t>
            </a:fld>
            <a:endParaRPr lang="en-US"/>
          </a:p>
        </p:txBody>
      </p:sp>
      <p:sp>
        <p:nvSpPr>
          <p:cNvPr id="6" name="Footer Placeholder 5">
            <a:extLst>
              <a:ext uri="{FF2B5EF4-FFF2-40B4-BE49-F238E27FC236}">
                <a16:creationId xmlns:a16="http://schemas.microsoft.com/office/drawing/2014/main" id="{EBCE89C4-5E3E-4953-B793-258FFAB424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09A646-8BB2-4811-B4A2-9BA64225EB83}"/>
              </a:ext>
            </a:extLst>
          </p:cNvPr>
          <p:cNvSpPr>
            <a:spLocks noGrp="1"/>
          </p:cNvSpPr>
          <p:nvPr>
            <p:ph type="sldNum" sz="quarter" idx="12"/>
          </p:nvPr>
        </p:nvSpPr>
        <p:spPr/>
        <p:txBody>
          <a:bodyPr/>
          <a:lstStyle/>
          <a:p>
            <a:fld id="{1E54C18B-61AF-4D08-A9FF-315E299B3E95}" type="slidenum">
              <a:rPr lang="en-US" smtClean="0"/>
              <a:t>‹#›</a:t>
            </a:fld>
            <a:endParaRPr lang="en-US"/>
          </a:p>
        </p:txBody>
      </p:sp>
    </p:spTree>
    <p:extLst>
      <p:ext uri="{BB962C8B-B14F-4D97-AF65-F5344CB8AC3E}">
        <p14:creationId xmlns:p14="http://schemas.microsoft.com/office/powerpoint/2010/main" val="1799975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179C2-947B-4C2B-86BD-6C62290F6C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3135EB-E59E-4F19-A25A-30ECD3FC6F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828D50-C0D8-410B-A484-31221DF0B6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970E83-6BB5-4736-94A1-0FA5F3D304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F66DB4-1920-4332-A9DE-21A6CB2170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40FFF4-6C8F-442B-A7E8-A31EFF2E3F2A}"/>
              </a:ext>
            </a:extLst>
          </p:cNvPr>
          <p:cNvSpPr>
            <a:spLocks noGrp="1"/>
          </p:cNvSpPr>
          <p:nvPr>
            <p:ph type="dt" sz="half" idx="10"/>
          </p:nvPr>
        </p:nvSpPr>
        <p:spPr/>
        <p:txBody>
          <a:bodyPr/>
          <a:lstStyle/>
          <a:p>
            <a:fld id="{80041707-E197-429B-9DC8-18DF87E49C5E}" type="datetime1">
              <a:rPr lang="en-US" smtClean="0"/>
              <a:t>3/25/22</a:t>
            </a:fld>
            <a:endParaRPr lang="en-US"/>
          </a:p>
        </p:txBody>
      </p:sp>
      <p:sp>
        <p:nvSpPr>
          <p:cNvPr id="8" name="Footer Placeholder 7">
            <a:extLst>
              <a:ext uri="{FF2B5EF4-FFF2-40B4-BE49-F238E27FC236}">
                <a16:creationId xmlns:a16="http://schemas.microsoft.com/office/drawing/2014/main" id="{8DB7B407-CF88-4A09-BFAA-158C2B7FC4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45D038-4063-4D13-9F5A-1DE0514C32D8}"/>
              </a:ext>
            </a:extLst>
          </p:cNvPr>
          <p:cNvSpPr>
            <a:spLocks noGrp="1"/>
          </p:cNvSpPr>
          <p:nvPr>
            <p:ph type="sldNum" sz="quarter" idx="12"/>
          </p:nvPr>
        </p:nvSpPr>
        <p:spPr/>
        <p:txBody>
          <a:bodyPr/>
          <a:lstStyle/>
          <a:p>
            <a:fld id="{1E54C18B-61AF-4D08-A9FF-315E299B3E95}" type="slidenum">
              <a:rPr lang="en-US" smtClean="0"/>
              <a:t>‹#›</a:t>
            </a:fld>
            <a:endParaRPr lang="en-US"/>
          </a:p>
        </p:txBody>
      </p:sp>
    </p:spTree>
    <p:extLst>
      <p:ext uri="{BB962C8B-B14F-4D97-AF65-F5344CB8AC3E}">
        <p14:creationId xmlns:p14="http://schemas.microsoft.com/office/powerpoint/2010/main" val="2222432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17FAE-BAA2-48A5-A953-76134BDC30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F7946BD-0FE6-477A-B55E-8E0C603950AB}"/>
              </a:ext>
            </a:extLst>
          </p:cNvPr>
          <p:cNvSpPr>
            <a:spLocks noGrp="1"/>
          </p:cNvSpPr>
          <p:nvPr>
            <p:ph type="dt" sz="half" idx="10"/>
          </p:nvPr>
        </p:nvSpPr>
        <p:spPr/>
        <p:txBody>
          <a:bodyPr/>
          <a:lstStyle/>
          <a:p>
            <a:fld id="{0B258B90-0371-40EF-AB04-148D5AE1748E}" type="datetime1">
              <a:rPr lang="en-US" smtClean="0"/>
              <a:t>3/25/22</a:t>
            </a:fld>
            <a:endParaRPr lang="en-US"/>
          </a:p>
        </p:txBody>
      </p:sp>
      <p:sp>
        <p:nvSpPr>
          <p:cNvPr id="4" name="Footer Placeholder 3">
            <a:extLst>
              <a:ext uri="{FF2B5EF4-FFF2-40B4-BE49-F238E27FC236}">
                <a16:creationId xmlns:a16="http://schemas.microsoft.com/office/drawing/2014/main" id="{19AA6A8C-0DA8-4699-ABFA-0791AF615D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517A31-6B49-4CEB-9746-88486CC0ACC7}"/>
              </a:ext>
            </a:extLst>
          </p:cNvPr>
          <p:cNvSpPr>
            <a:spLocks noGrp="1"/>
          </p:cNvSpPr>
          <p:nvPr>
            <p:ph type="sldNum" sz="quarter" idx="12"/>
          </p:nvPr>
        </p:nvSpPr>
        <p:spPr/>
        <p:txBody>
          <a:bodyPr/>
          <a:lstStyle/>
          <a:p>
            <a:fld id="{1E54C18B-61AF-4D08-A9FF-315E299B3E95}" type="slidenum">
              <a:rPr lang="en-US" smtClean="0"/>
              <a:t>‹#›</a:t>
            </a:fld>
            <a:endParaRPr lang="en-US"/>
          </a:p>
        </p:txBody>
      </p:sp>
    </p:spTree>
    <p:extLst>
      <p:ext uri="{BB962C8B-B14F-4D97-AF65-F5344CB8AC3E}">
        <p14:creationId xmlns:p14="http://schemas.microsoft.com/office/powerpoint/2010/main" val="431779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9FF4E6-0DC1-4CA2-8C6A-9CFEB837F442}"/>
              </a:ext>
            </a:extLst>
          </p:cNvPr>
          <p:cNvSpPr>
            <a:spLocks noGrp="1"/>
          </p:cNvSpPr>
          <p:nvPr>
            <p:ph type="dt" sz="half" idx="10"/>
          </p:nvPr>
        </p:nvSpPr>
        <p:spPr/>
        <p:txBody>
          <a:bodyPr/>
          <a:lstStyle/>
          <a:p>
            <a:fld id="{2E281345-B1A1-4B00-8720-B5C2AEC49B01}" type="datetime1">
              <a:rPr lang="en-US" smtClean="0"/>
              <a:t>3/25/22</a:t>
            </a:fld>
            <a:endParaRPr lang="en-US"/>
          </a:p>
        </p:txBody>
      </p:sp>
      <p:sp>
        <p:nvSpPr>
          <p:cNvPr id="3" name="Footer Placeholder 2">
            <a:extLst>
              <a:ext uri="{FF2B5EF4-FFF2-40B4-BE49-F238E27FC236}">
                <a16:creationId xmlns:a16="http://schemas.microsoft.com/office/drawing/2014/main" id="{560ADC05-313D-4B15-8A17-AC51405206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930AB2-3874-4224-B528-DCAC9064FD8F}"/>
              </a:ext>
            </a:extLst>
          </p:cNvPr>
          <p:cNvSpPr>
            <a:spLocks noGrp="1"/>
          </p:cNvSpPr>
          <p:nvPr>
            <p:ph type="sldNum" sz="quarter" idx="12"/>
          </p:nvPr>
        </p:nvSpPr>
        <p:spPr/>
        <p:txBody>
          <a:bodyPr/>
          <a:lstStyle/>
          <a:p>
            <a:fld id="{1E54C18B-61AF-4D08-A9FF-315E299B3E95}" type="slidenum">
              <a:rPr lang="en-US" smtClean="0"/>
              <a:t>‹#›</a:t>
            </a:fld>
            <a:endParaRPr lang="en-US"/>
          </a:p>
        </p:txBody>
      </p:sp>
    </p:spTree>
    <p:extLst>
      <p:ext uri="{BB962C8B-B14F-4D97-AF65-F5344CB8AC3E}">
        <p14:creationId xmlns:p14="http://schemas.microsoft.com/office/powerpoint/2010/main" val="3638739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F0CFD-A11C-4777-9A68-9DDE3D1A2D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7B13CB-1E0C-4CD2-BF37-E2DE702DFE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B28684-EC94-4975-B43F-D2539F66E0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47BEB2-04F4-4906-9BE5-D63E54AE840B}"/>
              </a:ext>
            </a:extLst>
          </p:cNvPr>
          <p:cNvSpPr>
            <a:spLocks noGrp="1"/>
          </p:cNvSpPr>
          <p:nvPr>
            <p:ph type="dt" sz="half" idx="10"/>
          </p:nvPr>
        </p:nvSpPr>
        <p:spPr/>
        <p:txBody>
          <a:bodyPr/>
          <a:lstStyle/>
          <a:p>
            <a:fld id="{343FBCA0-AC14-4CBF-B3A6-134720AADB72}" type="datetime1">
              <a:rPr lang="en-US" smtClean="0"/>
              <a:t>3/25/22</a:t>
            </a:fld>
            <a:endParaRPr lang="en-US"/>
          </a:p>
        </p:txBody>
      </p:sp>
      <p:sp>
        <p:nvSpPr>
          <p:cNvPr id="6" name="Footer Placeholder 5">
            <a:extLst>
              <a:ext uri="{FF2B5EF4-FFF2-40B4-BE49-F238E27FC236}">
                <a16:creationId xmlns:a16="http://schemas.microsoft.com/office/drawing/2014/main" id="{36CCC231-2587-45DB-AD0C-C8CA5AD077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2E11AD-2E74-4CF6-B45A-6D63206181A5}"/>
              </a:ext>
            </a:extLst>
          </p:cNvPr>
          <p:cNvSpPr>
            <a:spLocks noGrp="1"/>
          </p:cNvSpPr>
          <p:nvPr>
            <p:ph type="sldNum" sz="quarter" idx="12"/>
          </p:nvPr>
        </p:nvSpPr>
        <p:spPr/>
        <p:txBody>
          <a:bodyPr/>
          <a:lstStyle/>
          <a:p>
            <a:fld id="{1E54C18B-61AF-4D08-A9FF-315E299B3E95}" type="slidenum">
              <a:rPr lang="en-US" smtClean="0"/>
              <a:t>‹#›</a:t>
            </a:fld>
            <a:endParaRPr lang="en-US"/>
          </a:p>
        </p:txBody>
      </p:sp>
    </p:spTree>
    <p:extLst>
      <p:ext uri="{BB962C8B-B14F-4D97-AF65-F5344CB8AC3E}">
        <p14:creationId xmlns:p14="http://schemas.microsoft.com/office/powerpoint/2010/main" val="3504840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A8A85-36FA-41F7-8B14-854E8DE455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E7281A-AFF3-4A2C-9718-B4B3002C25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50C5C6-32DF-4F23-9C2E-37390CA050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47CA40-911B-4D1A-97D3-60903E1AEF5D}"/>
              </a:ext>
            </a:extLst>
          </p:cNvPr>
          <p:cNvSpPr>
            <a:spLocks noGrp="1"/>
          </p:cNvSpPr>
          <p:nvPr>
            <p:ph type="dt" sz="half" idx="10"/>
          </p:nvPr>
        </p:nvSpPr>
        <p:spPr/>
        <p:txBody>
          <a:bodyPr/>
          <a:lstStyle/>
          <a:p>
            <a:fld id="{40DCD7AD-0EAA-49CC-953E-48B5CE8CD9AC}" type="datetime1">
              <a:rPr lang="en-US" smtClean="0"/>
              <a:t>3/25/22</a:t>
            </a:fld>
            <a:endParaRPr lang="en-US"/>
          </a:p>
        </p:txBody>
      </p:sp>
      <p:sp>
        <p:nvSpPr>
          <p:cNvPr id="6" name="Footer Placeholder 5">
            <a:extLst>
              <a:ext uri="{FF2B5EF4-FFF2-40B4-BE49-F238E27FC236}">
                <a16:creationId xmlns:a16="http://schemas.microsoft.com/office/drawing/2014/main" id="{A6A3E5D2-1BF5-4634-9172-B358CB0AA9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0E2B6B-D882-42E8-9394-0C599C718A36}"/>
              </a:ext>
            </a:extLst>
          </p:cNvPr>
          <p:cNvSpPr>
            <a:spLocks noGrp="1"/>
          </p:cNvSpPr>
          <p:nvPr>
            <p:ph type="sldNum" sz="quarter" idx="12"/>
          </p:nvPr>
        </p:nvSpPr>
        <p:spPr/>
        <p:txBody>
          <a:bodyPr/>
          <a:lstStyle/>
          <a:p>
            <a:fld id="{1E54C18B-61AF-4D08-A9FF-315E299B3E95}" type="slidenum">
              <a:rPr lang="en-US" smtClean="0"/>
              <a:t>‹#›</a:t>
            </a:fld>
            <a:endParaRPr lang="en-US"/>
          </a:p>
        </p:txBody>
      </p:sp>
    </p:spTree>
    <p:extLst>
      <p:ext uri="{BB962C8B-B14F-4D97-AF65-F5344CB8AC3E}">
        <p14:creationId xmlns:p14="http://schemas.microsoft.com/office/powerpoint/2010/main" val="1484056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22A39D-55E0-42F8-872B-DD10E89DB2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5A3F23-2BF3-4BE9-8E70-FD15734ECA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1144F9-F93B-4AA0-B008-5E57DC3B64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43889D-0E94-4658-A42F-8066C7F1AD6C}" type="datetime1">
              <a:rPr lang="en-US" smtClean="0"/>
              <a:t>3/25/22</a:t>
            </a:fld>
            <a:endParaRPr lang="en-US"/>
          </a:p>
        </p:txBody>
      </p:sp>
      <p:sp>
        <p:nvSpPr>
          <p:cNvPr id="5" name="Footer Placeholder 4">
            <a:extLst>
              <a:ext uri="{FF2B5EF4-FFF2-40B4-BE49-F238E27FC236}">
                <a16:creationId xmlns:a16="http://schemas.microsoft.com/office/drawing/2014/main" id="{634888F7-15D4-4B2D-9A92-9D73046A0E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5E08D4-99B5-4F3A-9EA5-F840E1C3CA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54C18B-61AF-4D08-A9FF-315E299B3E95}" type="slidenum">
              <a:rPr lang="en-US" smtClean="0"/>
              <a:t>‹#›</a:t>
            </a:fld>
            <a:endParaRPr lang="en-US"/>
          </a:p>
        </p:txBody>
      </p:sp>
    </p:spTree>
    <p:extLst>
      <p:ext uri="{BB962C8B-B14F-4D97-AF65-F5344CB8AC3E}">
        <p14:creationId xmlns:p14="http://schemas.microsoft.com/office/powerpoint/2010/main" val="4113537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74C02F-5FFB-4D67-B240-E74CB0443B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5AF3CA-AAC0-4CCF-BEFC-DDB20623A6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DFE83A-DE3B-4E15-A908-7634D1310B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956518-D374-4D2F-9ED8-8A4DA1AF8186}" type="datetime1">
              <a:rPr lang="en-US" smtClean="0"/>
              <a:t>3/25/22</a:t>
            </a:fld>
            <a:endParaRPr lang="en-US"/>
          </a:p>
        </p:txBody>
      </p:sp>
      <p:sp>
        <p:nvSpPr>
          <p:cNvPr id="5" name="Footer Placeholder 4">
            <a:extLst>
              <a:ext uri="{FF2B5EF4-FFF2-40B4-BE49-F238E27FC236}">
                <a16:creationId xmlns:a16="http://schemas.microsoft.com/office/drawing/2014/main" id="{AB4F3D24-648B-4D9B-B3C3-DAB1AF232E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D79E636-433B-441F-B9D6-54DF4F126B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67C252-D15C-4931-9DE1-E21ABF3EC818}" type="slidenum">
              <a:rPr lang="en-US" smtClean="0"/>
              <a:t>‹#›</a:t>
            </a:fld>
            <a:endParaRPr lang="en-US"/>
          </a:p>
        </p:txBody>
      </p:sp>
    </p:spTree>
    <p:extLst>
      <p:ext uri="{BB962C8B-B14F-4D97-AF65-F5344CB8AC3E}">
        <p14:creationId xmlns:p14="http://schemas.microsoft.com/office/powerpoint/2010/main" val="1688970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 Id="rId5" Type="http://schemas.openxmlformats.org/officeDocument/2006/relationships/hyperlink" Target="https://www.lifewire.com/are-self-driving-cars-legal-4587765" TargetMode="External"/><Relationship Id="rId4" Type="http://schemas.openxmlformats.org/officeDocument/2006/relationships/hyperlink" Target="https://crsreports.congress.gov/product/pdf/R/R45985"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youtube.com/watch?v=taMP_n3wL7M" TargetMode="External"/><Relationship Id="rId1" Type="http://schemas.openxmlformats.org/officeDocument/2006/relationships/slideLayout" Target="../slideLayouts/slideLayout20.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0.xml"/><Relationship Id="rId1" Type="http://schemas.openxmlformats.org/officeDocument/2006/relationships/video" Target="https://www.youtube.com/embed/taMP_n3wL7M?feature=oembed"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W3n6bhl2FJI" TargetMode="External"/><Relationship Id="rId2" Type="http://schemas.openxmlformats.org/officeDocument/2006/relationships/slideLayout" Target="../slideLayouts/slideLayout16.xml"/><Relationship Id="rId1" Type="http://schemas.openxmlformats.org/officeDocument/2006/relationships/video" Target="https://www.youtube.com/embed/W3n6bhl2FJI?feature=oembed" TargetMode="Externa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hyperlink" Target="https://youtu.be/NbkqkSP1P6o" TargetMode="External"/><Relationship Id="rId2" Type="http://schemas.openxmlformats.org/officeDocument/2006/relationships/slideLayout" Target="../slideLayouts/slideLayout16.xml"/><Relationship Id="rId1" Type="http://schemas.openxmlformats.org/officeDocument/2006/relationships/video" Target="https://www.youtube.com/embed/NbkqkSP1P6o?feature=oembed" TargetMode="Externa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results?search_query=autonomous+trucking" TargetMode="External"/><Relationship Id="rId2" Type="http://schemas.openxmlformats.org/officeDocument/2006/relationships/hyperlink" Target="https://www.youtube.com/watch?v=dWU3i5uDX24&amp;t=218s" TargetMode="Externa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6.xml"/><Relationship Id="rId1" Type="http://schemas.openxmlformats.org/officeDocument/2006/relationships/video" Target="https://www.youtube.com/embed/dWU3i5uDX24?feature=oembed"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marketsandmarkets.com/Market-Reports/semi-autonomous-truck-market-224614273.html" TargetMode="External"/><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youtube.com/watch?v=X7vziDnNXEY" TargetMode="Externa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9.xml"/><Relationship Id="rId1" Type="http://schemas.openxmlformats.org/officeDocument/2006/relationships/video" Target="https://www.youtube.com/embed/X7vziDnNXEY?feature=oembed"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environmental-conscience.com/self-driving-cars-pros-cons/" TargetMode="Externa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www.gartner.com/en/information-technology/glossary/electro-mobility-e-mobility"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marketsandmarkets.com/Market-Reports/near-autonomous-passenger-car-market-1220.html" TargetMode="Externa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hyperlink" Target="https://css.umich.edu/factsheets/autonomous-vehicles-factsheet" TargetMode="External"/><Relationship Id="rId2" Type="http://schemas.openxmlformats.org/officeDocument/2006/relationships/hyperlink" Target="https://www.youtube.com/watch?v=BVRMh9NO9Cs" TargetMode="External"/><Relationship Id="rId1" Type="http://schemas.openxmlformats.org/officeDocument/2006/relationships/slideLayout" Target="../slideLayouts/slideLayout20.xml"/><Relationship Id="rId5" Type="http://schemas.openxmlformats.org/officeDocument/2006/relationships/image" Target="../media/image7.png"/><Relationship Id="rId4" Type="http://schemas.openxmlformats.org/officeDocument/2006/relationships/hyperlink" Target="https://www.agf.com/ca/en/insights/market-commentaries/articles/article-a-driverless-world.jsp"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0.xml"/><Relationship Id="rId1" Type="http://schemas.openxmlformats.org/officeDocument/2006/relationships/video" Target="https://www.youtube.com/embed/BVRMh9NO9Cs?feature=oembed"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theverge.com/2021/1/27/22252944/baidu-driverless-cars-test-permit-california-dmv" TargetMode="External"/><Relationship Id="rId7" Type="http://schemas.openxmlformats.org/officeDocument/2006/relationships/image" Target="../media/image10.png"/><Relationship Id="rId2" Type="http://schemas.openxmlformats.org/officeDocument/2006/relationships/hyperlink" Target="https://www.precedenceresearch.com/autonomous-vehicle-market" TargetMode="External"/><Relationship Id="rId1" Type="http://schemas.openxmlformats.org/officeDocument/2006/relationships/slideLayout" Target="../slideLayouts/slideLayout16.xml"/><Relationship Id="rId6" Type="http://schemas.openxmlformats.org/officeDocument/2006/relationships/image" Target="../media/image9.jpeg"/><Relationship Id="rId5" Type="http://schemas.openxmlformats.org/officeDocument/2006/relationships/hyperlink" Target="https://www.greyb.com/autonomous-vehicle-companies/" TargetMode="External"/><Relationship Id="rId4" Type="http://schemas.openxmlformats.org/officeDocument/2006/relationships/hyperlink" Target="https://www.nextbigfuture.com/2021/04/waymo-valuation-dropped-80-from-200-to-30-billion.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C5CBF-5C93-4108-93AA-839E8B062B87}"/>
              </a:ext>
            </a:extLst>
          </p:cNvPr>
          <p:cNvSpPr>
            <a:spLocks noGrp="1"/>
          </p:cNvSpPr>
          <p:nvPr>
            <p:ph type="title"/>
          </p:nvPr>
        </p:nvSpPr>
        <p:spPr/>
        <p:txBody>
          <a:bodyPr>
            <a:normAutofit fontScale="90000"/>
          </a:bodyPr>
          <a:lstStyle/>
          <a:p>
            <a:r>
              <a:rPr lang="en-US" sz="5400" dirty="0">
                <a:solidFill>
                  <a:srgbClr val="FFFFFF"/>
                </a:solidFill>
              </a:rPr>
              <a:t>Freight Disruptors -- Forces Can Change Everything </a:t>
            </a:r>
            <a:endParaRPr lang="en-US" dirty="0"/>
          </a:p>
        </p:txBody>
      </p:sp>
      <p:pic>
        <p:nvPicPr>
          <p:cNvPr id="4" name="Content Placeholder 3">
            <a:extLst>
              <a:ext uri="{FF2B5EF4-FFF2-40B4-BE49-F238E27FC236}">
                <a16:creationId xmlns:a16="http://schemas.microsoft.com/office/drawing/2014/main" id="{849AF2B9-B6EE-4384-86A0-C9A30F8D09F9}"/>
              </a:ext>
            </a:extLst>
          </p:cNvPr>
          <p:cNvPicPr>
            <a:picLocks noGrp="1" noChangeAspect="1"/>
          </p:cNvPicPr>
          <p:nvPr>
            <p:ph idx="1"/>
          </p:nvPr>
        </p:nvPicPr>
        <p:blipFill>
          <a:blip r:embed="rId2"/>
          <a:stretch>
            <a:fillRect/>
          </a:stretch>
        </p:blipFill>
        <p:spPr>
          <a:xfrm>
            <a:off x="0" y="4161801"/>
            <a:ext cx="13638375" cy="2696199"/>
          </a:xfrm>
          <a:prstGeom prst="rect">
            <a:avLst/>
          </a:prstGeom>
        </p:spPr>
      </p:pic>
      <p:pic>
        <p:nvPicPr>
          <p:cNvPr id="6" name="Content Placeholder 3">
            <a:extLst>
              <a:ext uri="{FF2B5EF4-FFF2-40B4-BE49-F238E27FC236}">
                <a16:creationId xmlns:a16="http://schemas.microsoft.com/office/drawing/2014/main" id="{3F1C0139-9CE7-4BD4-A603-FFA754884C2A}"/>
              </a:ext>
            </a:extLst>
          </p:cNvPr>
          <p:cNvPicPr>
            <a:picLocks noChangeAspect="1"/>
          </p:cNvPicPr>
          <p:nvPr/>
        </p:nvPicPr>
        <p:blipFill>
          <a:blip r:embed="rId2"/>
          <a:stretch>
            <a:fillRect/>
          </a:stretch>
        </p:blipFill>
        <p:spPr>
          <a:xfrm>
            <a:off x="0" y="-8887"/>
            <a:ext cx="14367245" cy="7195930"/>
          </a:xfrm>
          <a:prstGeom prst="rect">
            <a:avLst/>
          </a:prstGeom>
        </p:spPr>
      </p:pic>
      <p:sp>
        <p:nvSpPr>
          <p:cNvPr id="8" name="TextBox 7">
            <a:extLst>
              <a:ext uri="{FF2B5EF4-FFF2-40B4-BE49-F238E27FC236}">
                <a16:creationId xmlns:a16="http://schemas.microsoft.com/office/drawing/2014/main" id="{DEE4AEB0-CC3B-45DD-9D76-9AA6051FD995}"/>
              </a:ext>
            </a:extLst>
          </p:cNvPr>
          <p:cNvSpPr txBox="1"/>
          <p:nvPr/>
        </p:nvSpPr>
        <p:spPr>
          <a:xfrm>
            <a:off x="222638" y="6011302"/>
            <a:ext cx="1033669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rPr>
              <a:t>Robert L  James Esq.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rPr>
              <a:t>OLLI Presentation Two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rPr>
              <a:t> March 25, 2022</a:t>
            </a:r>
          </a:p>
        </p:txBody>
      </p:sp>
      <p:sp>
        <p:nvSpPr>
          <p:cNvPr id="9" name="TextBox 8">
            <a:extLst>
              <a:ext uri="{FF2B5EF4-FFF2-40B4-BE49-F238E27FC236}">
                <a16:creationId xmlns:a16="http://schemas.microsoft.com/office/drawing/2014/main" id="{4F5449C1-E33D-456F-80BB-1DDCA1EAA28E}"/>
              </a:ext>
            </a:extLst>
          </p:cNvPr>
          <p:cNvSpPr txBox="1"/>
          <p:nvPr/>
        </p:nvSpPr>
        <p:spPr>
          <a:xfrm>
            <a:off x="109330" y="135171"/>
            <a:ext cx="7452360"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Exploring Disruption: A Supply Chain Focus on Trends and Technologies Effecting Transportation and the Rest of our Lives</a:t>
            </a: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55C8F3BB-B755-42E1-B6E5-B7D3E03BC05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67C252-D15C-4931-9DE1-E21ABF3EC81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6366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E9469-C223-4589-A30A-BE8B5A8FAFE1}"/>
              </a:ext>
            </a:extLst>
          </p:cNvPr>
          <p:cNvSpPr>
            <a:spLocks noGrp="1"/>
          </p:cNvSpPr>
          <p:nvPr>
            <p:ph type="title"/>
          </p:nvPr>
        </p:nvSpPr>
        <p:spPr>
          <a:xfrm>
            <a:off x="612249" y="326004"/>
            <a:ext cx="4691271" cy="1057524"/>
          </a:xfrm>
        </p:spPr>
        <p:txBody>
          <a:bodyPr>
            <a:normAutofit fontScale="90000"/>
          </a:bodyPr>
          <a:lstStyle/>
          <a:p>
            <a:r>
              <a:rPr lang="en-US" dirty="0"/>
              <a:t>Global Market Descriptors </a:t>
            </a:r>
          </a:p>
        </p:txBody>
      </p:sp>
      <p:pic>
        <p:nvPicPr>
          <p:cNvPr id="10" name="Picture 9">
            <a:extLst>
              <a:ext uri="{FF2B5EF4-FFF2-40B4-BE49-F238E27FC236}">
                <a16:creationId xmlns:a16="http://schemas.microsoft.com/office/drawing/2014/main" id="{73BC1E2D-6CD3-48DF-B5BC-AF8DCF11D35F}"/>
              </a:ext>
            </a:extLst>
          </p:cNvPr>
          <p:cNvPicPr>
            <a:picLocks noChangeAspect="1"/>
          </p:cNvPicPr>
          <p:nvPr/>
        </p:nvPicPr>
        <p:blipFill>
          <a:blip r:embed="rId2"/>
          <a:stretch>
            <a:fillRect/>
          </a:stretch>
        </p:blipFill>
        <p:spPr>
          <a:xfrm>
            <a:off x="6233819" y="3429000"/>
            <a:ext cx="5712447" cy="2859272"/>
          </a:xfrm>
          <a:prstGeom prst="rect">
            <a:avLst/>
          </a:prstGeom>
        </p:spPr>
      </p:pic>
      <p:sp>
        <p:nvSpPr>
          <p:cNvPr id="3" name="Text Placeholder 2">
            <a:extLst>
              <a:ext uri="{FF2B5EF4-FFF2-40B4-BE49-F238E27FC236}">
                <a16:creationId xmlns:a16="http://schemas.microsoft.com/office/drawing/2014/main" id="{E414CA14-5785-49CE-9590-613BFE1456F2}"/>
              </a:ext>
            </a:extLst>
          </p:cNvPr>
          <p:cNvSpPr>
            <a:spLocks noGrp="1"/>
          </p:cNvSpPr>
          <p:nvPr>
            <p:ph type="body" idx="1"/>
          </p:nvPr>
        </p:nvSpPr>
        <p:spPr>
          <a:xfrm>
            <a:off x="-294198" y="2459354"/>
            <a:ext cx="135173" cy="45719"/>
          </a:xfrm>
        </p:spPr>
        <p:txBody>
          <a:bodyPr>
            <a:normAutofit fontScale="25000" lnSpcReduction="20000"/>
          </a:bodyPr>
          <a:lstStyle/>
          <a:p>
            <a:endParaRPr lang="en-US" dirty="0"/>
          </a:p>
        </p:txBody>
      </p:sp>
      <p:pic>
        <p:nvPicPr>
          <p:cNvPr id="9" name="Content Placeholder 8">
            <a:extLst>
              <a:ext uri="{FF2B5EF4-FFF2-40B4-BE49-F238E27FC236}">
                <a16:creationId xmlns:a16="http://schemas.microsoft.com/office/drawing/2014/main" id="{26B709BF-158C-40AA-848B-E58E6BA0FE8D}"/>
              </a:ext>
            </a:extLst>
          </p:cNvPr>
          <p:cNvPicPr>
            <a:picLocks noGrp="1" noChangeAspect="1"/>
          </p:cNvPicPr>
          <p:nvPr>
            <p:ph sz="half" idx="2"/>
          </p:nvPr>
        </p:nvPicPr>
        <p:blipFill>
          <a:blip r:embed="rId3"/>
          <a:stretch>
            <a:fillRect/>
          </a:stretch>
        </p:blipFill>
        <p:spPr>
          <a:xfrm>
            <a:off x="6196013" y="224625"/>
            <a:ext cx="5157787" cy="2961568"/>
          </a:xfrm>
          <a:prstGeom prst="rect">
            <a:avLst/>
          </a:prstGeom>
        </p:spPr>
      </p:pic>
      <p:sp>
        <p:nvSpPr>
          <p:cNvPr id="5" name="Text Placeholder 4">
            <a:extLst>
              <a:ext uri="{FF2B5EF4-FFF2-40B4-BE49-F238E27FC236}">
                <a16:creationId xmlns:a16="http://schemas.microsoft.com/office/drawing/2014/main" id="{624D8231-D0F8-4DDB-8351-D1B2B5039CB7}"/>
              </a:ext>
            </a:extLst>
          </p:cNvPr>
          <p:cNvSpPr>
            <a:spLocks noGrp="1"/>
          </p:cNvSpPr>
          <p:nvPr>
            <p:ph type="body" sz="quarter" idx="3"/>
          </p:nvPr>
        </p:nvSpPr>
        <p:spPr>
          <a:xfrm>
            <a:off x="12467644" y="1272209"/>
            <a:ext cx="45719" cy="1510748"/>
          </a:xfrm>
        </p:spPr>
        <p:txBody>
          <a:bodyPr>
            <a:normAutofit fontScale="25000" lnSpcReduction="20000"/>
          </a:bodyPr>
          <a:lstStyle/>
          <a:p>
            <a:endParaRPr lang="en-US" dirty="0"/>
          </a:p>
        </p:txBody>
      </p:sp>
      <p:pic>
        <p:nvPicPr>
          <p:cNvPr id="8" name="Content Placeholder 7">
            <a:extLst>
              <a:ext uri="{FF2B5EF4-FFF2-40B4-BE49-F238E27FC236}">
                <a16:creationId xmlns:a16="http://schemas.microsoft.com/office/drawing/2014/main" id="{C220F3B7-385F-4BE0-932C-A0C933BFB386}"/>
              </a:ext>
            </a:extLst>
          </p:cNvPr>
          <p:cNvPicPr>
            <a:picLocks noGrp="1" noChangeAspect="1"/>
          </p:cNvPicPr>
          <p:nvPr>
            <p:ph sz="quarter" idx="4"/>
          </p:nvPr>
        </p:nvPicPr>
        <p:blipFill>
          <a:blip r:embed="rId4"/>
          <a:stretch>
            <a:fillRect/>
          </a:stretch>
        </p:blipFill>
        <p:spPr>
          <a:xfrm>
            <a:off x="445803" y="2270247"/>
            <a:ext cx="5183188" cy="2735734"/>
          </a:xfrm>
          <a:prstGeom prst="rect">
            <a:avLst/>
          </a:prstGeom>
        </p:spPr>
      </p:pic>
      <p:sp>
        <p:nvSpPr>
          <p:cNvPr id="7" name="Slide Number Placeholder 6">
            <a:extLst>
              <a:ext uri="{FF2B5EF4-FFF2-40B4-BE49-F238E27FC236}">
                <a16:creationId xmlns:a16="http://schemas.microsoft.com/office/drawing/2014/main" id="{0F51A9E1-CF15-44C8-B122-6F9070223B99}"/>
              </a:ext>
            </a:extLst>
          </p:cNvPr>
          <p:cNvSpPr>
            <a:spLocks noGrp="1"/>
          </p:cNvSpPr>
          <p:nvPr>
            <p:ph type="sldNum" sz="quarter" idx="12"/>
          </p:nvPr>
        </p:nvSpPr>
        <p:spPr/>
        <p:txBody>
          <a:bodyPr/>
          <a:lstStyle/>
          <a:p>
            <a:fld id="{5A67C252-D15C-4931-9DE1-E21ABF3EC818}" type="slidenum">
              <a:rPr lang="en-US" smtClean="0"/>
              <a:t>10</a:t>
            </a:fld>
            <a:endParaRPr lang="en-US"/>
          </a:p>
        </p:txBody>
      </p:sp>
    </p:spTree>
    <p:extLst>
      <p:ext uri="{BB962C8B-B14F-4D97-AF65-F5344CB8AC3E}">
        <p14:creationId xmlns:p14="http://schemas.microsoft.com/office/powerpoint/2010/main" val="302205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8E91674-418F-48DD-8B17-96D54A824BEC}"/>
              </a:ext>
            </a:extLst>
          </p:cNvPr>
          <p:cNvSpPr>
            <a:spLocks noGrp="1"/>
          </p:cNvSpPr>
          <p:nvPr>
            <p:ph type="title"/>
          </p:nvPr>
        </p:nvSpPr>
        <p:spPr>
          <a:xfrm>
            <a:off x="839788" y="457200"/>
            <a:ext cx="3932237" cy="783203"/>
          </a:xfrm>
        </p:spPr>
        <p:txBody>
          <a:bodyPr>
            <a:normAutofit fontScale="90000"/>
          </a:bodyPr>
          <a:lstStyle/>
          <a:p>
            <a:r>
              <a:rPr lang="en-US" dirty="0"/>
              <a:t>Issues and Status of Government Regulation </a:t>
            </a:r>
          </a:p>
        </p:txBody>
      </p:sp>
      <p:pic>
        <p:nvPicPr>
          <p:cNvPr id="11" name="Content Placeholder 10">
            <a:extLst>
              <a:ext uri="{FF2B5EF4-FFF2-40B4-BE49-F238E27FC236}">
                <a16:creationId xmlns:a16="http://schemas.microsoft.com/office/drawing/2014/main" id="{BE6B6080-3B19-4EC1-B08B-5E819FC68BD6}"/>
              </a:ext>
            </a:extLst>
          </p:cNvPr>
          <p:cNvPicPr>
            <a:picLocks noGrp="1" noChangeAspect="1"/>
          </p:cNvPicPr>
          <p:nvPr>
            <p:ph idx="1"/>
          </p:nvPr>
        </p:nvPicPr>
        <p:blipFill rotWithShape="1">
          <a:blip r:embed="rId2"/>
          <a:srcRect l="23442" t="23044" r="23945" b="12497"/>
          <a:stretch/>
        </p:blipFill>
        <p:spPr>
          <a:xfrm>
            <a:off x="5962153" y="350137"/>
            <a:ext cx="5037450" cy="3414526"/>
          </a:xfrm>
          <a:prstGeom prst="rect">
            <a:avLst/>
          </a:prstGeom>
        </p:spPr>
      </p:pic>
      <p:pic>
        <p:nvPicPr>
          <p:cNvPr id="14" name="Picture 13">
            <a:extLst>
              <a:ext uri="{FF2B5EF4-FFF2-40B4-BE49-F238E27FC236}">
                <a16:creationId xmlns:a16="http://schemas.microsoft.com/office/drawing/2014/main" id="{AED0467E-7E76-4416-9A84-622857F29CFD}"/>
              </a:ext>
            </a:extLst>
          </p:cNvPr>
          <p:cNvPicPr>
            <a:picLocks noChangeAspect="1"/>
          </p:cNvPicPr>
          <p:nvPr/>
        </p:nvPicPr>
        <p:blipFill>
          <a:blip r:embed="rId3"/>
          <a:stretch>
            <a:fillRect/>
          </a:stretch>
        </p:blipFill>
        <p:spPr>
          <a:xfrm>
            <a:off x="6354309" y="3816706"/>
            <a:ext cx="4253137" cy="2904769"/>
          </a:xfrm>
          <a:prstGeom prst="rect">
            <a:avLst/>
          </a:prstGeom>
        </p:spPr>
      </p:pic>
      <p:sp>
        <p:nvSpPr>
          <p:cNvPr id="10" name="Text Placeholder 9">
            <a:extLst>
              <a:ext uri="{FF2B5EF4-FFF2-40B4-BE49-F238E27FC236}">
                <a16:creationId xmlns:a16="http://schemas.microsoft.com/office/drawing/2014/main" id="{C3769B32-124F-4501-A45A-8B9A61259E38}"/>
              </a:ext>
            </a:extLst>
          </p:cNvPr>
          <p:cNvSpPr>
            <a:spLocks noGrp="1"/>
          </p:cNvSpPr>
          <p:nvPr>
            <p:ph type="body" sz="half" idx="2"/>
          </p:nvPr>
        </p:nvSpPr>
        <p:spPr>
          <a:xfrm>
            <a:off x="839788" y="1542553"/>
            <a:ext cx="4877200" cy="4326435"/>
          </a:xfrm>
        </p:spPr>
        <p:txBody>
          <a:bodyPr>
            <a:normAutofit fontScale="62500" lnSpcReduction="20000"/>
          </a:bodyPr>
          <a:lstStyle/>
          <a:p>
            <a:r>
              <a:rPr lang="en-US" sz="2100" dirty="0"/>
              <a:t>Nowhere in the United States is it strictly illegal to own or operate a self-driving car. Many states have passed laws regulating or authorizing the use of autonomous vehicles to prepare for the changes that self-driving cars may bring. </a:t>
            </a:r>
            <a:r>
              <a:rPr lang="en-US" sz="2100" b="1" dirty="0"/>
              <a:t>But no state has outright banned the technology</a:t>
            </a:r>
            <a:r>
              <a:rPr lang="en-US" sz="2100" dirty="0"/>
              <a:t>.</a:t>
            </a:r>
          </a:p>
          <a:p>
            <a:r>
              <a:rPr lang="en-US" sz="2100" dirty="0"/>
              <a:t>Federal Level legislation has been proposed to clarify terms of development and regulations between the federal government and states.  No legislation has passed. However, NHTSA has established guidelines for State regulators that would help them measure the safety and effectiveness of AV systems  As ever, the promotion of safe operation is the primary concern as well as economic development and global competitiveness. </a:t>
            </a:r>
          </a:p>
          <a:p>
            <a:r>
              <a:rPr lang="en-US" sz="2100" dirty="0"/>
              <a:t>There is tension between AV proponents who want policies and rules  that favor its rapid advancement and those that are want to move with slow deliberate speed in introducing these vehicles on US highways. </a:t>
            </a:r>
          </a:p>
          <a:p>
            <a:r>
              <a:rPr lang="en-US" sz="2100" dirty="0"/>
              <a:t>Good summaries of AV regulator issues and status can be found at the following links: Congressional Research Service (CRS) </a:t>
            </a:r>
            <a:r>
              <a:rPr lang="en-US" sz="2100" dirty="0">
                <a:hlinkClick r:id="rId4"/>
              </a:rPr>
              <a:t>Issues in Autonomous Vehicle Testing and Deployment (congress.gov)</a:t>
            </a:r>
            <a:r>
              <a:rPr lang="en-US" sz="2100" dirty="0"/>
              <a:t>  and ”Are Self-Driving Cars Legal in Your State?” </a:t>
            </a:r>
            <a:r>
              <a:rPr lang="en-US" sz="2100" dirty="0">
                <a:hlinkClick r:id="rId5"/>
              </a:rPr>
              <a:t>https://www.lifewire.com/are-self-driving-cars-legal-4587765</a:t>
            </a:r>
            <a:endParaRPr lang="en-US" sz="2100" dirty="0"/>
          </a:p>
          <a:p>
            <a:endParaRPr lang="en-US" dirty="0"/>
          </a:p>
          <a:p>
            <a:endParaRPr lang="en-US" dirty="0"/>
          </a:p>
          <a:p>
            <a:endParaRPr lang="en-US" dirty="0"/>
          </a:p>
          <a:p>
            <a:r>
              <a:rPr lang="en-US" dirty="0"/>
              <a:t> </a:t>
            </a:r>
          </a:p>
          <a:p>
            <a:endParaRPr lang="en-US" dirty="0"/>
          </a:p>
        </p:txBody>
      </p:sp>
      <p:sp>
        <p:nvSpPr>
          <p:cNvPr id="7" name="Slide Number Placeholder 6">
            <a:extLst>
              <a:ext uri="{FF2B5EF4-FFF2-40B4-BE49-F238E27FC236}">
                <a16:creationId xmlns:a16="http://schemas.microsoft.com/office/drawing/2014/main" id="{B73F07D5-AC10-41A8-8C9E-348BFFE599EC}"/>
              </a:ext>
            </a:extLst>
          </p:cNvPr>
          <p:cNvSpPr>
            <a:spLocks noGrp="1"/>
          </p:cNvSpPr>
          <p:nvPr>
            <p:ph type="sldNum" sz="quarter" idx="12"/>
          </p:nvPr>
        </p:nvSpPr>
        <p:spPr/>
        <p:txBody>
          <a:bodyPr/>
          <a:lstStyle/>
          <a:p>
            <a:fld id="{5A67C252-D15C-4931-9DE1-E21ABF3EC818}" type="slidenum">
              <a:rPr lang="en-US" smtClean="0"/>
              <a:t>11</a:t>
            </a:fld>
            <a:endParaRPr lang="en-US"/>
          </a:p>
        </p:txBody>
      </p:sp>
    </p:spTree>
    <p:extLst>
      <p:ext uri="{BB962C8B-B14F-4D97-AF65-F5344CB8AC3E}">
        <p14:creationId xmlns:p14="http://schemas.microsoft.com/office/powerpoint/2010/main" val="2626388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49D9E0-B71B-478C-A5EA-CE53F0A05198}"/>
              </a:ext>
            </a:extLst>
          </p:cNvPr>
          <p:cNvSpPr>
            <a:spLocks noGrp="1"/>
          </p:cNvSpPr>
          <p:nvPr>
            <p:ph type="title"/>
          </p:nvPr>
        </p:nvSpPr>
        <p:spPr>
          <a:xfrm>
            <a:off x="838200" y="365126"/>
            <a:ext cx="10515600" cy="1018402"/>
          </a:xfrm>
        </p:spPr>
        <p:txBody>
          <a:bodyPr>
            <a:normAutofit/>
          </a:bodyPr>
          <a:lstStyle/>
          <a:p>
            <a:r>
              <a:rPr lang="en-US" sz="4000" dirty="0"/>
              <a:t>Outstanding AV Policy issues identified by the CRS</a:t>
            </a:r>
          </a:p>
        </p:txBody>
      </p:sp>
      <p:sp>
        <p:nvSpPr>
          <p:cNvPr id="7" name="Content Placeholder 6">
            <a:extLst>
              <a:ext uri="{FF2B5EF4-FFF2-40B4-BE49-F238E27FC236}">
                <a16:creationId xmlns:a16="http://schemas.microsoft.com/office/drawing/2014/main" id="{A84DFD50-6DA9-4AAE-9CA1-41F79D670E9B}"/>
              </a:ext>
            </a:extLst>
          </p:cNvPr>
          <p:cNvSpPr>
            <a:spLocks noGrp="1"/>
          </p:cNvSpPr>
          <p:nvPr>
            <p:ph idx="1"/>
          </p:nvPr>
        </p:nvSpPr>
        <p:spPr/>
        <p:txBody>
          <a:bodyPr>
            <a:normAutofit fontScale="85000" lnSpcReduction="20000"/>
          </a:bodyPr>
          <a:lstStyle/>
          <a:p>
            <a:r>
              <a:rPr lang="en-US" dirty="0">
                <a:latin typeface="+mj-lt"/>
              </a:rPr>
              <a:t>“The extent to which Congress should alter the traditional division of vehicle regulation, with the federal government being responsible for vehicle safety and states for driver-related aspects such as licensing and registration, as the roles of driver and vehicle merge.</a:t>
            </a:r>
          </a:p>
          <a:p>
            <a:r>
              <a:rPr lang="en-US" dirty="0">
                <a:latin typeface="+mj-lt"/>
              </a:rPr>
              <a:t>The number of autonomous vehicles that NHTSA should permit to be tested on highways by granting exemptions to federal safety standards, and which specific safety standards, such as those requiring steering wheels and brake pedals, can be relaxed to permit thorough testing. </a:t>
            </a:r>
          </a:p>
          <a:p>
            <a:r>
              <a:rPr lang="en-US" dirty="0">
                <a:latin typeface="+mj-lt"/>
              </a:rPr>
              <a:t>How much detail legislation should contain related to addressing cybersecurity threats, including whether federal standards should require vehicle technology that could report and stop hacking of critical vehicle software and how much information car buyers should be given about these issues. </a:t>
            </a:r>
          </a:p>
          <a:p>
            <a:r>
              <a:rPr lang="en-US" dirty="0">
                <a:latin typeface="+mj-lt"/>
              </a:rPr>
              <a:t>The extent to which vehicle owners, operators, manufacturers, insurers, and other parties have access to data that is generated by autonomous vehicles, and the rights of various parties to sell vehicle-related data to others.” </a:t>
            </a:r>
          </a:p>
        </p:txBody>
      </p:sp>
      <p:sp>
        <p:nvSpPr>
          <p:cNvPr id="5" name="Slide Number Placeholder 4">
            <a:extLst>
              <a:ext uri="{FF2B5EF4-FFF2-40B4-BE49-F238E27FC236}">
                <a16:creationId xmlns:a16="http://schemas.microsoft.com/office/drawing/2014/main" id="{1A5F0190-6311-4D7B-90B8-35B3A667D4E0}"/>
              </a:ext>
            </a:extLst>
          </p:cNvPr>
          <p:cNvSpPr>
            <a:spLocks noGrp="1"/>
          </p:cNvSpPr>
          <p:nvPr>
            <p:ph type="sldNum" sz="quarter" idx="12"/>
          </p:nvPr>
        </p:nvSpPr>
        <p:spPr/>
        <p:txBody>
          <a:bodyPr/>
          <a:lstStyle/>
          <a:p>
            <a:fld id="{1E54C18B-61AF-4D08-A9FF-315E299B3E95}" type="slidenum">
              <a:rPr lang="en-US" smtClean="0"/>
              <a:t>12</a:t>
            </a:fld>
            <a:endParaRPr lang="en-US"/>
          </a:p>
        </p:txBody>
      </p:sp>
    </p:spTree>
    <p:extLst>
      <p:ext uri="{BB962C8B-B14F-4D97-AF65-F5344CB8AC3E}">
        <p14:creationId xmlns:p14="http://schemas.microsoft.com/office/powerpoint/2010/main" val="1046781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00BFA-357D-47B2-A6C9-A236546840E6}"/>
              </a:ext>
            </a:extLst>
          </p:cNvPr>
          <p:cNvSpPr>
            <a:spLocks noGrp="1"/>
          </p:cNvSpPr>
          <p:nvPr>
            <p:ph type="title"/>
          </p:nvPr>
        </p:nvSpPr>
        <p:spPr>
          <a:xfrm>
            <a:off x="491457" y="136525"/>
            <a:ext cx="11212863" cy="1835398"/>
          </a:xfrm>
        </p:spPr>
        <p:txBody>
          <a:bodyPr>
            <a:normAutofit fontScale="90000"/>
          </a:bodyPr>
          <a:lstStyle/>
          <a:p>
            <a:r>
              <a:rPr lang="en-US" sz="4000" dirty="0"/>
              <a:t>Essential AV Technological Elements  </a:t>
            </a:r>
            <a:r>
              <a:rPr lang="en-US" dirty="0"/>
              <a:t>-- </a:t>
            </a:r>
            <a:r>
              <a:rPr lang="en-US" sz="1600" dirty="0">
                <a:hlinkClick r:id="rId2"/>
              </a:rPr>
              <a:t>https://www.youtube.com/watch?v=taMP_n3wL7M</a:t>
            </a:r>
            <a:br>
              <a:rPr lang="en-US" sz="1600" dirty="0"/>
            </a:br>
            <a:br>
              <a:rPr lang="en-US" b="0" i="0" dirty="0">
                <a:effectLst/>
                <a:latin typeface="Roboto" panose="02000000000000000000" pitchFamily="2" charset="0"/>
              </a:rPr>
            </a:br>
            <a:br>
              <a:rPr lang="en-US" b="0" i="0" dirty="0">
                <a:effectLst/>
                <a:latin typeface="Roboto" panose="02000000000000000000" pitchFamily="2" charset="0"/>
              </a:rPr>
            </a:br>
            <a:endParaRPr lang="en-US" dirty="0"/>
          </a:p>
        </p:txBody>
      </p:sp>
      <p:sp>
        <p:nvSpPr>
          <p:cNvPr id="14" name="Picture Placeholder 13">
            <a:extLst>
              <a:ext uri="{FF2B5EF4-FFF2-40B4-BE49-F238E27FC236}">
                <a16:creationId xmlns:a16="http://schemas.microsoft.com/office/drawing/2014/main" id="{743ED03A-4B14-4947-93B1-579BF0664BB6}"/>
              </a:ext>
            </a:extLst>
          </p:cNvPr>
          <p:cNvSpPr>
            <a:spLocks noGrp="1"/>
          </p:cNvSpPr>
          <p:nvPr>
            <p:ph type="pic" idx="1"/>
          </p:nvPr>
        </p:nvSpPr>
        <p:spPr>
          <a:xfrm>
            <a:off x="5850634" y="1378600"/>
            <a:ext cx="6172200" cy="5496876"/>
          </a:xfrm>
        </p:spPr>
      </p:sp>
      <p:sp>
        <p:nvSpPr>
          <p:cNvPr id="15" name="Text Placeholder 14">
            <a:extLst>
              <a:ext uri="{FF2B5EF4-FFF2-40B4-BE49-F238E27FC236}">
                <a16:creationId xmlns:a16="http://schemas.microsoft.com/office/drawing/2014/main" id="{F50A6EB8-C98F-4CA2-AEFE-E40D1F07E88A}"/>
              </a:ext>
            </a:extLst>
          </p:cNvPr>
          <p:cNvSpPr>
            <a:spLocks noGrp="1"/>
          </p:cNvSpPr>
          <p:nvPr>
            <p:ph type="body" sz="half" idx="2"/>
          </p:nvPr>
        </p:nvSpPr>
        <p:spPr>
          <a:xfrm>
            <a:off x="839788" y="5033176"/>
            <a:ext cx="4662515" cy="2107094"/>
          </a:xfrm>
        </p:spPr>
        <p:txBody>
          <a:bodyPr/>
          <a:lstStyle/>
          <a:p>
            <a:endParaRPr lang="en-US" dirty="0"/>
          </a:p>
        </p:txBody>
      </p:sp>
      <p:sp>
        <p:nvSpPr>
          <p:cNvPr id="5" name="Slide Number Placeholder 4">
            <a:extLst>
              <a:ext uri="{FF2B5EF4-FFF2-40B4-BE49-F238E27FC236}">
                <a16:creationId xmlns:a16="http://schemas.microsoft.com/office/drawing/2014/main" id="{B8AD021D-5C7E-4ED3-8AE0-C09A9182F3C1}"/>
              </a:ext>
            </a:extLst>
          </p:cNvPr>
          <p:cNvSpPr>
            <a:spLocks noGrp="1"/>
          </p:cNvSpPr>
          <p:nvPr>
            <p:ph type="sldNum" sz="quarter" idx="12"/>
          </p:nvPr>
        </p:nvSpPr>
        <p:spPr/>
        <p:txBody>
          <a:bodyPr/>
          <a:lstStyle/>
          <a:p>
            <a:fld id="{5A67C252-D15C-4931-9DE1-E21ABF3EC818}" type="slidenum">
              <a:rPr lang="en-US" smtClean="0"/>
              <a:pPr/>
              <a:t>13</a:t>
            </a:fld>
            <a:endParaRPr lang="en-US"/>
          </a:p>
        </p:txBody>
      </p:sp>
      <p:pic>
        <p:nvPicPr>
          <p:cNvPr id="4098" name="Picture 2" descr="Autonomous Vehicle Technologies">
            <a:extLst>
              <a:ext uri="{FF2B5EF4-FFF2-40B4-BE49-F238E27FC236}">
                <a16:creationId xmlns:a16="http://schemas.microsoft.com/office/drawing/2014/main" id="{91CE116E-104C-486D-920D-7155F120F3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561" y="1074938"/>
            <a:ext cx="5239908" cy="47081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Graphical user interface, application&#10;&#10;Description automatically generated">
            <a:extLst>
              <a:ext uri="{FF2B5EF4-FFF2-40B4-BE49-F238E27FC236}">
                <a16:creationId xmlns:a16="http://schemas.microsoft.com/office/drawing/2014/main" id="{56B6623F-7162-4516-AE4B-4496AF17F342}"/>
              </a:ext>
            </a:extLst>
          </p:cNvPr>
          <p:cNvPicPr>
            <a:picLocks noChangeAspect="1"/>
          </p:cNvPicPr>
          <p:nvPr/>
        </p:nvPicPr>
        <p:blipFill rotWithShape="1">
          <a:blip r:embed="rId4"/>
          <a:srcRect l="5518" t="33700" r="34888" b="21910"/>
          <a:stretch/>
        </p:blipFill>
        <p:spPr bwMode="auto">
          <a:xfrm>
            <a:off x="5850634" y="1054224"/>
            <a:ext cx="5702611" cy="47439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70545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D6334EE-A4F6-4F49-8B57-31B1664D38A6}"/>
              </a:ext>
            </a:extLst>
          </p:cNvPr>
          <p:cNvSpPr>
            <a:spLocks noGrp="1"/>
          </p:cNvSpPr>
          <p:nvPr>
            <p:ph type="sldNum" sz="quarter" idx="12"/>
          </p:nvPr>
        </p:nvSpPr>
        <p:spPr/>
        <p:txBody>
          <a:bodyPr/>
          <a:lstStyle/>
          <a:p>
            <a:fld id="{5A67C252-D15C-4931-9DE1-E21ABF3EC818}" type="slidenum">
              <a:rPr lang="en-US" smtClean="0"/>
              <a:t>14</a:t>
            </a:fld>
            <a:endParaRPr lang="en-US"/>
          </a:p>
        </p:txBody>
      </p:sp>
      <p:pic>
        <p:nvPicPr>
          <p:cNvPr id="6" name="Online Media 5" descr="How do Self Driving Cars Work? | Artificial Intelligence for STEM kids">
            <a:hlinkClick r:id="" action="ppaction://media"/>
            <a:extLst>
              <a:ext uri="{FF2B5EF4-FFF2-40B4-BE49-F238E27FC236}">
                <a16:creationId xmlns:a16="http://schemas.microsoft.com/office/drawing/2014/main" id="{33CFD24E-413D-F742-BFBB-1EC9C2E1236D}"/>
              </a:ext>
            </a:extLst>
          </p:cNvPr>
          <p:cNvPicPr>
            <a:picLocks noRot="1" noChangeAspect="1"/>
          </p:cNvPicPr>
          <p:nvPr>
            <a:videoFile r:link="rId1"/>
          </p:nvPr>
        </p:nvPicPr>
        <p:blipFill>
          <a:blip r:embed="rId3"/>
          <a:stretch>
            <a:fillRect/>
          </a:stretch>
        </p:blipFill>
        <p:spPr>
          <a:xfrm>
            <a:off x="827314" y="452192"/>
            <a:ext cx="10069286" cy="5689147"/>
          </a:xfrm>
          <a:prstGeom prst="rect">
            <a:avLst/>
          </a:prstGeom>
        </p:spPr>
      </p:pic>
    </p:spTree>
    <p:extLst>
      <p:ext uri="{BB962C8B-B14F-4D97-AF65-F5344CB8AC3E}">
        <p14:creationId xmlns:p14="http://schemas.microsoft.com/office/powerpoint/2010/main" val="179112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8728A-DCA9-4250-A343-C0F7B7C31BE0}"/>
              </a:ext>
            </a:extLst>
          </p:cNvPr>
          <p:cNvSpPr>
            <a:spLocks noGrp="1"/>
          </p:cNvSpPr>
          <p:nvPr>
            <p:ph type="title"/>
          </p:nvPr>
        </p:nvSpPr>
        <p:spPr>
          <a:xfrm>
            <a:off x="457192" y="301515"/>
            <a:ext cx="11394219" cy="589032"/>
          </a:xfrm>
        </p:spPr>
        <p:txBody>
          <a:bodyPr>
            <a:normAutofit/>
          </a:bodyPr>
          <a:lstStyle/>
          <a:p>
            <a:r>
              <a:rPr lang="en-US" sz="3200" dirty="0"/>
              <a:t>Real World Experience with Current “Self-Driving” Auto Technology </a:t>
            </a:r>
          </a:p>
        </p:txBody>
      </p:sp>
      <p:sp>
        <p:nvSpPr>
          <p:cNvPr id="6" name="Text Placeholder 5">
            <a:extLst>
              <a:ext uri="{FF2B5EF4-FFF2-40B4-BE49-F238E27FC236}">
                <a16:creationId xmlns:a16="http://schemas.microsoft.com/office/drawing/2014/main" id="{A414BC67-6D9E-4184-8A77-D2D207E40132}"/>
              </a:ext>
            </a:extLst>
          </p:cNvPr>
          <p:cNvSpPr>
            <a:spLocks noGrp="1"/>
          </p:cNvSpPr>
          <p:nvPr>
            <p:ph type="body" idx="1"/>
          </p:nvPr>
        </p:nvSpPr>
        <p:spPr>
          <a:xfrm>
            <a:off x="1110342" y="890548"/>
            <a:ext cx="8686801" cy="666110"/>
          </a:xfrm>
        </p:spPr>
        <p:txBody>
          <a:bodyPr>
            <a:normAutofit lnSpcReduction="10000"/>
          </a:bodyPr>
          <a:lstStyle/>
          <a:p>
            <a:r>
              <a:rPr lang="en-US" sz="2000" dirty="0"/>
              <a:t>CBS Morning Reports – Expect to Waiting 50years for level 5 capability  </a:t>
            </a:r>
          </a:p>
          <a:p>
            <a:r>
              <a:rPr lang="en-US" sz="1400" dirty="0">
                <a:hlinkClick r:id="rId3"/>
              </a:rPr>
              <a:t>https://www.youtube.com/watch?v=W3n6bhl2FJI</a:t>
            </a:r>
            <a:endParaRPr lang="en-US" sz="1400" dirty="0"/>
          </a:p>
        </p:txBody>
      </p:sp>
      <p:sp>
        <p:nvSpPr>
          <p:cNvPr id="5" name="Slide Number Placeholder 4">
            <a:extLst>
              <a:ext uri="{FF2B5EF4-FFF2-40B4-BE49-F238E27FC236}">
                <a16:creationId xmlns:a16="http://schemas.microsoft.com/office/drawing/2014/main" id="{0BDA6FD7-D339-4324-B6E9-7BB55B0A0F84}"/>
              </a:ext>
            </a:extLst>
          </p:cNvPr>
          <p:cNvSpPr>
            <a:spLocks noGrp="1"/>
          </p:cNvSpPr>
          <p:nvPr>
            <p:ph type="sldNum" sz="quarter" idx="12"/>
          </p:nvPr>
        </p:nvSpPr>
        <p:spPr/>
        <p:txBody>
          <a:bodyPr/>
          <a:lstStyle/>
          <a:p>
            <a:fld id="{5A67C252-D15C-4931-9DE1-E21ABF3EC818}" type="slidenum">
              <a:rPr lang="en-US" smtClean="0"/>
              <a:t>15</a:t>
            </a:fld>
            <a:endParaRPr lang="en-US"/>
          </a:p>
        </p:txBody>
      </p:sp>
      <p:pic>
        <p:nvPicPr>
          <p:cNvPr id="14" name="Online Media 13" descr="The state of self-driving cars">
            <a:hlinkClick r:id="" action="ppaction://media"/>
            <a:extLst>
              <a:ext uri="{FF2B5EF4-FFF2-40B4-BE49-F238E27FC236}">
                <a16:creationId xmlns:a16="http://schemas.microsoft.com/office/drawing/2014/main" id="{D223A172-7DE2-0F4F-9F90-2B0BD089A394}"/>
              </a:ext>
            </a:extLst>
          </p:cNvPr>
          <p:cNvPicPr>
            <a:picLocks noRot="1" noChangeAspect="1"/>
          </p:cNvPicPr>
          <p:nvPr>
            <a:videoFile r:link="rId1"/>
          </p:nvPr>
        </p:nvPicPr>
        <p:blipFill>
          <a:blip r:embed="rId4"/>
          <a:stretch>
            <a:fillRect/>
          </a:stretch>
        </p:blipFill>
        <p:spPr>
          <a:xfrm>
            <a:off x="1926771" y="1774371"/>
            <a:ext cx="7609114" cy="4679714"/>
          </a:xfrm>
          <a:prstGeom prst="rect">
            <a:avLst/>
          </a:prstGeom>
        </p:spPr>
      </p:pic>
    </p:spTree>
    <p:extLst>
      <p:ext uri="{BB962C8B-B14F-4D97-AF65-F5344CB8AC3E}">
        <p14:creationId xmlns:p14="http://schemas.microsoft.com/office/powerpoint/2010/main" val="188467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4"/>
                </p:tgtEl>
              </p:cMediaNode>
            </p:vide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4"/>
                                        </p:tgtEl>
                                      </p:cBhvr>
                                    </p:cmd>
                                  </p:childTnLst>
                                </p:cTn>
                              </p:par>
                            </p:childTnLst>
                          </p:cTn>
                        </p:par>
                      </p:childTnLst>
                    </p:cTn>
                  </p:par>
                </p:childTnLst>
              </p:cTn>
              <p:nextCondLst>
                <p:cond evt="onClick" delay="0">
                  <p:tgtEl>
                    <p:spTgt spid="1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8728A-DCA9-4250-A343-C0F7B7C31BE0}"/>
              </a:ext>
            </a:extLst>
          </p:cNvPr>
          <p:cNvSpPr>
            <a:spLocks noGrp="1"/>
          </p:cNvSpPr>
          <p:nvPr>
            <p:ph type="title"/>
          </p:nvPr>
        </p:nvSpPr>
        <p:spPr>
          <a:xfrm>
            <a:off x="457192" y="301515"/>
            <a:ext cx="11394219" cy="589032"/>
          </a:xfrm>
        </p:spPr>
        <p:txBody>
          <a:bodyPr>
            <a:normAutofit/>
          </a:bodyPr>
          <a:lstStyle/>
          <a:p>
            <a:r>
              <a:rPr lang="en-US" sz="3200" dirty="0"/>
              <a:t>Real World Experience with Current “Self-Driving” Auto Technology </a:t>
            </a:r>
          </a:p>
        </p:txBody>
      </p:sp>
      <p:sp>
        <p:nvSpPr>
          <p:cNvPr id="8" name="Text Placeholder 7">
            <a:extLst>
              <a:ext uri="{FF2B5EF4-FFF2-40B4-BE49-F238E27FC236}">
                <a16:creationId xmlns:a16="http://schemas.microsoft.com/office/drawing/2014/main" id="{441F18F5-DC6D-4C89-B029-787FEC39181B}"/>
              </a:ext>
            </a:extLst>
          </p:cNvPr>
          <p:cNvSpPr>
            <a:spLocks noGrp="1"/>
          </p:cNvSpPr>
          <p:nvPr>
            <p:ph type="body" sz="quarter" idx="3"/>
          </p:nvPr>
        </p:nvSpPr>
        <p:spPr>
          <a:xfrm>
            <a:off x="631371" y="890548"/>
            <a:ext cx="11072949" cy="676995"/>
          </a:xfrm>
        </p:spPr>
        <p:txBody>
          <a:bodyPr>
            <a:normAutofit/>
          </a:bodyPr>
          <a:lstStyle/>
          <a:p>
            <a:r>
              <a:rPr lang="en-US" sz="2000" dirty="0"/>
              <a:t>Black Tesla takes on NYC – AV tech frustrated by congestion, buses, pedestrians and lane mergers </a:t>
            </a:r>
          </a:p>
          <a:p>
            <a:r>
              <a:rPr lang="en-US" sz="1300" dirty="0">
                <a:hlinkClick r:id="rId3"/>
              </a:rPr>
              <a:t>https://youtu.be/NbkqkSP1P6o</a:t>
            </a:r>
            <a:endParaRPr lang="en-US" sz="1300" dirty="0"/>
          </a:p>
        </p:txBody>
      </p:sp>
      <p:sp>
        <p:nvSpPr>
          <p:cNvPr id="5" name="Slide Number Placeholder 4">
            <a:extLst>
              <a:ext uri="{FF2B5EF4-FFF2-40B4-BE49-F238E27FC236}">
                <a16:creationId xmlns:a16="http://schemas.microsoft.com/office/drawing/2014/main" id="{0BDA6FD7-D339-4324-B6E9-7BB55B0A0F84}"/>
              </a:ext>
            </a:extLst>
          </p:cNvPr>
          <p:cNvSpPr>
            <a:spLocks noGrp="1"/>
          </p:cNvSpPr>
          <p:nvPr>
            <p:ph type="sldNum" sz="quarter" idx="12"/>
          </p:nvPr>
        </p:nvSpPr>
        <p:spPr/>
        <p:txBody>
          <a:bodyPr/>
          <a:lstStyle/>
          <a:p>
            <a:fld id="{5A67C252-D15C-4931-9DE1-E21ABF3EC818}" type="slidenum">
              <a:rPr lang="en-US" smtClean="0"/>
              <a:t>16</a:t>
            </a:fld>
            <a:endParaRPr lang="en-US"/>
          </a:p>
        </p:txBody>
      </p:sp>
      <p:pic>
        <p:nvPicPr>
          <p:cNvPr id="14" name="Online Media 13" descr="Tesla Full Self-Driving Beta (10.5) VS New York City">
            <a:hlinkClick r:id="" action="ppaction://media"/>
            <a:extLst>
              <a:ext uri="{FF2B5EF4-FFF2-40B4-BE49-F238E27FC236}">
                <a16:creationId xmlns:a16="http://schemas.microsoft.com/office/drawing/2014/main" id="{9278EF2E-D3B8-1F49-94D6-5214F6212E2D}"/>
              </a:ext>
            </a:extLst>
          </p:cNvPr>
          <p:cNvPicPr>
            <a:picLocks noRot="1" noChangeAspect="1"/>
          </p:cNvPicPr>
          <p:nvPr>
            <a:videoFile r:link="rId1"/>
          </p:nvPr>
        </p:nvPicPr>
        <p:blipFill>
          <a:blip r:embed="rId4"/>
          <a:stretch>
            <a:fillRect/>
          </a:stretch>
        </p:blipFill>
        <p:spPr>
          <a:xfrm>
            <a:off x="1934382" y="1709057"/>
            <a:ext cx="7024561" cy="4829810"/>
          </a:xfrm>
          <a:prstGeom prst="rect">
            <a:avLst/>
          </a:prstGeom>
        </p:spPr>
      </p:pic>
    </p:spTree>
    <p:extLst>
      <p:ext uri="{BB962C8B-B14F-4D97-AF65-F5344CB8AC3E}">
        <p14:creationId xmlns:p14="http://schemas.microsoft.com/office/powerpoint/2010/main" val="290751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4"/>
                </p:tgtEl>
              </p:cMediaNode>
            </p:vide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4"/>
                                        </p:tgtEl>
                                      </p:cBhvr>
                                    </p:cmd>
                                  </p:childTnLst>
                                </p:cTn>
                              </p:par>
                            </p:childTnLst>
                          </p:cTn>
                        </p:par>
                      </p:childTnLst>
                    </p:cTn>
                  </p:par>
                </p:childTnLst>
              </p:cTn>
              <p:nextCondLst>
                <p:cond evt="onClick" delay="0">
                  <p:tgtEl>
                    <p:spTgt spid="1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09B63-6136-47C2-B351-948F1FB982FD}"/>
              </a:ext>
            </a:extLst>
          </p:cNvPr>
          <p:cNvSpPr>
            <a:spLocks noGrp="1"/>
          </p:cNvSpPr>
          <p:nvPr>
            <p:ph type="title"/>
          </p:nvPr>
        </p:nvSpPr>
        <p:spPr/>
        <p:txBody>
          <a:bodyPr>
            <a:normAutofit/>
          </a:bodyPr>
          <a:lstStyle/>
          <a:p>
            <a:r>
              <a:rPr lang="en-US" sz="4000" dirty="0"/>
              <a:t>Autonomous Trucks – “A train on software rails”</a:t>
            </a:r>
          </a:p>
        </p:txBody>
      </p:sp>
      <p:sp>
        <p:nvSpPr>
          <p:cNvPr id="4" name="Text Placeholder 3">
            <a:extLst>
              <a:ext uri="{FF2B5EF4-FFF2-40B4-BE49-F238E27FC236}">
                <a16:creationId xmlns:a16="http://schemas.microsoft.com/office/drawing/2014/main" id="{C0CF7D5E-FF73-4DD5-AE29-5E037B5909AD}"/>
              </a:ext>
            </a:extLst>
          </p:cNvPr>
          <p:cNvSpPr>
            <a:spLocks noGrp="1"/>
          </p:cNvSpPr>
          <p:nvPr>
            <p:ph type="body" idx="1"/>
          </p:nvPr>
        </p:nvSpPr>
        <p:spPr>
          <a:xfrm>
            <a:off x="839788" y="1844703"/>
            <a:ext cx="5157787" cy="731520"/>
          </a:xfrm>
        </p:spPr>
        <p:txBody>
          <a:bodyPr>
            <a:normAutofit/>
          </a:bodyPr>
          <a:lstStyle/>
          <a:p>
            <a:r>
              <a:rPr lang="en-US" dirty="0">
                <a:latin typeface="+mj-lt"/>
              </a:rPr>
              <a:t>The Case for Development is strong </a:t>
            </a:r>
          </a:p>
          <a:p>
            <a:endParaRPr lang="en-US" dirty="0"/>
          </a:p>
        </p:txBody>
      </p:sp>
      <p:sp>
        <p:nvSpPr>
          <p:cNvPr id="5" name="Content Placeholder 4">
            <a:extLst>
              <a:ext uri="{FF2B5EF4-FFF2-40B4-BE49-F238E27FC236}">
                <a16:creationId xmlns:a16="http://schemas.microsoft.com/office/drawing/2014/main" id="{E5ACE4BE-912E-450D-8D78-9F74F164D80D}"/>
              </a:ext>
            </a:extLst>
          </p:cNvPr>
          <p:cNvSpPr>
            <a:spLocks noGrp="1"/>
          </p:cNvSpPr>
          <p:nvPr>
            <p:ph sz="half" idx="2"/>
          </p:nvPr>
        </p:nvSpPr>
        <p:spPr/>
        <p:txBody>
          <a:bodyPr>
            <a:normAutofit fontScale="32500" lnSpcReduction="2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200" b="0" i="0" u="none" strike="noStrike" kern="1200" cap="none" spc="0" normalizeH="0" baseline="0" noProof="0" dirty="0">
                <a:ln>
                  <a:noFill/>
                </a:ln>
                <a:solidFill>
                  <a:prstClr val="black"/>
                </a:solidFill>
                <a:effectLst/>
                <a:uLnTx/>
                <a:uFillTx/>
                <a:latin typeface="Calibri Light" panose="020F0302020204030204"/>
                <a:ea typeface="+mn-ea"/>
                <a:cs typeface="+mn-cs"/>
              </a:rPr>
              <a:t>Trucking needs them to ease their driver shortage, lower costs  and keep their competitive advantage vs. Rail Intermodal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200" b="0" i="0" u="none" strike="noStrike" kern="1200" cap="none" spc="0" normalizeH="0" baseline="0" noProof="0" dirty="0">
                <a:ln>
                  <a:noFill/>
                </a:ln>
                <a:solidFill>
                  <a:prstClr val="black"/>
                </a:solidFill>
                <a:effectLst/>
                <a:uLnTx/>
                <a:uFillTx/>
                <a:latin typeface="Calibri Light" panose="020F0302020204030204"/>
                <a:ea typeface="+mn-ea"/>
                <a:cs typeface="+mn-cs"/>
              </a:rPr>
              <a:t>They may advance safety by eliminating driver error accidents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200" b="0" i="0" u="none" strike="noStrike" kern="1200" cap="none" spc="0" normalizeH="0" baseline="0" noProof="0" dirty="0">
                <a:ln>
                  <a:noFill/>
                </a:ln>
                <a:solidFill>
                  <a:prstClr val="black"/>
                </a:solidFill>
                <a:effectLst/>
                <a:uLnTx/>
                <a:uFillTx/>
                <a:latin typeface="Calibri Light" panose="020F0302020204030204"/>
                <a:ea typeface="+mn-ea"/>
                <a:cs typeface="+mn-cs"/>
              </a:rPr>
              <a:t>They can maximize fuel efficient operations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200" b="0" i="0" u="none" strike="noStrike" kern="1200" cap="none" spc="0" normalizeH="0" baseline="0" noProof="0" dirty="0">
                <a:ln>
                  <a:noFill/>
                </a:ln>
                <a:solidFill>
                  <a:prstClr val="black"/>
                </a:solidFill>
                <a:effectLst/>
                <a:uLnTx/>
                <a:uFillTx/>
                <a:latin typeface="Calibri Light" panose="020F0302020204030204"/>
                <a:ea typeface="+mn-ea"/>
                <a:cs typeface="+mn-cs"/>
              </a:rPr>
              <a:t>A strong, international mix of start -ups and existing truck manufacturers are competing for the market  e.g. Otto, Waymo, Freightliner</a:t>
            </a:r>
          </a:p>
          <a:p>
            <a:pPr marL="0" indent="0">
              <a:buNone/>
            </a:pPr>
            <a:endParaRPr lang="en-US" sz="4200" dirty="0"/>
          </a:p>
          <a:p>
            <a:pPr marL="0" indent="0">
              <a:buNone/>
            </a:pPr>
            <a:endParaRPr lang="en-US" sz="1900" dirty="0"/>
          </a:p>
          <a:p>
            <a:pPr marL="0" indent="0">
              <a:buNone/>
            </a:pPr>
            <a:r>
              <a:rPr lang="en-US" sz="3400" dirty="0"/>
              <a:t>Videos: </a:t>
            </a:r>
            <a:r>
              <a:rPr lang="en-US" sz="3400" dirty="0">
                <a:hlinkClick r:id="rId2"/>
              </a:rPr>
              <a:t>https://www.youtube.com/watch?v=dWU3i5uDX24&amp;t=218s</a:t>
            </a:r>
            <a:endParaRPr lang="en-US" sz="3400" dirty="0"/>
          </a:p>
          <a:p>
            <a:pPr marL="0" indent="0">
              <a:buNone/>
            </a:pPr>
            <a:r>
              <a:rPr lang="en-US" sz="3400" dirty="0">
                <a:hlinkClick r:id="rId3"/>
              </a:rPr>
              <a:t>autonomous trucking - YouTube</a:t>
            </a:r>
            <a:endParaRPr lang="en-US" sz="3400" dirty="0"/>
          </a:p>
        </p:txBody>
      </p:sp>
      <p:sp>
        <p:nvSpPr>
          <p:cNvPr id="6" name="Text Placeholder 5">
            <a:extLst>
              <a:ext uri="{FF2B5EF4-FFF2-40B4-BE49-F238E27FC236}">
                <a16:creationId xmlns:a16="http://schemas.microsoft.com/office/drawing/2014/main" id="{A5526185-448F-46A0-A1E6-D749C319AC4D}"/>
              </a:ext>
            </a:extLst>
          </p:cNvPr>
          <p:cNvSpPr>
            <a:spLocks noGrp="1"/>
          </p:cNvSpPr>
          <p:nvPr>
            <p:ph type="body" sz="quarter" idx="3"/>
          </p:nvPr>
        </p:nvSpPr>
        <p:spPr>
          <a:xfrm>
            <a:off x="6172200" y="1681163"/>
            <a:ext cx="5183188" cy="457738"/>
          </a:xfrm>
        </p:spPr>
        <p:txBody>
          <a:bodyPr>
            <a:normAutofit/>
          </a:bodyPr>
          <a:lstStyle/>
          <a:p>
            <a:r>
              <a:rPr lang="en-US" sz="2400" dirty="0">
                <a:latin typeface="+mj-lt"/>
              </a:rPr>
              <a:t>But Obstacles remain</a:t>
            </a:r>
            <a:endParaRPr lang="en-US" dirty="0"/>
          </a:p>
        </p:txBody>
      </p:sp>
      <p:sp>
        <p:nvSpPr>
          <p:cNvPr id="7" name="Content Placeholder 6">
            <a:extLst>
              <a:ext uri="{FF2B5EF4-FFF2-40B4-BE49-F238E27FC236}">
                <a16:creationId xmlns:a16="http://schemas.microsoft.com/office/drawing/2014/main" id="{B513CA5F-72C8-4305-8BF8-0809DCC23261}"/>
              </a:ext>
            </a:extLst>
          </p:cNvPr>
          <p:cNvSpPr>
            <a:spLocks noGrp="1"/>
          </p:cNvSpPr>
          <p:nvPr>
            <p:ph sz="quarter" idx="4"/>
          </p:nvPr>
        </p:nvSpPr>
        <p:spPr/>
        <p:txBody>
          <a:bodyPr>
            <a:normAutofit fontScale="32500" lnSpcReduction="2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200" b="0" i="0" u="none" strike="noStrike" kern="1200" cap="none" spc="0" normalizeH="0" baseline="0" noProof="0" dirty="0">
                <a:ln>
                  <a:noFill/>
                </a:ln>
                <a:solidFill>
                  <a:prstClr val="black"/>
                </a:solidFill>
                <a:effectLst/>
                <a:uLnTx/>
                <a:uFillTx/>
                <a:latin typeface="Calibri Light" panose="020F0302020204030204"/>
                <a:ea typeface="+mn-ea"/>
                <a:cs typeface="+mn-cs"/>
              </a:rPr>
              <a:t>Technology is advancing but not fully realized.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200" b="0" i="0" u="none" strike="noStrike" kern="1200" cap="none" spc="0" normalizeH="0" baseline="0" noProof="0" dirty="0">
                <a:ln>
                  <a:noFill/>
                </a:ln>
                <a:solidFill>
                  <a:prstClr val="black"/>
                </a:solidFill>
                <a:effectLst/>
                <a:uLnTx/>
                <a:uFillTx/>
                <a:latin typeface="Calibri Light" panose="020F0302020204030204"/>
                <a:ea typeface="+mn-ea"/>
                <a:cs typeface="+mn-cs"/>
              </a:rPr>
              <a:t>Lacking common development platforms.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200" b="0" i="0" u="none" strike="noStrike" kern="1200" cap="none" spc="0" normalizeH="0" baseline="0" noProof="0" dirty="0">
                <a:ln>
                  <a:noFill/>
                </a:ln>
                <a:solidFill>
                  <a:prstClr val="black"/>
                </a:solidFill>
                <a:effectLst/>
                <a:uLnTx/>
                <a:uFillTx/>
                <a:latin typeface="Calibri Light" panose="020F0302020204030204"/>
                <a:ea typeface="+mn-ea"/>
                <a:cs typeface="+mn-cs"/>
              </a:rPr>
              <a:t>Truckers and  the general public are skeptical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200" b="0" i="0" u="none" strike="noStrike" kern="1200" cap="none" spc="0" normalizeH="0" baseline="0" noProof="0" dirty="0">
                <a:ln>
                  <a:noFill/>
                </a:ln>
                <a:solidFill>
                  <a:prstClr val="black"/>
                </a:solidFill>
                <a:effectLst/>
                <a:uLnTx/>
                <a:uFillTx/>
                <a:latin typeface="Calibri Light" panose="020F0302020204030204"/>
                <a:ea typeface="+mn-ea"/>
                <a:cs typeface="+mn-cs"/>
              </a:rPr>
              <a:t>Major status quo resisters –think accident claims and resolution industry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200" b="0" i="0" u="none" strike="noStrike" kern="1200" cap="none" spc="0" normalizeH="0" baseline="0" noProof="0" dirty="0">
                <a:ln>
                  <a:noFill/>
                </a:ln>
                <a:solidFill>
                  <a:prstClr val="black"/>
                </a:solidFill>
                <a:effectLst/>
                <a:uLnTx/>
                <a:uFillTx/>
                <a:latin typeface="Calibri Light" panose="020F0302020204030204"/>
                <a:ea typeface="+mn-ea"/>
                <a:cs typeface="+mn-cs"/>
              </a:rPr>
              <a:t>Decentralized regulatory authority at state and federal level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200" b="0" i="0" u="none" strike="noStrike" kern="1200" cap="none" spc="0" normalizeH="0" baseline="0" noProof="0" dirty="0">
                <a:ln>
                  <a:noFill/>
                </a:ln>
                <a:solidFill>
                  <a:prstClr val="black"/>
                </a:solidFill>
                <a:effectLst/>
                <a:uLnTx/>
                <a:uFillTx/>
                <a:latin typeface="Calibri Light" panose="020F0302020204030204"/>
                <a:ea typeface="+mn-ea"/>
                <a:cs typeface="+mn-cs"/>
              </a:rPr>
              <a:t>Cybersecurity fears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200" b="0" i="0" u="none" strike="noStrike" kern="1200" cap="none" spc="0" normalizeH="0" baseline="0" noProof="0" dirty="0">
                <a:ln>
                  <a:noFill/>
                </a:ln>
                <a:solidFill>
                  <a:prstClr val="black"/>
                </a:solidFill>
                <a:effectLst/>
                <a:uLnTx/>
                <a:uFillTx/>
                <a:latin typeface="Calibri Light" panose="020F0302020204030204"/>
                <a:ea typeface="+mn-ea"/>
                <a:cs typeface="+mn-cs"/>
              </a:rPr>
              <a:t>Trucking Driving  and Rail Job loses.*</a:t>
            </a:r>
          </a:p>
          <a:p>
            <a:pPr marL="0" indent="0">
              <a:buNone/>
              <a:defRPr/>
            </a:pPr>
            <a:r>
              <a:rPr kumimoji="0" lang="en-US" sz="4200" b="0" i="1" u="none" strike="noStrike" kern="1200" cap="none" spc="0" normalizeH="0" baseline="0" noProof="0" dirty="0">
                <a:ln>
                  <a:noFill/>
                </a:ln>
                <a:solidFill>
                  <a:prstClr val="black"/>
                </a:solidFill>
                <a:effectLst/>
                <a:uLnTx/>
                <a:uFillTx/>
                <a:latin typeface="Calibri" panose="020F0502020204030204"/>
                <a:ea typeface="+mn-ea"/>
                <a:cs typeface="+mn-cs"/>
              </a:rPr>
              <a:t>	Wildcard: Competition with China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9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None/>
              <a:tabLst/>
              <a:defRPr/>
            </a:pPr>
            <a:endParaRPr lang="en-US" sz="1700" dirty="0">
              <a:solidFill>
                <a:prstClr val="black"/>
              </a:solidFill>
              <a:latin typeface="Calibri Light" panose="020F0302020204030204"/>
            </a:endParaRPr>
          </a:p>
          <a:p>
            <a:pPr marL="0" marR="0" lvl="0" indent="0" algn="l" defTabSz="914400" rtl="0" eaLnBrk="1" fontAlgn="auto" latinLnBrk="0" hangingPunct="1">
              <a:lnSpc>
                <a:spcPct val="90000"/>
              </a:lnSpc>
              <a:spcBef>
                <a:spcPts val="1000"/>
              </a:spcBef>
              <a:spcAft>
                <a:spcPts val="0"/>
              </a:spcAft>
              <a:buClrTx/>
              <a:buSzTx/>
              <a:buNone/>
              <a:tabLst/>
              <a:defRPr/>
            </a:pPr>
            <a:endParaRPr lang="en-US" sz="1700" dirty="0">
              <a:solidFill>
                <a:prstClr val="black"/>
              </a:solidFill>
              <a:latin typeface="Calibri Light" panose="020F0302020204030204"/>
            </a:endParaRPr>
          </a:p>
          <a:p>
            <a:pPr marL="0" marR="0" lvl="0" indent="0" algn="l" defTabSz="914400" rtl="0" eaLnBrk="1" fontAlgn="auto" latinLnBrk="0" hangingPunct="1">
              <a:lnSpc>
                <a:spcPct val="90000"/>
              </a:lnSpc>
              <a:spcBef>
                <a:spcPts val="1000"/>
              </a:spcBef>
              <a:spcAft>
                <a:spcPts val="0"/>
              </a:spcAft>
              <a:buClrTx/>
              <a:buSzTx/>
              <a:buNone/>
              <a:tabLst/>
              <a:defRPr/>
            </a:pPr>
            <a:r>
              <a:rPr lang="en-US" sz="3400" dirty="0">
                <a:solidFill>
                  <a:prstClr val="black"/>
                </a:solidFill>
                <a:latin typeface="Calibri Light" panose="020F0302020204030204"/>
              </a:rPr>
              <a:t>*</a:t>
            </a:r>
            <a:r>
              <a:rPr kumimoji="0" lang="en-US" sz="3400" b="0" i="0" u="none" strike="noStrike" kern="1200" cap="none" spc="0" normalizeH="0" baseline="0" noProof="0" dirty="0">
                <a:ln>
                  <a:noFill/>
                </a:ln>
                <a:solidFill>
                  <a:prstClr val="black"/>
                </a:solidFill>
                <a:effectLst/>
                <a:uLnTx/>
                <a:uFillTx/>
                <a:latin typeface="Calibri Light" panose="020F0302020204030204"/>
                <a:ea typeface="+mn-ea"/>
                <a:cs typeface="+mn-cs"/>
              </a:rPr>
              <a:t>Such a system, according to a new study out of the University of Michigan, could replace about 90% of human driving in U.S. long-haul trucking, the equivalent of roughly 500,000 jobs.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endParaRPr lang="en-US" dirty="0"/>
          </a:p>
        </p:txBody>
      </p:sp>
    </p:spTree>
    <p:extLst>
      <p:ext uri="{BB962C8B-B14F-4D97-AF65-F5344CB8AC3E}">
        <p14:creationId xmlns:p14="http://schemas.microsoft.com/office/powerpoint/2010/main" val="3116223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5D47648-C2AE-CC44-AD40-CF2BCD8CCFDA}"/>
              </a:ext>
            </a:extLst>
          </p:cNvPr>
          <p:cNvSpPr>
            <a:spLocks noGrp="1"/>
          </p:cNvSpPr>
          <p:nvPr>
            <p:ph type="sldNum" sz="quarter" idx="12"/>
          </p:nvPr>
        </p:nvSpPr>
        <p:spPr/>
        <p:txBody>
          <a:bodyPr/>
          <a:lstStyle/>
          <a:p>
            <a:fld id="{5A67C252-D15C-4931-9DE1-E21ABF3EC818}" type="slidenum">
              <a:rPr lang="en-US" smtClean="0"/>
              <a:t>18</a:t>
            </a:fld>
            <a:endParaRPr lang="en-US"/>
          </a:p>
        </p:txBody>
      </p:sp>
      <p:pic>
        <p:nvPicPr>
          <p:cNvPr id="8" name="Online Media 7" descr="PAVE Driver Stories: The Humans Behind Automated Trucking">
            <a:hlinkClick r:id="" action="ppaction://media"/>
            <a:extLst>
              <a:ext uri="{FF2B5EF4-FFF2-40B4-BE49-F238E27FC236}">
                <a16:creationId xmlns:a16="http://schemas.microsoft.com/office/drawing/2014/main" id="{39682A55-E790-E844-9E1D-9F74D80F92F4}"/>
              </a:ext>
            </a:extLst>
          </p:cNvPr>
          <p:cNvPicPr>
            <a:picLocks noRot="1" noChangeAspect="1"/>
          </p:cNvPicPr>
          <p:nvPr>
            <a:videoFile r:link="rId1"/>
          </p:nvPr>
        </p:nvPicPr>
        <p:blipFill>
          <a:blip r:embed="rId3"/>
          <a:stretch>
            <a:fillRect/>
          </a:stretch>
        </p:blipFill>
        <p:spPr>
          <a:xfrm>
            <a:off x="720577" y="391886"/>
            <a:ext cx="10365512" cy="5856514"/>
          </a:xfrm>
          <a:prstGeom prst="rect">
            <a:avLst/>
          </a:prstGeom>
        </p:spPr>
      </p:pic>
    </p:spTree>
    <p:extLst>
      <p:ext uri="{BB962C8B-B14F-4D97-AF65-F5344CB8AC3E}">
        <p14:creationId xmlns:p14="http://schemas.microsoft.com/office/powerpoint/2010/main" val="289647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F5288-C595-43D4-99E8-BBD10A3A71E0}"/>
              </a:ext>
            </a:extLst>
          </p:cNvPr>
          <p:cNvSpPr>
            <a:spLocks noGrp="1"/>
          </p:cNvSpPr>
          <p:nvPr>
            <p:ph type="title"/>
          </p:nvPr>
        </p:nvSpPr>
        <p:spPr>
          <a:xfrm>
            <a:off x="500932" y="258417"/>
            <a:ext cx="4731026" cy="934279"/>
          </a:xfrm>
        </p:spPr>
        <p:txBody>
          <a:bodyPr>
            <a:normAutofit fontScale="90000"/>
          </a:bodyPr>
          <a:lstStyle/>
          <a:p>
            <a:r>
              <a:rPr lang="en-US" dirty="0"/>
              <a:t>Estimated Growth Within the Semi and Full AV Truck Market</a:t>
            </a:r>
          </a:p>
        </p:txBody>
      </p:sp>
      <p:sp>
        <p:nvSpPr>
          <p:cNvPr id="15" name="Content Placeholder 14">
            <a:extLst>
              <a:ext uri="{FF2B5EF4-FFF2-40B4-BE49-F238E27FC236}">
                <a16:creationId xmlns:a16="http://schemas.microsoft.com/office/drawing/2014/main" id="{D154555E-27C3-41FB-9B68-3D5EE233275B}"/>
              </a:ext>
            </a:extLst>
          </p:cNvPr>
          <p:cNvSpPr>
            <a:spLocks noGrp="1"/>
          </p:cNvSpPr>
          <p:nvPr>
            <p:ph idx="1"/>
          </p:nvPr>
        </p:nvSpPr>
        <p:spPr>
          <a:xfrm>
            <a:off x="6096000" y="6948158"/>
            <a:ext cx="6172200" cy="4873625"/>
          </a:xfrm>
        </p:spPr>
        <p:txBody>
          <a:bodyPr/>
          <a:lstStyle/>
          <a:p>
            <a:endParaRPr lang="en-US" dirty="0"/>
          </a:p>
        </p:txBody>
      </p:sp>
      <p:pic>
        <p:nvPicPr>
          <p:cNvPr id="17" name="Picture 16">
            <a:extLst>
              <a:ext uri="{FF2B5EF4-FFF2-40B4-BE49-F238E27FC236}">
                <a16:creationId xmlns:a16="http://schemas.microsoft.com/office/drawing/2014/main" id="{74BB7614-FB68-4C85-B3F1-2D8625810A46}"/>
              </a:ext>
            </a:extLst>
          </p:cNvPr>
          <p:cNvPicPr>
            <a:picLocks noChangeAspect="1"/>
          </p:cNvPicPr>
          <p:nvPr/>
        </p:nvPicPr>
        <p:blipFill>
          <a:blip r:embed="rId2"/>
          <a:stretch>
            <a:fillRect/>
          </a:stretch>
        </p:blipFill>
        <p:spPr>
          <a:xfrm>
            <a:off x="5869284" y="3354949"/>
            <a:ext cx="4573836" cy="2934534"/>
          </a:xfrm>
          <a:prstGeom prst="rect">
            <a:avLst/>
          </a:prstGeom>
        </p:spPr>
      </p:pic>
      <p:sp>
        <p:nvSpPr>
          <p:cNvPr id="16" name="Text Placeholder 15">
            <a:extLst>
              <a:ext uri="{FF2B5EF4-FFF2-40B4-BE49-F238E27FC236}">
                <a16:creationId xmlns:a16="http://schemas.microsoft.com/office/drawing/2014/main" id="{E21B72DC-BAAD-4CFF-9AFD-666F4110F65C}"/>
              </a:ext>
            </a:extLst>
          </p:cNvPr>
          <p:cNvSpPr>
            <a:spLocks noGrp="1"/>
          </p:cNvSpPr>
          <p:nvPr>
            <p:ph type="body" sz="half" idx="2"/>
          </p:nvPr>
        </p:nvSpPr>
        <p:spPr>
          <a:xfrm>
            <a:off x="500932" y="1319917"/>
            <a:ext cx="4731026" cy="4969565"/>
          </a:xfrm>
        </p:spPr>
        <p:txBody>
          <a:bodyPr>
            <a:normAutofit fontScale="77500" lnSpcReduction="20000"/>
          </a:bodyPr>
          <a:lstStyle/>
          <a:p>
            <a:r>
              <a:rPr lang="en-US" sz="1400" dirty="0"/>
              <a:t>Semi-autonomous truck technology requires human intervention to control the vehicle while simultaneously using some of the advanced technologies such as Adaptive Cruise Control (ACC), Lane Assist (LA), Blind Spot Detection (BSD and others to increase passenger safety and reduce the efforts required for driving trucks. Whereas fully-autonomous trucks run an artificial intelligence program that controls the entire vehicle without any human intervention while driving.</a:t>
            </a:r>
          </a:p>
          <a:p>
            <a:r>
              <a:rPr lang="en-US" sz="1300" b="1" dirty="0"/>
              <a:t>Top Players</a:t>
            </a:r>
          </a:p>
          <a:p>
            <a:r>
              <a:rPr lang="en-US" sz="1300" dirty="0"/>
              <a:t>AB Volvo (Sweden)</a:t>
            </a:r>
          </a:p>
          <a:p>
            <a:r>
              <a:rPr lang="en-US" sz="1300" dirty="0"/>
              <a:t>Robert Bosch (Germany)</a:t>
            </a:r>
          </a:p>
          <a:p>
            <a:r>
              <a:rPr lang="en-US" sz="1300" dirty="0"/>
              <a:t>Continental AG (Germany)</a:t>
            </a:r>
          </a:p>
          <a:p>
            <a:r>
              <a:rPr lang="en-US" sz="1300" dirty="0"/>
              <a:t>Denso (Japan)</a:t>
            </a:r>
          </a:p>
          <a:p>
            <a:r>
              <a:rPr lang="en-US" sz="1300" dirty="0" err="1"/>
              <a:t>Aptiv</a:t>
            </a:r>
            <a:r>
              <a:rPr lang="en-US" sz="1300" dirty="0"/>
              <a:t> (UK)</a:t>
            </a:r>
          </a:p>
          <a:p>
            <a:r>
              <a:rPr lang="en-US" sz="1300" dirty="0"/>
              <a:t>Daimler (Germany)</a:t>
            </a:r>
          </a:p>
          <a:p>
            <a:r>
              <a:rPr lang="en-US" sz="1300" dirty="0"/>
              <a:t>Paccar (US)</a:t>
            </a:r>
          </a:p>
          <a:p>
            <a:r>
              <a:rPr lang="en-US" sz="1300" dirty="0"/>
              <a:t>Nvidia (US)</a:t>
            </a:r>
          </a:p>
          <a:p>
            <a:endParaRPr lang="en-US" sz="1300" b="1" dirty="0"/>
          </a:p>
          <a:p>
            <a:r>
              <a:rPr lang="en-US" sz="1300" b="1" dirty="0"/>
              <a:t>Top Start-ups</a:t>
            </a:r>
          </a:p>
          <a:p>
            <a:r>
              <a:rPr lang="en-US" sz="1300" dirty="0"/>
              <a:t>Embark (US)</a:t>
            </a:r>
          </a:p>
          <a:p>
            <a:r>
              <a:rPr lang="en-US" sz="1300" dirty="0"/>
              <a:t>Waymo (US)</a:t>
            </a:r>
          </a:p>
          <a:p>
            <a:r>
              <a:rPr lang="en-US" sz="1300" dirty="0" err="1"/>
              <a:t>TuSimple</a:t>
            </a:r>
            <a:r>
              <a:rPr lang="en-US" sz="1300" dirty="0"/>
              <a:t> (US)</a:t>
            </a:r>
          </a:p>
          <a:p>
            <a:r>
              <a:rPr lang="en-US" sz="1300" dirty="0"/>
              <a:t>Tesla (US)</a:t>
            </a:r>
          </a:p>
          <a:p>
            <a:endParaRPr lang="en-US" sz="1300" dirty="0"/>
          </a:p>
          <a:p>
            <a:r>
              <a:rPr lang="en-US" sz="1300" dirty="0"/>
              <a:t>Source: </a:t>
            </a:r>
            <a:r>
              <a:rPr lang="en-US" sz="1300" dirty="0">
                <a:hlinkClick r:id="rId3"/>
              </a:rPr>
              <a:t>https://www.marketsandmarkets.com/Market-Reports/semi-autonomous-truck-market-224614273.html</a:t>
            </a:r>
            <a:endParaRPr lang="en-US" sz="1300" dirty="0"/>
          </a:p>
          <a:p>
            <a:endParaRPr lang="en-US" sz="1300" dirty="0"/>
          </a:p>
        </p:txBody>
      </p:sp>
      <p:sp>
        <p:nvSpPr>
          <p:cNvPr id="7" name="Slide Number Placeholder 6">
            <a:extLst>
              <a:ext uri="{FF2B5EF4-FFF2-40B4-BE49-F238E27FC236}">
                <a16:creationId xmlns:a16="http://schemas.microsoft.com/office/drawing/2014/main" id="{7D48C5C7-8F5E-4D4E-B25B-592B8D670EF6}"/>
              </a:ext>
            </a:extLst>
          </p:cNvPr>
          <p:cNvSpPr>
            <a:spLocks noGrp="1"/>
          </p:cNvSpPr>
          <p:nvPr>
            <p:ph type="sldNum" sz="quarter" idx="12"/>
          </p:nvPr>
        </p:nvSpPr>
        <p:spPr/>
        <p:txBody>
          <a:bodyPr/>
          <a:lstStyle/>
          <a:p>
            <a:fld id="{5A67C252-D15C-4931-9DE1-E21ABF3EC818}" type="slidenum">
              <a:rPr lang="en-US" smtClean="0"/>
              <a:pPr/>
              <a:t>19</a:t>
            </a:fld>
            <a:endParaRPr lang="en-US"/>
          </a:p>
        </p:txBody>
      </p:sp>
      <p:pic>
        <p:nvPicPr>
          <p:cNvPr id="8" name="Picture 7">
            <a:extLst>
              <a:ext uri="{FF2B5EF4-FFF2-40B4-BE49-F238E27FC236}">
                <a16:creationId xmlns:a16="http://schemas.microsoft.com/office/drawing/2014/main" id="{3E3BDFD5-CF25-487B-90E6-0C72BDC85B29}"/>
              </a:ext>
            </a:extLst>
          </p:cNvPr>
          <p:cNvPicPr>
            <a:picLocks noChangeAspect="1"/>
          </p:cNvPicPr>
          <p:nvPr/>
        </p:nvPicPr>
        <p:blipFill>
          <a:blip r:embed="rId2"/>
          <a:stretch>
            <a:fillRect/>
          </a:stretch>
        </p:blipFill>
        <p:spPr>
          <a:xfrm>
            <a:off x="5953691" y="457198"/>
            <a:ext cx="4405023" cy="2738503"/>
          </a:xfrm>
          <a:prstGeom prst="rect">
            <a:avLst/>
          </a:prstGeom>
        </p:spPr>
      </p:pic>
    </p:spTree>
    <p:extLst>
      <p:ext uri="{BB962C8B-B14F-4D97-AF65-F5344CB8AC3E}">
        <p14:creationId xmlns:p14="http://schemas.microsoft.com/office/powerpoint/2010/main" val="1817506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8FE07-2ABB-4104-9571-007D7104A5D5}"/>
              </a:ext>
            </a:extLst>
          </p:cNvPr>
          <p:cNvSpPr>
            <a:spLocks noGrp="1"/>
          </p:cNvSpPr>
          <p:nvPr>
            <p:ph type="title"/>
          </p:nvPr>
        </p:nvSpPr>
        <p:spPr>
          <a:xfrm>
            <a:off x="389613" y="365125"/>
            <a:ext cx="11736125" cy="612885"/>
          </a:xfrm>
        </p:spPr>
        <p:txBody>
          <a:bodyPr>
            <a:normAutofit fontScale="90000"/>
          </a:bodyPr>
          <a:lstStyle/>
          <a:p>
            <a:r>
              <a:rPr lang="en-US" sz="3600" dirty="0"/>
              <a:t>Review  -- Our Focus is on Transportation and Supply Chain Disruptors </a:t>
            </a:r>
          </a:p>
        </p:txBody>
      </p:sp>
      <p:pic>
        <p:nvPicPr>
          <p:cNvPr id="1026" name="Picture 2">
            <a:extLst>
              <a:ext uri="{FF2B5EF4-FFF2-40B4-BE49-F238E27FC236}">
                <a16:creationId xmlns:a16="http://schemas.microsoft.com/office/drawing/2014/main" id="{A1484413-5865-4D5D-9D5A-FDE065087F2D}"/>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4207" t="19396" r="14131" b="4111"/>
          <a:stretch/>
        </p:blipFill>
        <p:spPr bwMode="auto">
          <a:xfrm>
            <a:off x="259520" y="1232452"/>
            <a:ext cx="5592639" cy="494451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8886368-76F7-48C3-A1AF-37ABB3E9FD51}"/>
              </a:ext>
            </a:extLst>
          </p:cNvPr>
          <p:cNvSpPr>
            <a:spLocks noGrp="1"/>
          </p:cNvSpPr>
          <p:nvPr>
            <p:ph sz="half" idx="2"/>
          </p:nvPr>
        </p:nvSpPr>
        <p:spPr>
          <a:xfrm>
            <a:off x="6172200" y="1288111"/>
            <a:ext cx="5181600" cy="4888852"/>
          </a:xfrm>
        </p:spPr>
        <p:txBody>
          <a:bodyPr>
            <a:normAutofit lnSpcReduction="10000"/>
          </a:bodyPr>
          <a:lstStyle/>
          <a:p>
            <a:pPr marL="0" marR="0" lvl="0" indent="0" algn="l" defTabSz="914400" rtl="0" eaLnBrk="1" fontAlgn="auto" latinLnBrk="0" hangingPunct="1">
              <a:lnSpc>
                <a:spcPct val="90000"/>
              </a:lnSpc>
              <a:spcBef>
                <a:spcPts val="1000"/>
              </a:spcBef>
              <a:spcAft>
                <a:spcPts val="0"/>
              </a:spcAft>
              <a:buClrTx/>
              <a:buSzTx/>
              <a:buNone/>
              <a:tabLst/>
              <a:defRPr/>
            </a:pPr>
            <a:r>
              <a:rPr lang="en-US" sz="2000" dirty="0">
                <a:latin typeface="Calibri" panose="020F0502020204030204"/>
              </a:rPr>
              <a:t>Hardware Critical </a:t>
            </a:r>
            <a:endParaRPr kumimoji="0" lang="en-US" sz="2000" b="0" i="0" u="none" strike="noStrike" kern="1200" cap="none" spc="0" normalizeH="0" baseline="0" noProof="0" dirty="0">
              <a:ln>
                <a:noFill/>
              </a:ln>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rPr>
              <a:t>Self Driving Cars and Trucks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rPr>
              <a:t>Hybrid/ Electric Vehicles (Renewable Electricity}</a:t>
            </a:r>
          </a:p>
          <a:p>
            <a:pPr>
              <a:defRPr/>
            </a:pPr>
            <a:r>
              <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rPr>
              <a:t>Drones (and Delivery Bots)</a:t>
            </a:r>
          </a:p>
          <a:p>
            <a:pPr marL="0" marR="0" lvl="0" indent="0" algn="l" defTabSz="914400" rtl="0" eaLnBrk="1" fontAlgn="auto" latinLnBrk="0" hangingPunct="1">
              <a:lnSpc>
                <a:spcPct val="90000"/>
              </a:lnSpc>
              <a:spcBef>
                <a:spcPts val="1000"/>
              </a:spcBef>
              <a:spcAft>
                <a:spcPts val="0"/>
              </a:spcAft>
              <a:buClrTx/>
              <a:buSzTx/>
              <a:buNone/>
              <a:tabLst/>
              <a:defRPr/>
            </a:pPr>
            <a:r>
              <a:rPr lang="en-US" sz="2000" dirty="0">
                <a:latin typeface="Calibri" panose="020F0502020204030204"/>
              </a:rPr>
              <a:t>Software (Digital) Critical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rPr>
              <a:t>A-I, Internet of Things, Big Data </a:t>
            </a:r>
          </a:p>
          <a:p>
            <a:r>
              <a:rPr lang="en-US" sz="2000" dirty="0">
                <a:solidFill>
                  <a:srgbClr val="FF0000"/>
                </a:solidFill>
              </a:rPr>
              <a:t>Block Chain </a:t>
            </a:r>
          </a:p>
          <a:p>
            <a:pPr marL="0" indent="0">
              <a:buNone/>
            </a:pPr>
            <a:r>
              <a:rPr lang="en-US" sz="2000" dirty="0"/>
              <a:t>Mixed</a:t>
            </a:r>
          </a:p>
          <a:p>
            <a:pPr lvl="0"/>
            <a:r>
              <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rPr>
              <a:t>3-D Printing (Additive Manufacturing</a:t>
            </a:r>
          </a:p>
          <a:p>
            <a:pPr lvl="0"/>
            <a:r>
              <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rPr>
              <a:t>Robotics/Machine Learning</a:t>
            </a:r>
          </a:p>
          <a:p>
            <a:pPr marL="0" lvl="0" indent="0">
              <a:buNone/>
            </a:pPr>
            <a:r>
              <a:rPr lang="en-US" sz="2000" dirty="0">
                <a:latin typeface="Calibri" panose="020F0502020204030204"/>
              </a:rPr>
              <a:t>Disruptor Businesses</a:t>
            </a:r>
          </a:p>
          <a:p>
            <a:pPr marL="0" lvl="0" indent="0">
              <a:buNone/>
            </a:pPr>
            <a:r>
              <a:rPr lang="en-US" sz="2000" dirty="0">
                <a:solidFill>
                  <a:srgbClr val="FF0000"/>
                </a:solidFill>
                <a:latin typeface="Calibri" panose="020F0502020204030204"/>
              </a:rPr>
              <a:t>Tesla, Google, Apple, Amazon</a:t>
            </a:r>
          </a:p>
          <a:p>
            <a:pPr marL="0" lvl="0" indent="0">
              <a:buNone/>
            </a:pPr>
            <a:endParaRPr lang="en-US" dirty="0">
              <a:solidFill>
                <a:srgbClr val="FF0000"/>
              </a:solidFill>
            </a:endParaRPr>
          </a:p>
          <a:p>
            <a:pPr marL="0" indent="0">
              <a:buNone/>
            </a:pPr>
            <a:endParaRPr lang="en-US" dirty="0"/>
          </a:p>
        </p:txBody>
      </p:sp>
      <p:sp>
        <p:nvSpPr>
          <p:cNvPr id="4" name="Slide Number Placeholder 3">
            <a:extLst>
              <a:ext uri="{FF2B5EF4-FFF2-40B4-BE49-F238E27FC236}">
                <a16:creationId xmlns:a16="http://schemas.microsoft.com/office/drawing/2014/main" id="{6A6196B7-4FE8-482B-98A1-C335BFBD4654}"/>
              </a:ext>
            </a:extLst>
          </p:cNvPr>
          <p:cNvSpPr>
            <a:spLocks noGrp="1"/>
          </p:cNvSpPr>
          <p:nvPr>
            <p:ph type="sldNum" sz="quarter" idx="12"/>
          </p:nvPr>
        </p:nvSpPr>
        <p:spPr/>
        <p:txBody>
          <a:bodyPr/>
          <a:lstStyle/>
          <a:p>
            <a:fld id="{5A67C252-D15C-4931-9DE1-E21ABF3EC818}" type="slidenum">
              <a:rPr lang="en-US" smtClean="0"/>
              <a:t>2</a:t>
            </a:fld>
            <a:endParaRPr lang="en-US"/>
          </a:p>
        </p:txBody>
      </p:sp>
    </p:spTree>
    <p:extLst>
      <p:ext uri="{BB962C8B-B14F-4D97-AF65-F5344CB8AC3E}">
        <p14:creationId xmlns:p14="http://schemas.microsoft.com/office/powerpoint/2010/main" val="3366281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28F67-EA51-40D4-8A7A-6BAFAF061335}"/>
              </a:ext>
            </a:extLst>
          </p:cNvPr>
          <p:cNvSpPr>
            <a:spLocks noGrp="1"/>
          </p:cNvSpPr>
          <p:nvPr>
            <p:ph type="title"/>
          </p:nvPr>
        </p:nvSpPr>
        <p:spPr>
          <a:xfrm>
            <a:off x="839788" y="206735"/>
            <a:ext cx="9966035" cy="707666"/>
          </a:xfrm>
        </p:spPr>
        <p:txBody>
          <a:bodyPr>
            <a:normAutofit/>
          </a:bodyPr>
          <a:lstStyle/>
          <a:p>
            <a:r>
              <a:rPr lang="en-US" dirty="0"/>
              <a:t>Key AV Truck Market Drivers, Restraints and Applications </a:t>
            </a:r>
          </a:p>
        </p:txBody>
      </p:sp>
      <p:sp>
        <p:nvSpPr>
          <p:cNvPr id="3" name="Content Placeholder 2">
            <a:extLst>
              <a:ext uri="{FF2B5EF4-FFF2-40B4-BE49-F238E27FC236}">
                <a16:creationId xmlns:a16="http://schemas.microsoft.com/office/drawing/2014/main" id="{E4D31863-343C-4B0A-A4E7-BBCB7844ABCE}"/>
              </a:ext>
            </a:extLst>
          </p:cNvPr>
          <p:cNvSpPr>
            <a:spLocks noGrp="1"/>
          </p:cNvSpPr>
          <p:nvPr>
            <p:ph idx="1"/>
          </p:nvPr>
        </p:nvSpPr>
        <p:spPr>
          <a:xfrm>
            <a:off x="5183187" y="1478943"/>
            <a:ext cx="6417765" cy="4382107"/>
          </a:xfrm>
        </p:spPr>
        <p:txBody>
          <a:bodyPr>
            <a:normAutofit fontScale="47500" lnSpcReduction="20000"/>
          </a:bodyPr>
          <a:lstStyle/>
          <a:p>
            <a:pPr marL="0" indent="0">
              <a:buNone/>
            </a:pPr>
            <a:r>
              <a:rPr lang="en-US" dirty="0"/>
              <a:t>Key Technology Applications</a:t>
            </a:r>
          </a:p>
          <a:p>
            <a:endParaRPr lang="en-US" dirty="0"/>
          </a:p>
          <a:p>
            <a:r>
              <a:rPr lang="en-US" dirty="0"/>
              <a:t>Level 4 Autonomous Truck – Level 4 trucks are highly automated trucks in which the system controls the steering, acceleration, and braking. The driving environment and dynamic driving tasks are also monitored and performed by the system. A vehicle with level 4 capability can do all the driving, but only in certain circumstances. The autonomous driving system notifies the driver when he can switch to the autonomous driving mode.</a:t>
            </a:r>
          </a:p>
          <a:p>
            <a:r>
              <a:rPr lang="en-US" dirty="0"/>
              <a:t>Last Mile Delivery Truck – Last mile delivery trucks are used for logistics purposes in the distribution </a:t>
            </a:r>
            <a:r>
              <a:rPr lang="en-US" dirty="0" err="1"/>
              <a:t>centre</a:t>
            </a:r>
            <a:r>
              <a:rPr lang="en-US" dirty="0"/>
              <a:t> or facility to the end-user. These trucks are witnessing high demand due to the rise of the e-commerce sector. The aim is to be able to deliver goods at consumer end in specific time without delays and to reduce the delivery cost to the company. Using autonomous last mile delivery trucks can help companies save 40% of the total cost.</a:t>
            </a:r>
          </a:p>
          <a:p>
            <a:r>
              <a:rPr lang="en-US" dirty="0"/>
              <a:t>Truck Platooning – In truck platooning, two or more trucks are connected in a group with the help of connectivity technologies, autonomous driving, and artificial intelligence support systems such as adaptive cruise control and lane assist. These vehicles automatically keep a set close distance between each other. The truck at the head of the platoon acts as a leader, with the vehicles behind adapting and reacting to changes in its movement, requiring little or no action from the driver.</a:t>
            </a:r>
          </a:p>
          <a:p>
            <a:endParaRPr lang="en-US" dirty="0"/>
          </a:p>
        </p:txBody>
      </p:sp>
      <p:sp>
        <p:nvSpPr>
          <p:cNvPr id="4" name="Text Placeholder 3">
            <a:extLst>
              <a:ext uri="{FF2B5EF4-FFF2-40B4-BE49-F238E27FC236}">
                <a16:creationId xmlns:a16="http://schemas.microsoft.com/office/drawing/2014/main" id="{810DAE9C-5C72-4662-856A-225452E3CF0E}"/>
              </a:ext>
            </a:extLst>
          </p:cNvPr>
          <p:cNvSpPr>
            <a:spLocks noGrp="1"/>
          </p:cNvSpPr>
          <p:nvPr>
            <p:ph type="body" sz="half" idx="2"/>
          </p:nvPr>
        </p:nvSpPr>
        <p:spPr>
          <a:xfrm>
            <a:off x="836612" y="1566407"/>
            <a:ext cx="3932237" cy="4127652"/>
          </a:xfrm>
        </p:spPr>
        <p:txBody>
          <a:bodyPr>
            <a:normAutofit lnSpcReduction="10000"/>
          </a:bodyPr>
          <a:lstStyle/>
          <a:p>
            <a:r>
              <a:rPr lang="en-US" dirty="0"/>
              <a:t>Key Drivers:</a:t>
            </a:r>
          </a:p>
          <a:p>
            <a:pPr marL="285750" indent="-285750">
              <a:buFont typeface="Arial" panose="020B0604020202020204" pitchFamily="34" charset="0"/>
              <a:buChar char="•"/>
            </a:pPr>
            <a:r>
              <a:rPr lang="en-US" dirty="0"/>
              <a:t>Increasing emphasis on better road safety and traffic control</a:t>
            </a:r>
          </a:p>
          <a:p>
            <a:pPr marL="285750" indent="-285750">
              <a:buFont typeface="Arial" panose="020B0604020202020204" pitchFamily="34" charset="0"/>
              <a:buChar char="•"/>
            </a:pPr>
            <a:r>
              <a:rPr lang="en-US" dirty="0"/>
              <a:t>Ability of autonomous and semi-autonomous trucks to alleviate truck driver shortage</a:t>
            </a:r>
          </a:p>
          <a:p>
            <a:pPr marL="285750" indent="-285750">
              <a:buFont typeface="Arial" panose="020B0604020202020204" pitchFamily="34" charset="0"/>
              <a:buChar char="•"/>
            </a:pPr>
            <a:r>
              <a:rPr lang="en-US" dirty="0"/>
              <a:t>Economic effect of autonomous &amp; semi-autonomous trucks on the trucking industry</a:t>
            </a:r>
          </a:p>
          <a:p>
            <a:r>
              <a:rPr lang="en-US" dirty="0"/>
              <a:t>Key Restraints:</a:t>
            </a:r>
          </a:p>
          <a:p>
            <a:pPr marL="285750" indent="-285750">
              <a:buFont typeface="Arial" panose="020B0604020202020204" pitchFamily="34" charset="0"/>
              <a:buChar char="•"/>
            </a:pPr>
            <a:r>
              <a:rPr lang="en-US" dirty="0"/>
              <a:t>Cybersecurity and data privacy concerns</a:t>
            </a:r>
          </a:p>
          <a:p>
            <a:pPr marL="285750" indent="-285750">
              <a:buFont typeface="Arial" panose="020B0604020202020204" pitchFamily="34" charset="0"/>
              <a:buChar char="•"/>
            </a:pPr>
            <a:r>
              <a:rPr lang="en-US" dirty="0"/>
              <a:t>High cost of development</a:t>
            </a:r>
          </a:p>
          <a:p>
            <a:pPr marL="285750" indent="-285750">
              <a:buFont typeface="Arial" panose="020B0604020202020204" pitchFamily="34" charset="0"/>
              <a:buChar char="•"/>
            </a:pPr>
            <a:r>
              <a:rPr lang="en-US" dirty="0"/>
              <a:t>Lack of information technology and communication infrastructure in developing nations</a:t>
            </a:r>
          </a:p>
        </p:txBody>
      </p:sp>
      <p:sp>
        <p:nvSpPr>
          <p:cNvPr id="5" name="Slide Number Placeholder 4">
            <a:extLst>
              <a:ext uri="{FF2B5EF4-FFF2-40B4-BE49-F238E27FC236}">
                <a16:creationId xmlns:a16="http://schemas.microsoft.com/office/drawing/2014/main" id="{7CB04D14-DD37-4BBA-880F-E1AFD3D23426}"/>
              </a:ext>
            </a:extLst>
          </p:cNvPr>
          <p:cNvSpPr>
            <a:spLocks noGrp="1"/>
          </p:cNvSpPr>
          <p:nvPr>
            <p:ph type="sldNum" sz="quarter" idx="12"/>
          </p:nvPr>
        </p:nvSpPr>
        <p:spPr/>
        <p:txBody>
          <a:bodyPr/>
          <a:lstStyle/>
          <a:p>
            <a:fld id="{1E54C18B-61AF-4D08-A9FF-315E299B3E95}" type="slidenum">
              <a:rPr lang="en-US" smtClean="0"/>
              <a:t>20</a:t>
            </a:fld>
            <a:endParaRPr lang="en-US"/>
          </a:p>
        </p:txBody>
      </p:sp>
    </p:spTree>
    <p:extLst>
      <p:ext uri="{BB962C8B-B14F-4D97-AF65-F5344CB8AC3E}">
        <p14:creationId xmlns:p14="http://schemas.microsoft.com/office/powerpoint/2010/main" val="1060018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DB85B54-9758-47F8-B26D-49C7BC084855}"/>
              </a:ext>
            </a:extLst>
          </p:cNvPr>
          <p:cNvSpPr>
            <a:spLocks noGrp="1"/>
          </p:cNvSpPr>
          <p:nvPr>
            <p:ph type="title"/>
          </p:nvPr>
        </p:nvSpPr>
        <p:spPr>
          <a:xfrm>
            <a:off x="445273" y="222638"/>
            <a:ext cx="10471867" cy="1097279"/>
          </a:xfrm>
        </p:spPr>
        <p:txBody>
          <a:bodyPr>
            <a:normAutofit/>
          </a:bodyPr>
          <a:lstStyle/>
          <a:p>
            <a:r>
              <a:rPr lang="en-US" dirty="0"/>
              <a:t>Platooning -- One Path for Autonomous Trucks Roll Out </a:t>
            </a:r>
            <a:r>
              <a:rPr lang="en-US" sz="1200" dirty="0">
                <a:hlinkClick r:id="rId2"/>
              </a:rPr>
              <a:t>https://www.youtube.com/watch?v=X7vziDnNXEY</a:t>
            </a:r>
            <a:br>
              <a:rPr lang="en-US" sz="1200" dirty="0"/>
            </a:br>
            <a:endParaRPr lang="en-US" sz="1200" dirty="0"/>
          </a:p>
        </p:txBody>
      </p:sp>
      <p:pic>
        <p:nvPicPr>
          <p:cNvPr id="12" name="Content Placeholder 11">
            <a:extLst>
              <a:ext uri="{FF2B5EF4-FFF2-40B4-BE49-F238E27FC236}">
                <a16:creationId xmlns:a16="http://schemas.microsoft.com/office/drawing/2014/main" id="{C3887FA7-4A45-44B1-B108-FB62BDB4532F}"/>
              </a:ext>
            </a:extLst>
          </p:cNvPr>
          <p:cNvPicPr>
            <a:picLocks noGrp="1" noChangeAspect="1"/>
          </p:cNvPicPr>
          <p:nvPr>
            <p:ph idx="1"/>
          </p:nvPr>
        </p:nvPicPr>
        <p:blipFill rotWithShape="1">
          <a:blip r:embed="rId3"/>
          <a:srcRect l="27896" t="23148" r="12202" b="6544"/>
          <a:stretch/>
        </p:blipFill>
        <p:spPr>
          <a:xfrm>
            <a:off x="763326" y="1431235"/>
            <a:ext cx="9724444" cy="4925115"/>
          </a:xfrm>
        </p:spPr>
      </p:pic>
      <p:sp>
        <p:nvSpPr>
          <p:cNvPr id="10" name="Text Placeholder 9">
            <a:extLst>
              <a:ext uri="{FF2B5EF4-FFF2-40B4-BE49-F238E27FC236}">
                <a16:creationId xmlns:a16="http://schemas.microsoft.com/office/drawing/2014/main" id="{2CBD2CF8-8294-4609-9208-542C80E301B9}"/>
              </a:ext>
            </a:extLst>
          </p:cNvPr>
          <p:cNvSpPr>
            <a:spLocks noGrp="1"/>
          </p:cNvSpPr>
          <p:nvPr>
            <p:ph type="body" sz="half" idx="2"/>
          </p:nvPr>
        </p:nvSpPr>
        <p:spPr>
          <a:xfrm flipV="1">
            <a:off x="1940118" y="7140270"/>
            <a:ext cx="3554233" cy="103367"/>
          </a:xfrm>
        </p:spPr>
        <p:txBody>
          <a:bodyPr>
            <a:normAutofit fontScale="25000" lnSpcReduction="20000"/>
          </a:bodyPr>
          <a:lstStyle/>
          <a:p>
            <a:endParaRPr lang="en-US" dirty="0"/>
          </a:p>
        </p:txBody>
      </p:sp>
      <p:sp>
        <p:nvSpPr>
          <p:cNvPr id="7" name="Slide Number Placeholder 6">
            <a:extLst>
              <a:ext uri="{FF2B5EF4-FFF2-40B4-BE49-F238E27FC236}">
                <a16:creationId xmlns:a16="http://schemas.microsoft.com/office/drawing/2014/main" id="{153B3642-98CB-4914-B26E-164B1D11C3EE}"/>
              </a:ext>
            </a:extLst>
          </p:cNvPr>
          <p:cNvSpPr>
            <a:spLocks noGrp="1"/>
          </p:cNvSpPr>
          <p:nvPr>
            <p:ph type="sldNum" sz="quarter" idx="12"/>
          </p:nvPr>
        </p:nvSpPr>
        <p:spPr/>
        <p:txBody>
          <a:bodyPr/>
          <a:lstStyle/>
          <a:p>
            <a:fld id="{5A67C252-D15C-4931-9DE1-E21ABF3EC818}" type="slidenum">
              <a:rPr lang="en-US" smtClean="0"/>
              <a:t>21</a:t>
            </a:fld>
            <a:endParaRPr lang="en-US"/>
          </a:p>
        </p:txBody>
      </p:sp>
    </p:spTree>
    <p:extLst>
      <p:ext uri="{BB962C8B-B14F-4D97-AF65-F5344CB8AC3E}">
        <p14:creationId xmlns:p14="http://schemas.microsoft.com/office/powerpoint/2010/main" val="1818859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0FB197B-19BA-A94C-B942-7E77FB94DB78}"/>
              </a:ext>
            </a:extLst>
          </p:cNvPr>
          <p:cNvSpPr>
            <a:spLocks noGrp="1"/>
          </p:cNvSpPr>
          <p:nvPr>
            <p:ph type="sldNum" sz="quarter" idx="12"/>
          </p:nvPr>
        </p:nvSpPr>
        <p:spPr/>
        <p:txBody>
          <a:bodyPr/>
          <a:lstStyle/>
          <a:p>
            <a:fld id="{5A67C252-D15C-4931-9DE1-E21ABF3EC818}" type="slidenum">
              <a:rPr lang="en-US" smtClean="0"/>
              <a:t>22</a:t>
            </a:fld>
            <a:endParaRPr lang="en-US"/>
          </a:p>
        </p:txBody>
      </p:sp>
      <p:pic>
        <p:nvPicPr>
          <p:cNvPr id="6" name="Online Media 5" descr="Platooning - how it works">
            <a:hlinkClick r:id="" action="ppaction://media"/>
            <a:extLst>
              <a:ext uri="{FF2B5EF4-FFF2-40B4-BE49-F238E27FC236}">
                <a16:creationId xmlns:a16="http://schemas.microsoft.com/office/drawing/2014/main" id="{8289A805-1538-7849-AAA7-EC25DF765C19}"/>
              </a:ext>
            </a:extLst>
          </p:cNvPr>
          <p:cNvPicPr>
            <a:picLocks noRot="1" noChangeAspect="1"/>
          </p:cNvPicPr>
          <p:nvPr>
            <a:videoFile r:link="rId1"/>
          </p:nvPr>
        </p:nvPicPr>
        <p:blipFill>
          <a:blip r:embed="rId3"/>
          <a:stretch>
            <a:fillRect/>
          </a:stretch>
        </p:blipFill>
        <p:spPr>
          <a:xfrm>
            <a:off x="968829" y="532149"/>
            <a:ext cx="10117260" cy="5716251"/>
          </a:xfrm>
          <a:prstGeom prst="rect">
            <a:avLst/>
          </a:prstGeom>
        </p:spPr>
      </p:pic>
    </p:spTree>
    <p:extLst>
      <p:ext uri="{BB962C8B-B14F-4D97-AF65-F5344CB8AC3E}">
        <p14:creationId xmlns:p14="http://schemas.microsoft.com/office/powerpoint/2010/main" val="83288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F09D09B-3164-4D16-9D0C-9B8CC246DBD2}"/>
              </a:ext>
            </a:extLst>
          </p:cNvPr>
          <p:cNvSpPr>
            <a:spLocks noGrp="1"/>
          </p:cNvSpPr>
          <p:nvPr>
            <p:ph type="title"/>
          </p:nvPr>
        </p:nvSpPr>
        <p:spPr>
          <a:xfrm>
            <a:off x="838200" y="136526"/>
            <a:ext cx="10515600" cy="674507"/>
          </a:xfrm>
        </p:spPr>
        <p:txBody>
          <a:bodyPr>
            <a:noAutofit/>
          </a:bodyPr>
          <a:lstStyle/>
          <a:p>
            <a:r>
              <a:rPr lang="en-US" sz="4000" dirty="0"/>
              <a:t>Major Present and Future AV Issues  - 1</a:t>
            </a:r>
          </a:p>
        </p:txBody>
      </p:sp>
      <p:sp>
        <p:nvSpPr>
          <p:cNvPr id="9" name="Content Placeholder 8">
            <a:extLst>
              <a:ext uri="{FF2B5EF4-FFF2-40B4-BE49-F238E27FC236}">
                <a16:creationId xmlns:a16="http://schemas.microsoft.com/office/drawing/2014/main" id="{D89AFEE7-A00E-4ED1-88B5-CE5A579DFA65}"/>
              </a:ext>
            </a:extLst>
          </p:cNvPr>
          <p:cNvSpPr>
            <a:spLocks noGrp="1"/>
          </p:cNvSpPr>
          <p:nvPr>
            <p:ph sz="half" idx="1"/>
          </p:nvPr>
        </p:nvSpPr>
        <p:spPr>
          <a:xfrm>
            <a:off x="838200" y="1463040"/>
            <a:ext cx="5181600" cy="4713924"/>
          </a:xfrm>
        </p:spPr>
        <p:txBody>
          <a:bodyPr>
            <a:normAutofit fontScale="25000" lnSpcReduction="20000"/>
          </a:bodyPr>
          <a:lstStyle/>
          <a:p>
            <a:pPr marL="0" indent="0">
              <a:buNone/>
            </a:pPr>
            <a:r>
              <a:rPr lang="en-US" sz="7200" dirty="0"/>
              <a:t>Regulations, Liability, and Projected Timeline</a:t>
            </a:r>
          </a:p>
          <a:p>
            <a:pPr marL="0" indent="0">
              <a:buNone/>
            </a:pPr>
            <a:endParaRPr lang="en-US" dirty="0"/>
          </a:p>
          <a:p>
            <a:r>
              <a:rPr lang="en-US" sz="4900" dirty="0"/>
              <a:t>Regulation will directly impact the adoption of AVs. There are no national standards or guidelines for AVs, allowing states to determine their own.</a:t>
            </a:r>
          </a:p>
          <a:p>
            <a:endParaRPr lang="en-US" sz="4900" dirty="0"/>
          </a:p>
          <a:p>
            <a:r>
              <a:rPr lang="en-US" sz="4900" dirty="0"/>
              <a:t> In 2018, Congress worked to pass the AV Start Act that would have implemented a framework for the testing, regulating, and deploying of AVs. The legislation failed to pass both houses.  As of February 2020, 29 states and D.C. have enacted legislation regarding the definition of AVs, their usage, and liability, among other topics.</a:t>
            </a:r>
          </a:p>
          <a:p>
            <a:endParaRPr lang="en-US" sz="4900" dirty="0"/>
          </a:p>
          <a:p>
            <a:r>
              <a:rPr lang="en-US" sz="4900" dirty="0"/>
              <a:t>Product liability laws need to assign liability properly when AV crashes occur, as highlighted by the May 2016 Tesla Model S fatality. Liability will depend on multiple factors, especially whether the vehicle was being operated appropriately to its level of automation.</a:t>
            </a:r>
          </a:p>
          <a:p>
            <a:endParaRPr lang="en-US" sz="4900" dirty="0"/>
          </a:p>
          <a:p>
            <a:r>
              <a:rPr lang="en-US" sz="4900" dirty="0"/>
              <a:t>Although many researchers, OEMs, and industry experts have different projected timelines for AV market penetration and full adoption, the majority predict Level 5 AVs around 2030  -- other 2040 or 2050</a:t>
            </a:r>
          </a:p>
          <a:p>
            <a:endParaRPr lang="en-US" sz="4900" dirty="0"/>
          </a:p>
          <a:p>
            <a:endParaRPr lang="en-US" dirty="0"/>
          </a:p>
          <a:p>
            <a:pPr marL="0" indent="0">
              <a:buNone/>
            </a:pPr>
            <a:r>
              <a:rPr lang="en-US" dirty="0"/>
              <a:t>Source: Center for Sustainable Systems, University of Michigan. 2021. “Autonomous Vehicles Factsheet.” Pub. No. CSS16-18.	September 2021</a:t>
            </a:r>
          </a:p>
          <a:p>
            <a:endParaRPr lang="en-US" dirty="0"/>
          </a:p>
        </p:txBody>
      </p:sp>
      <p:sp>
        <p:nvSpPr>
          <p:cNvPr id="7" name="Slide Number Placeholder 6">
            <a:extLst>
              <a:ext uri="{FF2B5EF4-FFF2-40B4-BE49-F238E27FC236}">
                <a16:creationId xmlns:a16="http://schemas.microsoft.com/office/drawing/2014/main" id="{AA233C5B-5B22-4C34-836F-F4802D7B1284}"/>
              </a:ext>
            </a:extLst>
          </p:cNvPr>
          <p:cNvSpPr>
            <a:spLocks noGrp="1"/>
          </p:cNvSpPr>
          <p:nvPr>
            <p:ph type="sldNum" sz="quarter" idx="12"/>
          </p:nvPr>
        </p:nvSpPr>
        <p:spPr/>
        <p:txBody>
          <a:bodyPr/>
          <a:lstStyle/>
          <a:p>
            <a:fld id="{5A67C252-D15C-4931-9DE1-E21ABF3EC818}" type="slidenum">
              <a:rPr lang="en-US" smtClean="0"/>
              <a:t>23</a:t>
            </a:fld>
            <a:endParaRPr lang="en-US"/>
          </a:p>
        </p:txBody>
      </p:sp>
      <p:pic>
        <p:nvPicPr>
          <p:cNvPr id="8194" name="Picture 2" descr="A parking lot full of Uber&amp;rsquo;s self-driving Volvos in Pittsburgh before the company pulled out of the effort.">
            <a:extLst>
              <a:ext uri="{FF2B5EF4-FFF2-40B4-BE49-F238E27FC236}">
                <a16:creationId xmlns:a16="http://schemas.microsoft.com/office/drawing/2014/main" id="{07F5BA98-23ED-4498-8F1D-4697080D062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19800" y="1606163"/>
            <a:ext cx="5181600" cy="3864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521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D2317-4CC0-465C-B353-07E16A9E026A}"/>
              </a:ext>
            </a:extLst>
          </p:cNvPr>
          <p:cNvSpPr>
            <a:spLocks noGrp="1"/>
          </p:cNvSpPr>
          <p:nvPr>
            <p:ph type="title"/>
          </p:nvPr>
        </p:nvSpPr>
        <p:spPr>
          <a:xfrm>
            <a:off x="190831" y="206734"/>
            <a:ext cx="5997733" cy="612251"/>
          </a:xfrm>
        </p:spPr>
        <p:txBody>
          <a:bodyPr>
            <a:normAutofit fontScale="90000"/>
          </a:bodyPr>
          <a:lstStyle/>
          <a:p>
            <a:r>
              <a:rPr lang="en-US" dirty="0"/>
              <a:t>Major Present and Future AV Issues  - 2</a:t>
            </a:r>
          </a:p>
        </p:txBody>
      </p:sp>
      <p:sp>
        <p:nvSpPr>
          <p:cNvPr id="4" name="Text Placeholder 3">
            <a:extLst>
              <a:ext uri="{FF2B5EF4-FFF2-40B4-BE49-F238E27FC236}">
                <a16:creationId xmlns:a16="http://schemas.microsoft.com/office/drawing/2014/main" id="{27FFA88B-51DA-4807-9C83-B8EE6A10B1AF}"/>
              </a:ext>
            </a:extLst>
          </p:cNvPr>
          <p:cNvSpPr>
            <a:spLocks noGrp="1"/>
          </p:cNvSpPr>
          <p:nvPr>
            <p:ph type="body" sz="half" idx="2"/>
          </p:nvPr>
        </p:nvSpPr>
        <p:spPr>
          <a:xfrm>
            <a:off x="628153" y="5648948"/>
            <a:ext cx="10917141" cy="707402"/>
          </a:xfrm>
        </p:spPr>
        <p:txBody>
          <a:bodyPr>
            <a:normAutofit fontScale="62500" lnSpcReduction="20000"/>
          </a:bodyPr>
          <a:lstStyle/>
          <a:p>
            <a:pPr marR="211455" lvl="0" fontAlgn="base">
              <a:lnSpc>
                <a:spcPct val="97000"/>
              </a:lnSpc>
              <a:spcBef>
                <a:spcPts val="0"/>
              </a:spcBef>
              <a:spcAft>
                <a:spcPts val="710"/>
              </a:spcAft>
              <a:buClr>
                <a:srgbClr val="181717"/>
              </a:buClr>
              <a:buSzPts val="950"/>
            </a:pPr>
            <a:endParaRPr lang="en-US" dirty="0">
              <a:solidFill>
                <a:srgbClr val="181717"/>
              </a:solidFill>
              <a:uFill>
                <a:solidFill>
                  <a:srgbClr val="000000"/>
                </a:solidFill>
              </a:uFill>
              <a:ea typeface="Garamond" panose="02020404030301010803" pitchFamily="18" charset="0"/>
              <a:cs typeface="Garamond" panose="02020404030301010803" pitchFamily="18" charset="0"/>
            </a:endParaRPr>
          </a:p>
          <a:p>
            <a:pPr marL="342900" marR="211455" lvl="0" indent="-342900" fontAlgn="base">
              <a:lnSpc>
                <a:spcPct val="97000"/>
              </a:lnSpc>
              <a:spcBef>
                <a:spcPts val="0"/>
              </a:spcBef>
              <a:spcAft>
                <a:spcPts val="710"/>
              </a:spcAft>
              <a:buClr>
                <a:srgbClr val="181717"/>
              </a:buClr>
              <a:buSzPts val="950"/>
              <a:buFont typeface="Arial" panose="020B0604020202020204" pitchFamily="34" charset="0"/>
              <a:buChar char="•"/>
            </a:pPr>
            <a:endParaRPr lang="en-US" u="none" strike="noStrike" dirty="0">
              <a:solidFill>
                <a:srgbClr val="181717"/>
              </a:solidFill>
              <a:effectLst/>
              <a:uFill>
                <a:solidFill>
                  <a:srgbClr val="000000"/>
                </a:solidFill>
              </a:uFill>
              <a:ea typeface="Garamond" panose="02020404030301010803" pitchFamily="18" charset="0"/>
              <a:cs typeface="Garamond" panose="02020404030301010803" pitchFamily="18" charset="0"/>
            </a:endParaRPr>
          </a:p>
          <a:p>
            <a:pPr marR="211455" lvl="0" fontAlgn="base">
              <a:lnSpc>
                <a:spcPct val="97000"/>
              </a:lnSpc>
              <a:spcBef>
                <a:spcPts val="0"/>
              </a:spcBef>
              <a:spcAft>
                <a:spcPts val="710"/>
              </a:spcAft>
              <a:buClr>
                <a:srgbClr val="181717"/>
              </a:buClr>
              <a:buSzPts val="950"/>
            </a:pPr>
            <a:r>
              <a:rPr lang="en-US" sz="1300" u="none" strike="noStrike" dirty="0">
                <a:solidFill>
                  <a:srgbClr val="181717"/>
                </a:solidFill>
                <a:effectLst/>
                <a:uFill>
                  <a:solidFill>
                    <a:srgbClr val="000000"/>
                  </a:solidFill>
                </a:uFill>
                <a:ea typeface="Garamond" panose="02020404030301010803" pitchFamily="18" charset="0"/>
                <a:cs typeface="Garamond" panose="02020404030301010803" pitchFamily="18" charset="0"/>
              </a:rPr>
              <a:t>Source: Center for Sustainable Systems, University of Michigan. 2021. “Autonomous Vehicles Factsheet.” Pub. No. CSS16-18. September 2021</a:t>
            </a:r>
          </a:p>
          <a:p>
            <a:endParaRPr lang="en-US" dirty="0"/>
          </a:p>
        </p:txBody>
      </p:sp>
      <p:sp>
        <p:nvSpPr>
          <p:cNvPr id="5" name="Slide Number Placeholder 4">
            <a:extLst>
              <a:ext uri="{FF2B5EF4-FFF2-40B4-BE49-F238E27FC236}">
                <a16:creationId xmlns:a16="http://schemas.microsoft.com/office/drawing/2014/main" id="{FAFAD371-5A62-4B44-A6B6-79E3C2B24D9D}"/>
              </a:ext>
            </a:extLst>
          </p:cNvPr>
          <p:cNvSpPr>
            <a:spLocks noGrp="1"/>
          </p:cNvSpPr>
          <p:nvPr>
            <p:ph type="sldNum" sz="quarter" idx="12"/>
          </p:nvPr>
        </p:nvSpPr>
        <p:spPr/>
        <p:txBody>
          <a:bodyPr/>
          <a:lstStyle/>
          <a:p>
            <a:fld id="{5A67C252-D15C-4931-9DE1-E21ABF3EC818}" type="slidenum">
              <a:rPr lang="en-US" smtClean="0"/>
              <a:t>24</a:t>
            </a:fld>
            <a:endParaRPr lang="en-US"/>
          </a:p>
        </p:txBody>
      </p:sp>
      <p:sp>
        <p:nvSpPr>
          <p:cNvPr id="7" name="TextBox 6">
            <a:extLst>
              <a:ext uri="{FF2B5EF4-FFF2-40B4-BE49-F238E27FC236}">
                <a16:creationId xmlns:a16="http://schemas.microsoft.com/office/drawing/2014/main" id="{586D4A46-4FF8-460C-A255-9FF01179B1A2}"/>
              </a:ext>
            </a:extLst>
          </p:cNvPr>
          <p:cNvSpPr txBox="1"/>
          <p:nvPr/>
        </p:nvSpPr>
        <p:spPr>
          <a:xfrm>
            <a:off x="55660" y="1184744"/>
            <a:ext cx="6424654" cy="5121402"/>
          </a:xfrm>
          <a:prstGeom prst="rect">
            <a:avLst/>
          </a:prstGeom>
          <a:noFill/>
        </p:spPr>
        <p:txBody>
          <a:bodyPr wrap="square">
            <a:spAutoFit/>
          </a:bodyPr>
          <a:lstStyle/>
          <a:p>
            <a:pPr marL="448310" marR="0">
              <a:lnSpc>
                <a:spcPct val="107000"/>
              </a:lnSpc>
              <a:spcBef>
                <a:spcPts val="0"/>
              </a:spcBef>
              <a:spcAft>
                <a:spcPts val="0"/>
              </a:spcAft>
            </a:pPr>
            <a:r>
              <a:rPr lang="en-US" sz="1200" b="1" kern="0" dirty="0">
                <a:effectLst/>
                <a:ea typeface="Arial" panose="020B0604020202020204" pitchFamily="34" charset="0"/>
              </a:rPr>
              <a:t>Current Limitations and Barriers</a:t>
            </a:r>
          </a:p>
          <a:p>
            <a:pPr marL="454660" marR="0" indent="-6350">
              <a:lnSpc>
                <a:spcPct val="107000"/>
              </a:lnSpc>
              <a:spcBef>
                <a:spcPts val="0"/>
              </a:spcBef>
              <a:spcAft>
                <a:spcPts val="0"/>
              </a:spcAft>
            </a:pPr>
            <a:endParaRPr lang="en-US" sz="1200" b="1" kern="0" dirty="0">
              <a:effectLst/>
              <a:ea typeface="Arial" panose="020B0604020202020204" pitchFamily="34" charset="0"/>
            </a:endParaRPr>
          </a:p>
          <a:p>
            <a:pPr marR="422910" lvl="1" fontAlgn="base">
              <a:lnSpc>
                <a:spcPct val="97000"/>
              </a:lnSpc>
              <a:spcAft>
                <a:spcPts val="240"/>
              </a:spcAft>
              <a:buClr>
                <a:srgbClr val="181717"/>
              </a:buClr>
              <a:buSzPts val="950"/>
            </a:pPr>
            <a:r>
              <a:rPr lang="en-US" sz="1200" u="none" strike="noStrike" dirty="0">
                <a:solidFill>
                  <a:srgbClr val="181717"/>
                </a:solidFill>
                <a:effectLst/>
                <a:uFill>
                  <a:solidFill>
                    <a:srgbClr val="000000"/>
                  </a:solidFill>
                </a:uFill>
                <a:ea typeface="Garamond" panose="02020404030301010803" pitchFamily="18" charset="0"/>
                <a:cs typeface="Garamond" panose="02020404030301010803" pitchFamily="18" charset="0"/>
              </a:rPr>
              <a:t>There are several limitations and barriers that could impede adoption of AVs, including:</a:t>
            </a:r>
          </a:p>
          <a:p>
            <a:pPr marL="800100" marR="422910" lvl="1" indent="-342900" fontAlgn="base">
              <a:lnSpc>
                <a:spcPct val="97000"/>
              </a:lnSpc>
              <a:spcAft>
                <a:spcPts val="240"/>
              </a:spcAft>
              <a:buClr>
                <a:srgbClr val="181717"/>
              </a:buClr>
              <a:buSzPts val="950"/>
              <a:buFont typeface="Arial" panose="020B0604020202020204" pitchFamily="34" charset="0"/>
              <a:buChar char="•"/>
            </a:pPr>
            <a:r>
              <a:rPr lang="en-US" sz="1200" u="none" strike="noStrike" dirty="0">
                <a:solidFill>
                  <a:srgbClr val="181717"/>
                </a:solidFill>
                <a:effectLst/>
                <a:uFill>
                  <a:solidFill>
                    <a:srgbClr val="000000"/>
                  </a:solidFill>
                </a:uFill>
                <a:ea typeface="Garamond" panose="02020404030301010803" pitchFamily="18" charset="0"/>
                <a:cs typeface="Garamond" panose="02020404030301010803" pitchFamily="18" charset="0"/>
              </a:rPr>
              <a:t> the need for sufficient consumer demand, </a:t>
            </a:r>
          </a:p>
          <a:p>
            <a:pPr marL="800100" marR="422910" lvl="1" indent="-342900" fontAlgn="base">
              <a:lnSpc>
                <a:spcPct val="97000"/>
              </a:lnSpc>
              <a:spcAft>
                <a:spcPts val="240"/>
              </a:spcAft>
              <a:buClr>
                <a:srgbClr val="181717"/>
              </a:buClr>
              <a:buSzPts val="950"/>
              <a:buFont typeface="Arial" panose="020B0604020202020204" pitchFamily="34" charset="0"/>
              <a:buChar char="•"/>
            </a:pPr>
            <a:r>
              <a:rPr lang="en-US" sz="1200" u="none" strike="noStrike" dirty="0">
                <a:solidFill>
                  <a:srgbClr val="181717"/>
                </a:solidFill>
                <a:effectLst/>
                <a:uFill>
                  <a:solidFill>
                    <a:srgbClr val="000000"/>
                  </a:solidFill>
                </a:uFill>
                <a:ea typeface="Garamond" panose="02020404030301010803" pitchFamily="18" charset="0"/>
                <a:cs typeface="Garamond" panose="02020404030301010803" pitchFamily="18" charset="0"/>
              </a:rPr>
              <a:t>assurance of data security, </a:t>
            </a:r>
          </a:p>
          <a:p>
            <a:pPr marL="800100" marR="422910" lvl="1" indent="-342900" fontAlgn="base">
              <a:lnSpc>
                <a:spcPct val="97000"/>
              </a:lnSpc>
              <a:spcAft>
                <a:spcPts val="240"/>
              </a:spcAft>
              <a:buClr>
                <a:srgbClr val="181717"/>
              </a:buClr>
              <a:buSzPts val="950"/>
              <a:buFont typeface="Arial" panose="020B0604020202020204" pitchFamily="34" charset="0"/>
              <a:buChar char="•"/>
            </a:pPr>
            <a:r>
              <a:rPr lang="en-US" sz="1200" u="none" strike="noStrike" dirty="0">
                <a:solidFill>
                  <a:srgbClr val="181717"/>
                </a:solidFill>
                <a:effectLst/>
                <a:uFill>
                  <a:solidFill>
                    <a:srgbClr val="000000"/>
                  </a:solidFill>
                </a:uFill>
                <a:ea typeface="Garamond" panose="02020404030301010803" pitchFamily="18" charset="0"/>
                <a:cs typeface="Garamond" panose="02020404030301010803" pitchFamily="18" charset="0"/>
              </a:rPr>
              <a:t>protection against cyberattacks, </a:t>
            </a:r>
          </a:p>
          <a:p>
            <a:pPr marL="800100" marR="422910" lvl="1" indent="-342900" fontAlgn="base">
              <a:lnSpc>
                <a:spcPct val="97000"/>
              </a:lnSpc>
              <a:spcAft>
                <a:spcPts val="240"/>
              </a:spcAft>
              <a:buClr>
                <a:srgbClr val="181717"/>
              </a:buClr>
              <a:buSzPts val="950"/>
              <a:buFont typeface="Arial" panose="020B0604020202020204" pitchFamily="34" charset="0"/>
              <a:buChar char="•"/>
            </a:pPr>
            <a:r>
              <a:rPr lang="en-US" sz="1200" u="none" strike="noStrike" dirty="0">
                <a:solidFill>
                  <a:srgbClr val="181717"/>
                </a:solidFill>
                <a:effectLst/>
                <a:uFill>
                  <a:solidFill>
                    <a:srgbClr val="000000"/>
                  </a:solidFill>
                </a:uFill>
                <a:ea typeface="Garamond" panose="02020404030301010803" pitchFamily="18" charset="0"/>
                <a:cs typeface="Garamond" panose="02020404030301010803" pitchFamily="18" charset="0"/>
              </a:rPr>
              <a:t>regulations compatible with driverless operation, </a:t>
            </a:r>
          </a:p>
          <a:p>
            <a:pPr marL="800100" marR="422910" lvl="1" indent="-342900" fontAlgn="base">
              <a:lnSpc>
                <a:spcPct val="97000"/>
              </a:lnSpc>
              <a:spcAft>
                <a:spcPts val="240"/>
              </a:spcAft>
              <a:buClr>
                <a:srgbClr val="181717"/>
              </a:buClr>
              <a:buSzPts val="950"/>
              <a:buFont typeface="Arial" panose="020B0604020202020204" pitchFamily="34" charset="0"/>
              <a:buChar char="•"/>
            </a:pPr>
            <a:r>
              <a:rPr lang="en-US" sz="1200" u="none" strike="noStrike" dirty="0">
                <a:solidFill>
                  <a:srgbClr val="181717"/>
                </a:solidFill>
                <a:effectLst/>
                <a:uFill>
                  <a:solidFill>
                    <a:srgbClr val="000000"/>
                  </a:solidFill>
                </a:uFill>
                <a:ea typeface="Garamond" panose="02020404030301010803" pitchFamily="18" charset="0"/>
                <a:cs typeface="Garamond" panose="02020404030301010803" pitchFamily="18" charset="0"/>
              </a:rPr>
              <a:t>resolved liability laws,</a:t>
            </a:r>
          </a:p>
          <a:p>
            <a:pPr marL="800100" marR="422910" lvl="1" indent="-342900" fontAlgn="base">
              <a:lnSpc>
                <a:spcPct val="97000"/>
              </a:lnSpc>
              <a:spcAft>
                <a:spcPts val="240"/>
              </a:spcAft>
              <a:buClr>
                <a:srgbClr val="181717"/>
              </a:buClr>
              <a:buSzPts val="950"/>
              <a:buFont typeface="Arial" panose="020B0604020202020204" pitchFamily="34" charset="0"/>
              <a:buChar char="•"/>
            </a:pPr>
            <a:r>
              <a:rPr lang="en-US" sz="1200" u="none" strike="noStrike" dirty="0">
                <a:solidFill>
                  <a:srgbClr val="181717"/>
                </a:solidFill>
                <a:effectLst/>
                <a:uFill>
                  <a:solidFill>
                    <a:srgbClr val="000000"/>
                  </a:solidFill>
                </a:uFill>
                <a:ea typeface="Garamond" panose="02020404030301010803" pitchFamily="18" charset="0"/>
                <a:cs typeface="Garamond" panose="02020404030301010803" pitchFamily="18" charset="0"/>
              </a:rPr>
              <a:t> societal attitude and behavior change regarding distrust and subsequent resistance to AV use, and the development of economically viable AV technologies.</a:t>
            </a:r>
          </a:p>
          <a:p>
            <a:pPr marL="800100" marR="422910" lvl="1" indent="-342900" fontAlgn="base">
              <a:lnSpc>
                <a:spcPct val="97000"/>
              </a:lnSpc>
              <a:spcAft>
                <a:spcPts val="1010"/>
              </a:spcAft>
              <a:buClr>
                <a:srgbClr val="181717"/>
              </a:buClr>
              <a:buSzPts val="950"/>
              <a:buFont typeface="Arial" panose="020B0604020202020204" pitchFamily="34" charset="0"/>
              <a:buChar char="•"/>
            </a:pPr>
            <a:r>
              <a:rPr lang="en-US" sz="1200" u="none" strike="noStrike" dirty="0">
                <a:solidFill>
                  <a:srgbClr val="181717"/>
                </a:solidFill>
                <a:effectLst/>
                <a:uFill>
                  <a:solidFill>
                    <a:srgbClr val="000000"/>
                  </a:solidFill>
                </a:uFill>
                <a:ea typeface="Garamond" panose="02020404030301010803" pitchFamily="18" charset="0"/>
                <a:cs typeface="Garamond" panose="02020404030301010803" pitchFamily="18" charset="0"/>
              </a:rPr>
              <a:t>Weather can adversely affect sensor performance on AVs, potentially impeding adoption. </a:t>
            </a:r>
          </a:p>
          <a:p>
            <a:pPr marR="422910" lvl="0" fontAlgn="base">
              <a:lnSpc>
                <a:spcPct val="97000"/>
              </a:lnSpc>
              <a:spcBef>
                <a:spcPts val="0"/>
              </a:spcBef>
              <a:spcAft>
                <a:spcPts val="1010"/>
              </a:spcAft>
              <a:buClr>
                <a:srgbClr val="181717"/>
              </a:buClr>
              <a:buSzPts val="950"/>
            </a:pPr>
            <a:r>
              <a:rPr lang="en-US" sz="1200" b="1" dirty="0">
                <a:solidFill>
                  <a:srgbClr val="181717"/>
                </a:solidFill>
                <a:uFill>
                  <a:solidFill>
                    <a:srgbClr val="000000"/>
                  </a:solidFill>
                </a:uFill>
                <a:ea typeface="Garamond" panose="02020404030301010803" pitchFamily="18" charset="0"/>
                <a:cs typeface="Garamond" panose="02020404030301010803" pitchFamily="18" charset="0"/>
              </a:rPr>
              <a:t>             Impacts, Solutions, and Sustainability</a:t>
            </a:r>
          </a:p>
          <a:p>
            <a:pPr marL="800100" marR="422910" lvl="1" indent="-342900" fontAlgn="base">
              <a:lnSpc>
                <a:spcPct val="97000"/>
              </a:lnSpc>
              <a:spcAft>
                <a:spcPts val="1010"/>
              </a:spcAft>
              <a:buClr>
                <a:srgbClr val="181717"/>
              </a:buClr>
              <a:buSzPts val="950"/>
              <a:buFont typeface="Arial" panose="020B0604020202020204" pitchFamily="34" charset="0"/>
              <a:buChar char="•"/>
            </a:pPr>
            <a:r>
              <a:rPr lang="en-US" sz="1200" dirty="0">
                <a:solidFill>
                  <a:srgbClr val="181717"/>
                </a:solidFill>
                <a:uFill>
                  <a:solidFill>
                    <a:srgbClr val="000000"/>
                  </a:solidFill>
                </a:uFill>
                <a:ea typeface="Garamond" panose="02020404030301010803" pitchFamily="18" charset="0"/>
                <a:cs typeface="Garamond" panose="02020404030301010803" pitchFamily="18" charset="0"/>
              </a:rPr>
              <a:t>Although AVs alone are unlikely to have significant direct impacts on energy consumption and GHG emissions, when AVs are effectively paired with other technologies and new transportation models, significant indirect and synergistic effects on economics, the environment, and society are possible. (e.g., Reuse of Parking Space)</a:t>
            </a:r>
          </a:p>
          <a:p>
            <a:pPr marL="800100" marR="422910" lvl="1" indent="-342900" fontAlgn="base">
              <a:lnSpc>
                <a:spcPct val="97000"/>
              </a:lnSpc>
              <a:spcAft>
                <a:spcPts val="1010"/>
              </a:spcAft>
              <a:buClr>
                <a:srgbClr val="181717"/>
              </a:buClr>
              <a:buSzPts val="950"/>
              <a:buFont typeface="Arial" panose="020B0604020202020204" pitchFamily="34" charset="0"/>
              <a:buChar char="•"/>
            </a:pPr>
            <a:r>
              <a:rPr lang="en-US" sz="1200" dirty="0">
                <a:solidFill>
                  <a:srgbClr val="181717"/>
                </a:solidFill>
                <a:uFill>
                  <a:solidFill>
                    <a:srgbClr val="000000"/>
                  </a:solidFill>
                </a:uFill>
                <a:ea typeface="Garamond" panose="02020404030301010803" pitchFamily="18" charset="0"/>
                <a:cs typeface="Garamond" panose="02020404030301010803" pitchFamily="18" charset="0"/>
              </a:rPr>
              <a:t> One study found that when eco-driving, platooning, intersection connectivity and faster highway speeds are considered as direct effects of connected and automated vehicles, energy use and GHG emissions can be reduced by 9%.</a:t>
            </a:r>
          </a:p>
          <a:p>
            <a:pPr marL="342900" marR="422910" lvl="0" indent="-342900" fontAlgn="base">
              <a:lnSpc>
                <a:spcPct val="97000"/>
              </a:lnSpc>
              <a:spcBef>
                <a:spcPts val="0"/>
              </a:spcBef>
              <a:spcAft>
                <a:spcPts val="1010"/>
              </a:spcAft>
              <a:buClr>
                <a:srgbClr val="181717"/>
              </a:buClr>
              <a:buSzPts val="950"/>
              <a:buFont typeface="Arial" panose="020B0604020202020204" pitchFamily="34" charset="0"/>
              <a:buChar char="•"/>
            </a:pPr>
            <a:endParaRPr lang="en-US" sz="1200" u="none" strike="noStrike" dirty="0">
              <a:solidFill>
                <a:srgbClr val="181717"/>
              </a:solidFill>
              <a:effectLst/>
              <a:uFill>
                <a:solidFill>
                  <a:srgbClr val="000000"/>
                </a:solidFill>
              </a:uFill>
              <a:ea typeface="Garamond" panose="02020404030301010803" pitchFamily="18" charset="0"/>
              <a:cs typeface="Garamond" panose="02020404030301010803" pitchFamily="18" charset="0"/>
            </a:endParaRPr>
          </a:p>
        </p:txBody>
      </p:sp>
      <p:pic>
        <p:nvPicPr>
          <p:cNvPr id="12" name="Picture 11">
            <a:extLst>
              <a:ext uri="{FF2B5EF4-FFF2-40B4-BE49-F238E27FC236}">
                <a16:creationId xmlns:a16="http://schemas.microsoft.com/office/drawing/2014/main" id="{9F7D23CA-EA90-4717-822B-4DF530532915}"/>
              </a:ext>
            </a:extLst>
          </p:cNvPr>
          <p:cNvPicPr>
            <a:picLocks noChangeAspect="1"/>
          </p:cNvPicPr>
          <p:nvPr/>
        </p:nvPicPr>
        <p:blipFill>
          <a:blip r:embed="rId2"/>
          <a:stretch>
            <a:fillRect/>
          </a:stretch>
        </p:blipFill>
        <p:spPr>
          <a:xfrm>
            <a:off x="6480314" y="1184744"/>
            <a:ext cx="5064979" cy="4754880"/>
          </a:xfrm>
          <a:prstGeom prst="rect">
            <a:avLst/>
          </a:prstGeom>
        </p:spPr>
      </p:pic>
    </p:spTree>
    <p:extLst>
      <p:ext uri="{BB962C8B-B14F-4D97-AF65-F5344CB8AC3E}">
        <p14:creationId xmlns:p14="http://schemas.microsoft.com/office/powerpoint/2010/main" val="2604890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4E8F893-E159-4E4D-91BD-45D1E8180FC3}"/>
              </a:ext>
            </a:extLst>
          </p:cNvPr>
          <p:cNvSpPr>
            <a:spLocks noGrp="1"/>
          </p:cNvSpPr>
          <p:nvPr>
            <p:ph type="title"/>
          </p:nvPr>
        </p:nvSpPr>
        <p:spPr>
          <a:xfrm>
            <a:off x="612250" y="310102"/>
            <a:ext cx="10741550" cy="572494"/>
          </a:xfrm>
        </p:spPr>
        <p:txBody>
          <a:bodyPr>
            <a:normAutofit fontScale="90000"/>
          </a:bodyPr>
          <a:lstStyle/>
          <a:p>
            <a:r>
              <a:rPr lang="en-US" dirty="0"/>
              <a:t>Potential AV Benefits </a:t>
            </a:r>
          </a:p>
        </p:txBody>
      </p:sp>
      <p:sp>
        <p:nvSpPr>
          <p:cNvPr id="9" name="Content Placeholder 8">
            <a:extLst>
              <a:ext uri="{FF2B5EF4-FFF2-40B4-BE49-F238E27FC236}">
                <a16:creationId xmlns:a16="http://schemas.microsoft.com/office/drawing/2014/main" id="{4CD00F8C-6975-4024-8DC7-E95D5B793492}"/>
              </a:ext>
            </a:extLst>
          </p:cNvPr>
          <p:cNvSpPr>
            <a:spLocks noGrp="1"/>
          </p:cNvSpPr>
          <p:nvPr>
            <p:ph sz="half" idx="1"/>
          </p:nvPr>
        </p:nvSpPr>
        <p:spPr>
          <a:xfrm>
            <a:off x="715617" y="1057523"/>
            <a:ext cx="5304183" cy="5119440"/>
          </a:xfrm>
        </p:spPr>
        <p:txBody>
          <a:bodyPr>
            <a:normAutofit fontScale="55000" lnSpcReduction="20000"/>
          </a:bodyPr>
          <a:lstStyle/>
          <a:p>
            <a:r>
              <a:rPr lang="en-US" b="1" dirty="0"/>
              <a:t>Vehicular Safety  </a:t>
            </a:r>
            <a:r>
              <a:rPr lang="en-US" dirty="0"/>
              <a:t>(In 2019, U.S. annual vehicular fatality rate was 36,096; 94% of crashes are due to human error. AVs have the potential to remove/reduce human error and decrease deaths.26,27 AVs have the potential to reduce crashes by 90%, potentially saving approximately $190 billion per year)</a:t>
            </a:r>
          </a:p>
          <a:p>
            <a:r>
              <a:rPr lang="en-US" dirty="0"/>
              <a:t>Self-driving cars follow traffic rules</a:t>
            </a:r>
          </a:p>
          <a:p>
            <a:r>
              <a:rPr lang="en-US" dirty="0"/>
              <a:t>Robots have higher attention spans</a:t>
            </a:r>
          </a:p>
          <a:p>
            <a:r>
              <a:rPr lang="en-US" dirty="0"/>
              <a:t>Improvements in mobility for people who can’t drive</a:t>
            </a:r>
          </a:p>
          <a:p>
            <a:r>
              <a:rPr lang="en-US" dirty="0"/>
              <a:t>More convenient driving experience</a:t>
            </a:r>
          </a:p>
          <a:p>
            <a:r>
              <a:rPr lang="en-US" dirty="0"/>
              <a:t>Potential lower insurance costs</a:t>
            </a:r>
          </a:p>
          <a:p>
            <a:r>
              <a:rPr lang="en-US" dirty="0"/>
              <a:t>Potential lower insurance costs</a:t>
            </a:r>
          </a:p>
          <a:p>
            <a:r>
              <a:rPr lang="en-US" dirty="0"/>
              <a:t>May be faster on average</a:t>
            </a:r>
          </a:p>
          <a:p>
            <a:r>
              <a:rPr lang="en-US" dirty="0"/>
              <a:t>Makes working while driving possible</a:t>
            </a:r>
          </a:p>
          <a:p>
            <a:r>
              <a:rPr lang="en-US" dirty="0"/>
              <a:t>Savings on fuel</a:t>
            </a:r>
          </a:p>
          <a:p>
            <a:r>
              <a:rPr lang="en-US" dirty="0"/>
              <a:t>Improvements in air quality</a:t>
            </a:r>
          </a:p>
          <a:p>
            <a:r>
              <a:rPr lang="en-US" dirty="0"/>
              <a:t>Reduction in car thefts</a:t>
            </a:r>
          </a:p>
          <a:p>
            <a:r>
              <a:rPr lang="en-US" dirty="0"/>
              <a:t>Reduction of fatalities due to driver mistakes</a:t>
            </a:r>
          </a:p>
          <a:p>
            <a:r>
              <a:rPr lang="en-US" dirty="0"/>
              <a:t>Economic advantages </a:t>
            </a:r>
          </a:p>
          <a:p>
            <a:endParaRPr lang="en-US" dirty="0"/>
          </a:p>
        </p:txBody>
      </p:sp>
      <p:pic>
        <p:nvPicPr>
          <p:cNvPr id="11" name="Content Placeholder 10">
            <a:extLst>
              <a:ext uri="{FF2B5EF4-FFF2-40B4-BE49-F238E27FC236}">
                <a16:creationId xmlns:a16="http://schemas.microsoft.com/office/drawing/2014/main" id="{E1CA3279-3BD4-470C-8F46-0AEEC7B8C970}"/>
              </a:ext>
            </a:extLst>
          </p:cNvPr>
          <p:cNvPicPr>
            <a:picLocks noGrp="1" noChangeAspect="1"/>
          </p:cNvPicPr>
          <p:nvPr>
            <p:ph sz="half" idx="2"/>
          </p:nvPr>
        </p:nvPicPr>
        <p:blipFill>
          <a:blip r:embed="rId2"/>
          <a:stretch>
            <a:fillRect/>
          </a:stretch>
        </p:blipFill>
        <p:spPr>
          <a:xfrm>
            <a:off x="6172200" y="1113184"/>
            <a:ext cx="5181600" cy="4715122"/>
          </a:xfrm>
          <a:prstGeom prst="rect">
            <a:avLst/>
          </a:prstGeom>
        </p:spPr>
      </p:pic>
      <p:sp>
        <p:nvSpPr>
          <p:cNvPr id="7" name="Slide Number Placeholder 6">
            <a:extLst>
              <a:ext uri="{FF2B5EF4-FFF2-40B4-BE49-F238E27FC236}">
                <a16:creationId xmlns:a16="http://schemas.microsoft.com/office/drawing/2014/main" id="{CDE88CB8-DB11-460F-923E-6C5A2A5D0539}"/>
              </a:ext>
            </a:extLst>
          </p:cNvPr>
          <p:cNvSpPr>
            <a:spLocks noGrp="1"/>
          </p:cNvSpPr>
          <p:nvPr>
            <p:ph type="sldNum" sz="quarter" idx="12"/>
          </p:nvPr>
        </p:nvSpPr>
        <p:spPr/>
        <p:txBody>
          <a:bodyPr/>
          <a:lstStyle/>
          <a:p>
            <a:fld id="{5A67C252-D15C-4931-9DE1-E21ABF3EC818}" type="slidenum">
              <a:rPr lang="en-US" smtClean="0"/>
              <a:t>25</a:t>
            </a:fld>
            <a:endParaRPr lang="en-US"/>
          </a:p>
        </p:txBody>
      </p:sp>
    </p:spTree>
    <p:extLst>
      <p:ext uri="{BB962C8B-B14F-4D97-AF65-F5344CB8AC3E}">
        <p14:creationId xmlns:p14="http://schemas.microsoft.com/office/powerpoint/2010/main" val="3980931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4B3E0-FE96-43BC-8A05-D7BE8969CED8}"/>
              </a:ext>
            </a:extLst>
          </p:cNvPr>
          <p:cNvSpPr>
            <a:spLocks noGrp="1"/>
          </p:cNvSpPr>
          <p:nvPr>
            <p:ph type="title"/>
          </p:nvPr>
        </p:nvSpPr>
        <p:spPr>
          <a:xfrm>
            <a:off x="839788" y="135172"/>
            <a:ext cx="7628351" cy="564543"/>
          </a:xfrm>
        </p:spPr>
        <p:txBody>
          <a:bodyPr>
            <a:normAutofit/>
          </a:bodyPr>
          <a:lstStyle/>
          <a:p>
            <a:r>
              <a:rPr lang="en-US" dirty="0"/>
              <a:t>Potential AV Negative Impacts </a:t>
            </a:r>
          </a:p>
        </p:txBody>
      </p:sp>
      <p:sp>
        <p:nvSpPr>
          <p:cNvPr id="5" name="Slide Number Placeholder 4">
            <a:extLst>
              <a:ext uri="{FF2B5EF4-FFF2-40B4-BE49-F238E27FC236}">
                <a16:creationId xmlns:a16="http://schemas.microsoft.com/office/drawing/2014/main" id="{40F6FA5B-81C8-4896-82AB-6D64C873ABA0}"/>
              </a:ext>
            </a:extLst>
          </p:cNvPr>
          <p:cNvSpPr>
            <a:spLocks noGrp="1"/>
          </p:cNvSpPr>
          <p:nvPr>
            <p:ph type="sldNum" sz="quarter" idx="12"/>
          </p:nvPr>
        </p:nvSpPr>
        <p:spPr/>
        <p:txBody>
          <a:bodyPr/>
          <a:lstStyle/>
          <a:p>
            <a:fld id="{5A67C252-D15C-4931-9DE1-E21ABF3EC818}" type="slidenum">
              <a:rPr lang="en-US" smtClean="0"/>
              <a:t>26</a:t>
            </a:fld>
            <a:endParaRPr lang="en-US"/>
          </a:p>
        </p:txBody>
      </p:sp>
      <p:sp>
        <p:nvSpPr>
          <p:cNvPr id="7" name="Rectangle 1">
            <a:extLst>
              <a:ext uri="{FF2B5EF4-FFF2-40B4-BE49-F238E27FC236}">
                <a16:creationId xmlns:a16="http://schemas.microsoft.com/office/drawing/2014/main" id="{457D2CBE-C94E-4828-AFC8-6C4BE02E9636}"/>
              </a:ext>
            </a:extLst>
          </p:cNvPr>
          <p:cNvSpPr>
            <a:spLocks noGrp="1" noChangeArrowheads="1"/>
          </p:cNvSpPr>
          <p:nvPr>
            <p:ph type="body" sz="half" idx="2"/>
          </p:nvPr>
        </p:nvSpPr>
        <p:spPr bwMode="auto">
          <a:xfrm>
            <a:off x="776178" y="908410"/>
            <a:ext cx="4742028" cy="58015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2000"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i="0" u="none" strike="noStrike" cap="none" normalizeH="0" baseline="0" dirty="0">
                <a:ln>
                  <a:noFill/>
                </a:ln>
                <a:solidFill>
                  <a:schemeClr val="tx1"/>
                </a:solidFill>
                <a:effectLst/>
              </a:rPr>
              <a:t>Higher unemployment rate since fewer cab drivers are needed</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i="0" u="none" strike="noStrike" cap="none" normalizeH="0" baseline="0" dirty="0">
                <a:ln>
                  <a:noFill/>
                </a:ln>
                <a:solidFill>
                  <a:schemeClr val="tx1"/>
                </a:solidFill>
                <a:effectLst/>
              </a:rPr>
              <a:t>People may unlearn how to drive manually</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i="0" u="none" strike="noStrike" cap="none" normalizeH="0" baseline="0" dirty="0">
                <a:ln>
                  <a:noFill/>
                </a:ln>
                <a:solidFill>
                  <a:schemeClr val="tx1"/>
                </a:solidFill>
                <a:effectLst/>
              </a:rPr>
              <a:t>Higher congestion levels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i="0" u="none" strike="noStrike" cap="none" normalizeH="0" baseline="0" dirty="0">
                <a:ln>
                  <a:noFill/>
                </a:ln>
                <a:solidFill>
                  <a:schemeClr val="tx1"/>
                </a:solidFill>
                <a:effectLst/>
              </a:rPr>
              <a:t>High R&amp;D costs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i="0" u="none" strike="noStrike" cap="none" normalizeH="0" baseline="0" dirty="0">
                <a:ln>
                  <a:noFill/>
                </a:ln>
                <a:solidFill>
                  <a:schemeClr val="tx1"/>
                </a:solidFill>
                <a:effectLst/>
              </a:rPr>
              <a:t>High initial purchase price</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i="0" u="none" strike="noStrike" cap="none" normalizeH="0" baseline="0" dirty="0">
                <a:ln>
                  <a:noFill/>
                </a:ln>
                <a:solidFill>
                  <a:schemeClr val="tx1"/>
                </a:solidFill>
                <a:effectLst/>
              </a:rPr>
              <a:t>Maintenance may be difficult and costly</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i="0" u="none" strike="noStrike" cap="none" normalizeH="0" baseline="0" dirty="0">
                <a:ln>
                  <a:noFill/>
                </a:ln>
                <a:solidFill>
                  <a:schemeClr val="tx1"/>
                </a:solidFill>
                <a:effectLst/>
              </a:rPr>
              <a:t>Privacy concerns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i="0" u="none" strike="noStrike" cap="none" normalizeH="0" baseline="0" dirty="0">
                <a:ln>
                  <a:noFill/>
                </a:ln>
                <a:solidFill>
                  <a:schemeClr val="tx1"/>
                </a:solidFill>
                <a:effectLst/>
              </a:rPr>
              <a:t>Moral concerns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i="0" u="none" strike="noStrike" cap="none" normalizeH="0" baseline="0" dirty="0">
                <a:ln>
                  <a:noFill/>
                </a:ln>
                <a:solidFill>
                  <a:schemeClr val="tx1"/>
                </a:solidFill>
                <a:effectLst/>
              </a:rPr>
              <a:t>Technical errors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i="0" u="none" strike="noStrike" cap="none" normalizeH="0" baseline="0" dirty="0">
                <a:ln>
                  <a:noFill/>
                </a:ln>
                <a:solidFill>
                  <a:schemeClr val="tx1"/>
                </a:solidFill>
                <a:effectLst/>
              </a:rPr>
              <a:t>Hacking issues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i="0" u="none" strike="noStrike" cap="none" normalizeH="0" baseline="0" dirty="0">
                <a:ln>
                  <a:noFill/>
                </a:ln>
                <a:solidFill>
                  <a:schemeClr val="tx1"/>
                </a:solidFill>
                <a:effectLst/>
              </a:rPr>
              <a:t>Bad weather may prevent technical systems to work properly</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i="0" u="none" strike="noStrike" cap="none" normalizeH="0" baseline="0" dirty="0">
                <a:ln>
                  <a:noFill/>
                </a:ln>
                <a:solidFill>
                  <a:schemeClr val="tx1"/>
                </a:solidFill>
                <a:effectLst/>
              </a:rPr>
              <a:t>People may not be willing to accept this technology</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i="0" u="none" strike="noStrike" cap="none" normalizeH="0" baseline="0" dirty="0">
                <a:ln>
                  <a:noFill/>
                </a:ln>
                <a:solidFill>
                  <a:schemeClr val="tx1"/>
                </a:solidFill>
                <a:effectLst/>
              </a:rPr>
              <a:t>High regulatory restrictions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i="0" u="none" strike="noStrike" cap="none" normalizeH="0" baseline="0" dirty="0">
                <a:ln>
                  <a:noFill/>
                </a:ln>
                <a:solidFill>
                  <a:schemeClr val="tx1"/>
                </a:solidFill>
                <a:effectLst/>
              </a:rPr>
              <a:t>Insurance issues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2000"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200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1100" i="0" u="none" strike="noStrike" cap="none" normalizeH="0" baseline="0" dirty="0">
              <a:ln>
                <a:noFill/>
              </a:ln>
              <a:solidFill>
                <a:schemeClr val="tx1"/>
              </a:solidFill>
              <a:effectLst/>
            </a:endParaRPr>
          </a:p>
        </p:txBody>
      </p:sp>
      <p:sp>
        <p:nvSpPr>
          <p:cNvPr id="9" name="Picture Placeholder 8">
            <a:extLst>
              <a:ext uri="{FF2B5EF4-FFF2-40B4-BE49-F238E27FC236}">
                <a16:creationId xmlns:a16="http://schemas.microsoft.com/office/drawing/2014/main" id="{6D43034E-ED6B-451E-9927-D62C10F5C3AC}"/>
              </a:ext>
            </a:extLst>
          </p:cNvPr>
          <p:cNvSpPr>
            <a:spLocks noGrp="1"/>
          </p:cNvSpPr>
          <p:nvPr>
            <p:ph type="pic" idx="1"/>
          </p:nvPr>
        </p:nvSpPr>
        <p:spPr>
          <a:xfrm>
            <a:off x="12380180" y="1765190"/>
            <a:ext cx="127221" cy="4095860"/>
          </a:xfrm>
        </p:spPr>
      </p:sp>
      <p:sp>
        <p:nvSpPr>
          <p:cNvPr id="11" name="TextBox 10">
            <a:extLst>
              <a:ext uri="{FF2B5EF4-FFF2-40B4-BE49-F238E27FC236}">
                <a16:creationId xmlns:a16="http://schemas.microsoft.com/office/drawing/2014/main" id="{C0E338E7-81B1-4B62-97D7-BC29DD15D592}"/>
              </a:ext>
            </a:extLst>
          </p:cNvPr>
          <p:cNvSpPr txBox="1"/>
          <p:nvPr/>
        </p:nvSpPr>
        <p:spPr>
          <a:xfrm rot="10800000" flipV="1">
            <a:off x="5224007" y="5970760"/>
            <a:ext cx="5931672" cy="577081"/>
          </a:xfrm>
          <a:prstGeom prst="rect">
            <a:avLst/>
          </a:prstGeom>
          <a:noFill/>
        </p:spPr>
        <p:txBody>
          <a:bodyPr wrap="square">
            <a:spAutoFit/>
          </a:bodyPr>
          <a:lstStyle/>
          <a:p>
            <a:pPr marL="171450" indent="-171450">
              <a:buFont typeface="Arial" panose="020B0604020202020204" pitchFamily="34" charset="0"/>
              <a:buChar char="•"/>
            </a:pPr>
            <a:endParaRPr lang="en-US" sz="1050" dirty="0"/>
          </a:p>
          <a:p>
            <a:r>
              <a:rPr lang="en-US" sz="1050" dirty="0"/>
              <a:t>Benefits and Negatives Source: See </a:t>
            </a:r>
            <a:r>
              <a:rPr lang="en-US" sz="1050" dirty="0">
                <a:hlinkClick r:id="rId2"/>
              </a:rPr>
              <a:t>https://environmental-conscience.com/self-driving-cars-pros-cons/</a:t>
            </a:r>
            <a:endParaRPr lang="en-US" sz="1050" dirty="0"/>
          </a:p>
          <a:p>
            <a:endParaRPr lang="en-US" sz="1050" dirty="0"/>
          </a:p>
        </p:txBody>
      </p:sp>
      <p:pic>
        <p:nvPicPr>
          <p:cNvPr id="14" name="Picture 13" descr="Graphical user interface, application&#10;&#10;Description automatically generated">
            <a:extLst>
              <a:ext uri="{FF2B5EF4-FFF2-40B4-BE49-F238E27FC236}">
                <a16:creationId xmlns:a16="http://schemas.microsoft.com/office/drawing/2014/main" id="{75B66935-6E4A-4092-B68D-29BD0106F0C0}"/>
              </a:ext>
            </a:extLst>
          </p:cNvPr>
          <p:cNvPicPr>
            <a:picLocks noChangeAspect="1"/>
          </p:cNvPicPr>
          <p:nvPr/>
        </p:nvPicPr>
        <p:blipFill rotWithShape="1">
          <a:blip r:embed="rId3"/>
          <a:srcRect l="18750" t="38000" r="19552" b="4286"/>
          <a:stretch/>
        </p:blipFill>
        <p:spPr bwMode="auto">
          <a:xfrm>
            <a:off x="5828307" y="1169014"/>
            <a:ext cx="5852160" cy="46920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94724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2922A0A-5C4D-473E-B630-1471D3EDC3E1}"/>
              </a:ext>
            </a:extLst>
          </p:cNvPr>
          <p:cNvSpPr>
            <a:spLocks noGrp="1"/>
          </p:cNvSpPr>
          <p:nvPr>
            <p:ph type="title"/>
          </p:nvPr>
        </p:nvSpPr>
        <p:spPr/>
        <p:txBody>
          <a:bodyPr/>
          <a:lstStyle/>
          <a:p>
            <a:r>
              <a:rPr lang="en-US" dirty="0"/>
              <a:t>Any Questions? </a:t>
            </a:r>
            <a:br>
              <a:rPr lang="en-US" dirty="0"/>
            </a:br>
            <a:r>
              <a:rPr lang="en-US" dirty="0"/>
              <a:t>		(Next Week EVs Drones, Robotics)</a:t>
            </a:r>
          </a:p>
        </p:txBody>
      </p:sp>
      <p:pic>
        <p:nvPicPr>
          <p:cNvPr id="8" name="Content Placeholder 7">
            <a:extLst>
              <a:ext uri="{FF2B5EF4-FFF2-40B4-BE49-F238E27FC236}">
                <a16:creationId xmlns:a16="http://schemas.microsoft.com/office/drawing/2014/main" id="{E0ED7A42-B8C5-40AD-A89F-40AA7725D942}"/>
              </a:ext>
            </a:extLst>
          </p:cNvPr>
          <p:cNvPicPr>
            <a:picLocks noGrp="1" noChangeAspect="1"/>
          </p:cNvPicPr>
          <p:nvPr>
            <p:ph idx="1"/>
          </p:nvPr>
        </p:nvPicPr>
        <p:blipFill>
          <a:blip r:embed="rId2"/>
          <a:stretch>
            <a:fillRect/>
          </a:stretch>
        </p:blipFill>
        <p:spPr>
          <a:xfrm>
            <a:off x="2635940" y="2004219"/>
            <a:ext cx="5886450" cy="4038600"/>
          </a:xfrm>
          <a:prstGeom prst="rect">
            <a:avLst/>
          </a:prstGeom>
        </p:spPr>
      </p:pic>
      <p:sp>
        <p:nvSpPr>
          <p:cNvPr id="5" name="Slide Number Placeholder 4">
            <a:extLst>
              <a:ext uri="{FF2B5EF4-FFF2-40B4-BE49-F238E27FC236}">
                <a16:creationId xmlns:a16="http://schemas.microsoft.com/office/drawing/2014/main" id="{40601329-FF8E-481C-8B32-08C2B20B645F}"/>
              </a:ext>
            </a:extLst>
          </p:cNvPr>
          <p:cNvSpPr>
            <a:spLocks noGrp="1"/>
          </p:cNvSpPr>
          <p:nvPr>
            <p:ph type="sldNum" sz="quarter" idx="12"/>
          </p:nvPr>
        </p:nvSpPr>
        <p:spPr/>
        <p:txBody>
          <a:bodyPr/>
          <a:lstStyle/>
          <a:p>
            <a:fld id="{5A67C252-D15C-4931-9DE1-E21ABF3EC818}" type="slidenum">
              <a:rPr lang="en-US" smtClean="0"/>
              <a:t>27</a:t>
            </a:fld>
            <a:endParaRPr lang="en-US"/>
          </a:p>
        </p:txBody>
      </p:sp>
    </p:spTree>
    <p:extLst>
      <p:ext uri="{BB962C8B-B14F-4D97-AF65-F5344CB8AC3E}">
        <p14:creationId xmlns:p14="http://schemas.microsoft.com/office/powerpoint/2010/main" val="2479748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AEA82-A141-4D54-8A5D-8ECCCA9C959C}"/>
              </a:ext>
            </a:extLst>
          </p:cNvPr>
          <p:cNvSpPr>
            <a:spLocks noGrp="1"/>
          </p:cNvSpPr>
          <p:nvPr>
            <p:ph type="title"/>
          </p:nvPr>
        </p:nvSpPr>
        <p:spPr>
          <a:xfrm>
            <a:off x="838200" y="365125"/>
            <a:ext cx="10515600" cy="1185379"/>
          </a:xfrm>
        </p:spPr>
        <p:txBody>
          <a:bodyPr>
            <a:normAutofit fontScale="90000"/>
          </a:bodyPr>
          <a:lstStyle/>
          <a:p>
            <a:r>
              <a:rPr lang="en-US" dirty="0"/>
              <a:t>Exploring Disruption: Impacts of Autonomous (AV)and Electric Vehicles (EV) On Future Mobility </a:t>
            </a:r>
          </a:p>
        </p:txBody>
      </p:sp>
      <p:sp>
        <p:nvSpPr>
          <p:cNvPr id="3" name="Subtitle 2">
            <a:extLst>
              <a:ext uri="{FF2B5EF4-FFF2-40B4-BE49-F238E27FC236}">
                <a16:creationId xmlns:a16="http://schemas.microsoft.com/office/drawing/2014/main" id="{350DD4EB-3572-4D85-902E-E8494D3BECE3}"/>
              </a:ext>
            </a:extLst>
          </p:cNvPr>
          <p:cNvSpPr>
            <a:spLocks noGrp="1"/>
          </p:cNvSpPr>
          <p:nvPr>
            <p:ph sz="half" idx="1"/>
          </p:nvPr>
        </p:nvSpPr>
        <p:spPr/>
        <p:txBody>
          <a:bodyPr>
            <a:normAutofit fontScale="92500" lnSpcReduction="20000"/>
          </a:bodyPr>
          <a:lstStyle/>
          <a:p>
            <a:r>
              <a:rPr lang="en-US" dirty="0"/>
              <a:t>Define Terms and Development Imperatives </a:t>
            </a:r>
          </a:p>
          <a:p>
            <a:r>
              <a:rPr lang="en-US" dirty="0"/>
              <a:t>Review Development History </a:t>
            </a:r>
          </a:p>
          <a:p>
            <a:r>
              <a:rPr lang="en-US" dirty="0"/>
              <a:t>Highlight Market and Players </a:t>
            </a:r>
          </a:p>
          <a:p>
            <a:r>
              <a:rPr lang="en-US" dirty="0"/>
              <a:t>Discuss Current State of </a:t>
            </a:r>
            <a:r>
              <a:rPr lang="en-US" dirty="0" err="1"/>
              <a:t>theTech</a:t>
            </a:r>
            <a:r>
              <a:rPr lang="en-US" dirty="0"/>
              <a:t> (Convergence)</a:t>
            </a:r>
          </a:p>
          <a:p>
            <a:r>
              <a:rPr lang="en-US" dirty="0"/>
              <a:t>Examine Present and Potential Future Impacts</a:t>
            </a:r>
          </a:p>
          <a:p>
            <a:r>
              <a:rPr lang="en-US" dirty="0"/>
              <a:t>Explore Benefits and Negatives in Relationship to Safety, Environmental, Economic and Social Goals</a:t>
            </a:r>
          </a:p>
        </p:txBody>
      </p:sp>
      <p:sp>
        <p:nvSpPr>
          <p:cNvPr id="4" name="Slide Number Placeholder 3">
            <a:extLst>
              <a:ext uri="{FF2B5EF4-FFF2-40B4-BE49-F238E27FC236}">
                <a16:creationId xmlns:a16="http://schemas.microsoft.com/office/drawing/2014/main" id="{AB21755A-9F89-469F-96D5-9F285798B529}"/>
              </a:ext>
            </a:extLst>
          </p:cNvPr>
          <p:cNvSpPr>
            <a:spLocks noGrp="1"/>
          </p:cNvSpPr>
          <p:nvPr>
            <p:ph type="sldNum" sz="quarter" idx="12"/>
          </p:nvPr>
        </p:nvSpPr>
        <p:spPr/>
        <p:txBody>
          <a:bodyPr/>
          <a:lstStyle/>
          <a:p>
            <a:fld id="{1E54C18B-61AF-4D08-A9FF-315E299B3E95}" type="slidenum">
              <a:rPr lang="en-US" smtClean="0"/>
              <a:pPr/>
              <a:t>3</a:t>
            </a:fld>
            <a:endParaRPr lang="en-US"/>
          </a:p>
        </p:txBody>
      </p:sp>
      <p:pic>
        <p:nvPicPr>
          <p:cNvPr id="1026" name="Picture 2" descr="Uber Will Put Nvidia Under the Hood of its Autonomous Cars">
            <a:extLst>
              <a:ext uri="{FF2B5EF4-FFF2-40B4-BE49-F238E27FC236}">
                <a16:creationId xmlns:a16="http://schemas.microsoft.com/office/drawing/2014/main" id="{9B4A77C8-EB24-4879-8C9E-B9CB50C1D78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2" y="2043485"/>
            <a:ext cx="5181600" cy="3649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887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83E73-90AF-4FC6-A143-CF365E7F0873}"/>
              </a:ext>
            </a:extLst>
          </p:cNvPr>
          <p:cNvSpPr>
            <a:spLocks noGrp="1"/>
          </p:cNvSpPr>
          <p:nvPr>
            <p:ph type="title"/>
          </p:nvPr>
        </p:nvSpPr>
        <p:spPr>
          <a:xfrm>
            <a:off x="839788" y="365125"/>
            <a:ext cx="10515600" cy="923277"/>
          </a:xfrm>
        </p:spPr>
        <p:txBody>
          <a:bodyPr/>
          <a:lstStyle/>
          <a:p>
            <a:r>
              <a:rPr lang="en-US" dirty="0"/>
              <a:t>Key Definitions </a:t>
            </a:r>
          </a:p>
        </p:txBody>
      </p:sp>
      <p:sp>
        <p:nvSpPr>
          <p:cNvPr id="10" name="Text Placeholder 9">
            <a:extLst>
              <a:ext uri="{FF2B5EF4-FFF2-40B4-BE49-F238E27FC236}">
                <a16:creationId xmlns:a16="http://schemas.microsoft.com/office/drawing/2014/main" id="{4FBE3599-ED3A-4E9E-A6C1-136C4F51EF07}"/>
              </a:ext>
            </a:extLst>
          </p:cNvPr>
          <p:cNvSpPr>
            <a:spLocks noGrp="1"/>
          </p:cNvSpPr>
          <p:nvPr>
            <p:ph type="body" idx="1"/>
          </p:nvPr>
        </p:nvSpPr>
        <p:spPr>
          <a:xfrm>
            <a:off x="839788" y="1455089"/>
            <a:ext cx="5157787" cy="683812"/>
          </a:xfrm>
        </p:spPr>
        <p:txBody>
          <a:bodyPr/>
          <a:lstStyle/>
          <a:p>
            <a:r>
              <a:rPr lang="en-US" b="0" dirty="0"/>
              <a:t>Autonomous (Self Driving)Vehicle</a:t>
            </a:r>
          </a:p>
        </p:txBody>
      </p:sp>
      <p:sp>
        <p:nvSpPr>
          <p:cNvPr id="11" name="Content Placeholder 10">
            <a:extLst>
              <a:ext uri="{FF2B5EF4-FFF2-40B4-BE49-F238E27FC236}">
                <a16:creationId xmlns:a16="http://schemas.microsoft.com/office/drawing/2014/main" id="{6A0B9F33-DBE1-4EFA-AE6F-A8EC719F514A}"/>
              </a:ext>
            </a:extLst>
          </p:cNvPr>
          <p:cNvSpPr>
            <a:spLocks noGrp="1"/>
          </p:cNvSpPr>
          <p:nvPr>
            <p:ph sz="half" idx="2"/>
          </p:nvPr>
        </p:nvSpPr>
        <p:spPr>
          <a:xfrm>
            <a:off x="815050" y="2505075"/>
            <a:ext cx="5157787" cy="3684588"/>
          </a:xfrm>
        </p:spPr>
        <p:txBody>
          <a:bodyPr>
            <a:normAutofit fontScale="77500" lnSpcReduction="20000"/>
          </a:bodyPr>
          <a:lstStyle/>
          <a:p>
            <a:r>
              <a:rPr lang="en-US" b="0" i="0" dirty="0">
                <a:solidFill>
                  <a:srgbClr val="000000"/>
                </a:solidFill>
                <a:effectLst/>
                <a:latin typeface="Calibri Light" panose="020F0302020204030204" pitchFamily="34" charset="0"/>
                <a:cs typeface="Calibri Light" panose="020F0302020204030204" pitchFamily="34" charset="0"/>
              </a:rPr>
              <a:t>An </a:t>
            </a:r>
            <a:r>
              <a:rPr lang="en-US" b="1" i="0" dirty="0">
                <a:solidFill>
                  <a:srgbClr val="000000"/>
                </a:solidFill>
                <a:effectLst/>
                <a:latin typeface="Calibri Light" panose="020F0302020204030204" pitchFamily="34" charset="0"/>
                <a:cs typeface="Calibri Light" panose="020F0302020204030204" pitchFamily="34" charset="0"/>
              </a:rPr>
              <a:t>autonomous vehicle</a:t>
            </a:r>
            <a:r>
              <a:rPr lang="en-US" b="0" i="0" dirty="0">
                <a:solidFill>
                  <a:srgbClr val="000000"/>
                </a:solidFill>
                <a:effectLst/>
                <a:latin typeface="Calibri Light" panose="020F0302020204030204" pitchFamily="34" charset="0"/>
                <a:cs typeface="Calibri Light" panose="020F0302020204030204" pitchFamily="34" charset="0"/>
              </a:rPr>
              <a:t> is one that can drive itself from a starting point to a predetermined destination in “autopilot” mode using various in-vehicle technologies and sensors, including adaptive cruise control, active steering (steer by wire), anti-lock braking systems (brake by wire), GPS navigation technology, lasers and radar.</a:t>
            </a:r>
          </a:p>
          <a:p>
            <a:endParaRPr lang="en-US" dirty="0">
              <a:solidFill>
                <a:srgbClr val="000000"/>
              </a:solidFill>
              <a:latin typeface="Calibri Light" panose="020F0302020204030204" pitchFamily="34" charset="0"/>
              <a:cs typeface="Calibri Light" panose="020F0302020204030204" pitchFamily="34" charset="0"/>
            </a:endParaRPr>
          </a:p>
          <a:p>
            <a:endParaRPr lang="en-US" dirty="0">
              <a:solidFill>
                <a:srgbClr val="000000"/>
              </a:solidFill>
              <a:latin typeface="Calibri Light" panose="020F0302020204030204" pitchFamily="34" charset="0"/>
              <a:cs typeface="Calibri Light" panose="020F03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Source: Gartner Glossary -- </a:t>
            </a:r>
            <a:r>
              <a:rPr kumimoji="0" lang="en-US" sz="12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hlinkClick r:id="rId2"/>
              </a:rPr>
              <a:t>https://www.gartner.com/en/information-technology/glossary/electro-mobility-e-mobility</a:t>
            </a:r>
            <a:endParaRPr kumimoji="0" lang="en-US" sz="12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a:p>
            <a:pPr marL="0" indent="0">
              <a:buNone/>
            </a:pPr>
            <a:endParaRPr lang="en-US" sz="2000" dirty="0">
              <a:solidFill>
                <a:srgbClr val="000000"/>
              </a:solidFill>
              <a:latin typeface="Calibri Light" panose="020F0302020204030204" pitchFamily="34" charset="0"/>
              <a:cs typeface="Calibri Light" panose="020F0302020204030204" pitchFamily="34" charset="0"/>
            </a:endParaRPr>
          </a:p>
          <a:p>
            <a:pPr marL="0" indent="0">
              <a:buNone/>
            </a:pPr>
            <a:endParaRPr lang="en-US" sz="2000" dirty="0">
              <a:solidFill>
                <a:srgbClr val="000000"/>
              </a:solidFill>
              <a:latin typeface="Calibri Light" panose="020F0302020204030204" pitchFamily="34" charset="0"/>
              <a:cs typeface="Calibri Light" panose="020F0302020204030204" pitchFamily="34" charset="0"/>
            </a:endParaRPr>
          </a:p>
          <a:p>
            <a:pPr marL="0" indent="0">
              <a:buNone/>
            </a:pPr>
            <a:endParaRPr lang="en-US" sz="2000" dirty="0">
              <a:solidFill>
                <a:srgbClr val="000000"/>
              </a:solidFill>
              <a:latin typeface="Calibri Light" panose="020F0302020204030204" pitchFamily="34" charset="0"/>
              <a:cs typeface="Calibri Light" panose="020F0302020204030204" pitchFamily="34" charset="0"/>
            </a:endParaRPr>
          </a:p>
          <a:p>
            <a:pPr marL="0" indent="0">
              <a:buNone/>
            </a:pPr>
            <a:endParaRPr lang="en-US" sz="2000" dirty="0">
              <a:solidFill>
                <a:srgbClr val="000000"/>
              </a:solidFill>
              <a:latin typeface="Calibri Light" panose="020F0302020204030204" pitchFamily="34" charset="0"/>
              <a:cs typeface="Calibri Light" panose="020F0302020204030204" pitchFamily="34" charset="0"/>
            </a:endParaRPr>
          </a:p>
          <a:p>
            <a:pPr marL="0" indent="0">
              <a:buNone/>
            </a:pPr>
            <a:endParaRPr lang="en-US" sz="2000" dirty="0">
              <a:solidFill>
                <a:srgbClr val="000000"/>
              </a:solidFill>
              <a:latin typeface="Calibri Light" panose="020F0302020204030204" pitchFamily="34" charset="0"/>
              <a:cs typeface="Calibri Light" panose="020F0302020204030204" pitchFamily="34" charset="0"/>
            </a:endParaRPr>
          </a:p>
          <a:p>
            <a:pPr marL="0" indent="0">
              <a:buNone/>
            </a:pPr>
            <a:endParaRPr lang="en-US" sz="2000" dirty="0">
              <a:latin typeface="Calibri Light" panose="020F0302020204030204" pitchFamily="34" charset="0"/>
              <a:cs typeface="Calibri Light" panose="020F0302020204030204" pitchFamily="34" charset="0"/>
            </a:endParaRPr>
          </a:p>
        </p:txBody>
      </p:sp>
      <p:sp>
        <p:nvSpPr>
          <p:cNvPr id="12" name="Text Placeholder 11">
            <a:extLst>
              <a:ext uri="{FF2B5EF4-FFF2-40B4-BE49-F238E27FC236}">
                <a16:creationId xmlns:a16="http://schemas.microsoft.com/office/drawing/2014/main" id="{C24C3752-048E-45BD-AB24-2B656685D454}"/>
              </a:ext>
            </a:extLst>
          </p:cNvPr>
          <p:cNvSpPr>
            <a:spLocks noGrp="1"/>
          </p:cNvSpPr>
          <p:nvPr>
            <p:ph type="body" sz="quarter" idx="3"/>
          </p:nvPr>
        </p:nvSpPr>
        <p:spPr>
          <a:xfrm>
            <a:off x="6172200" y="1681163"/>
            <a:ext cx="5183188" cy="513397"/>
          </a:xfrm>
        </p:spPr>
        <p:txBody>
          <a:bodyPr/>
          <a:lstStyle/>
          <a:p>
            <a:r>
              <a:rPr lang="en-US" b="0" dirty="0"/>
              <a:t>Electro Mobility (e-Mobility)</a:t>
            </a:r>
          </a:p>
        </p:txBody>
      </p:sp>
      <p:sp>
        <p:nvSpPr>
          <p:cNvPr id="13" name="Content Placeholder 12">
            <a:extLst>
              <a:ext uri="{FF2B5EF4-FFF2-40B4-BE49-F238E27FC236}">
                <a16:creationId xmlns:a16="http://schemas.microsoft.com/office/drawing/2014/main" id="{268D2B51-7B20-4AD1-86FB-161DCD019A6D}"/>
              </a:ext>
            </a:extLst>
          </p:cNvPr>
          <p:cNvSpPr>
            <a:spLocks noGrp="1"/>
          </p:cNvSpPr>
          <p:nvPr>
            <p:ph sz="quarter" idx="4"/>
          </p:nvPr>
        </p:nvSpPr>
        <p:spPr>
          <a:xfrm>
            <a:off x="6172200" y="2505075"/>
            <a:ext cx="5183188" cy="3684588"/>
          </a:xfrm>
        </p:spPr>
        <p:txBody>
          <a:bodyPr>
            <a:normAutofit fontScale="77500" lnSpcReduction="20000"/>
          </a:bodyPr>
          <a:lstStyle/>
          <a:p>
            <a:r>
              <a:rPr lang="en-US" b="1" i="0" dirty="0">
                <a:solidFill>
                  <a:srgbClr val="000000"/>
                </a:solidFill>
                <a:effectLst/>
                <a:latin typeface="Calibri Light" panose="020F0302020204030204" pitchFamily="34" charset="0"/>
                <a:cs typeface="Calibri Light" panose="020F0302020204030204" pitchFamily="34" charset="0"/>
              </a:rPr>
              <a:t>Electro mobility</a:t>
            </a:r>
            <a:r>
              <a:rPr lang="en-US" b="0" i="0" dirty="0">
                <a:solidFill>
                  <a:srgbClr val="000000"/>
                </a:solidFill>
                <a:effectLst/>
                <a:latin typeface="Calibri Light" panose="020F0302020204030204" pitchFamily="34" charset="0"/>
                <a:cs typeface="Calibri Light" panose="020F0302020204030204" pitchFamily="34" charset="0"/>
              </a:rPr>
              <a:t> (or </a:t>
            </a:r>
            <a:r>
              <a:rPr lang="en-US" b="1" i="0" dirty="0">
                <a:solidFill>
                  <a:srgbClr val="000000"/>
                </a:solidFill>
                <a:effectLst/>
                <a:latin typeface="Calibri Light" panose="020F0302020204030204" pitchFamily="34" charset="0"/>
                <a:cs typeface="Calibri Light" panose="020F0302020204030204" pitchFamily="34" charset="0"/>
              </a:rPr>
              <a:t>e-Mobility</a:t>
            </a:r>
            <a:r>
              <a:rPr lang="en-US" b="0" i="0" dirty="0">
                <a:solidFill>
                  <a:srgbClr val="000000"/>
                </a:solidFill>
                <a:effectLst/>
                <a:latin typeface="Calibri Light" panose="020F0302020204030204" pitchFamily="34" charset="0"/>
                <a:cs typeface="Calibri Light" panose="020F0302020204030204" pitchFamily="34" charset="0"/>
              </a:rPr>
              <a:t>) represents the concept of using electric powertrain technologies, in-vehicle information, and communication technologies and connected infrastructures to enable the electric propulsion of vehicles and fleets. Powertrain technologies include full electric vehicles and plug-in hybrids, as well as hydrogen fuel cell vehicles that convert hydrogen into electricity</a:t>
            </a:r>
            <a:r>
              <a:rPr lang="en-US" b="0" i="0" dirty="0">
                <a:solidFill>
                  <a:srgbClr val="000000"/>
                </a:solidFill>
                <a:effectLst/>
                <a:latin typeface="Graphik Web"/>
              </a:rPr>
              <a:t>. </a:t>
            </a:r>
            <a:endParaRPr lang="en-US" dirty="0"/>
          </a:p>
        </p:txBody>
      </p:sp>
      <p:sp>
        <p:nvSpPr>
          <p:cNvPr id="5" name="Slide Number Placeholder 4">
            <a:extLst>
              <a:ext uri="{FF2B5EF4-FFF2-40B4-BE49-F238E27FC236}">
                <a16:creationId xmlns:a16="http://schemas.microsoft.com/office/drawing/2014/main" id="{57BA7B2A-0542-4684-BE65-E09DE81449C0}"/>
              </a:ext>
            </a:extLst>
          </p:cNvPr>
          <p:cNvSpPr>
            <a:spLocks noGrp="1"/>
          </p:cNvSpPr>
          <p:nvPr>
            <p:ph type="sldNum" sz="quarter" idx="12"/>
          </p:nvPr>
        </p:nvSpPr>
        <p:spPr/>
        <p:txBody>
          <a:bodyPr/>
          <a:lstStyle/>
          <a:p>
            <a:fld id="{1E54C18B-61AF-4D08-A9FF-315E299B3E95}" type="slidenum">
              <a:rPr lang="en-US" smtClean="0"/>
              <a:pPr/>
              <a:t>4</a:t>
            </a:fld>
            <a:endParaRPr lang="en-US"/>
          </a:p>
        </p:txBody>
      </p:sp>
    </p:spTree>
    <p:extLst>
      <p:ext uri="{BB962C8B-B14F-4D97-AF65-F5344CB8AC3E}">
        <p14:creationId xmlns:p14="http://schemas.microsoft.com/office/powerpoint/2010/main" val="2461510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56058-0A9C-4C30-9157-84AA30242B25}"/>
              </a:ext>
            </a:extLst>
          </p:cNvPr>
          <p:cNvSpPr>
            <a:spLocks noGrp="1"/>
          </p:cNvSpPr>
          <p:nvPr>
            <p:ph type="title"/>
          </p:nvPr>
        </p:nvSpPr>
        <p:spPr>
          <a:xfrm>
            <a:off x="2441050" y="310737"/>
            <a:ext cx="8460188" cy="1192696"/>
          </a:xfrm>
        </p:spPr>
        <p:txBody>
          <a:bodyPr>
            <a:normAutofit fontScale="9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600" dirty="0"/>
              <a:t>Autonomous Vehicles – Stages of Development </a:t>
            </a:r>
            <a:br>
              <a:rPr lang="en-US" sz="4000" dirty="0"/>
            </a:b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Most autos now at Level 2 –some Tesla</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Cadillac, Audi approach Level 3 </a:t>
            </a:r>
            <a:b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br>
            <a:endParaRPr lang="en-US" sz="4000" dirty="0"/>
          </a:p>
        </p:txBody>
      </p:sp>
      <p:sp>
        <p:nvSpPr>
          <p:cNvPr id="10" name="Content Placeholder 9">
            <a:extLst>
              <a:ext uri="{FF2B5EF4-FFF2-40B4-BE49-F238E27FC236}">
                <a16:creationId xmlns:a16="http://schemas.microsoft.com/office/drawing/2014/main" id="{EB0A01F7-2599-4EEB-84D8-AFF0434446C2}"/>
              </a:ext>
            </a:extLst>
          </p:cNvPr>
          <p:cNvSpPr>
            <a:spLocks noGrp="1"/>
          </p:cNvSpPr>
          <p:nvPr>
            <p:ph type="body" sz="half" idx="2"/>
          </p:nvPr>
        </p:nvSpPr>
        <p:spPr/>
        <p:txBody>
          <a:bodyPr>
            <a:normAutofit/>
          </a:bodyPr>
          <a:lstStyle/>
          <a:p>
            <a:r>
              <a:rPr lang="en-US" dirty="0"/>
              <a:t> </a:t>
            </a:r>
          </a:p>
        </p:txBody>
      </p:sp>
      <p:sp>
        <p:nvSpPr>
          <p:cNvPr id="7" name="Slide Number Placeholder 6">
            <a:extLst>
              <a:ext uri="{FF2B5EF4-FFF2-40B4-BE49-F238E27FC236}">
                <a16:creationId xmlns:a16="http://schemas.microsoft.com/office/drawing/2014/main" id="{3DE3CE5C-D8AA-4B3A-805E-5E5C28A3C70F}"/>
              </a:ext>
            </a:extLst>
          </p:cNvPr>
          <p:cNvSpPr>
            <a:spLocks noGrp="1"/>
          </p:cNvSpPr>
          <p:nvPr>
            <p:ph type="sldNum" sz="quarter" idx="12"/>
          </p:nvPr>
        </p:nvSpPr>
        <p:spPr/>
        <p:txBody>
          <a:bodyPr/>
          <a:lstStyle/>
          <a:p>
            <a:fld id="{1E54C18B-61AF-4D08-A9FF-315E299B3E95}" type="slidenum">
              <a:rPr lang="en-US" smtClean="0"/>
              <a:t>5</a:t>
            </a:fld>
            <a:endParaRPr lang="en-US"/>
          </a:p>
        </p:txBody>
      </p:sp>
      <p:pic>
        <p:nvPicPr>
          <p:cNvPr id="2050" name="Picture 2" descr="C-2020-4-Praat-01-klein">
            <a:extLst>
              <a:ext uri="{FF2B5EF4-FFF2-40B4-BE49-F238E27FC236}">
                <a16:creationId xmlns:a16="http://schemas.microsoft.com/office/drawing/2014/main" id="{6FB6E2E3-01A1-4617-8CB6-20EF596169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8963" y="989012"/>
            <a:ext cx="9485906" cy="217375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Placeholder 20" descr="SAE's levels of autonomy">
            <a:extLst>
              <a:ext uri="{FF2B5EF4-FFF2-40B4-BE49-F238E27FC236}">
                <a16:creationId xmlns:a16="http://schemas.microsoft.com/office/drawing/2014/main" id="{F19B2070-053E-4532-A4AE-722CEA4415E3}"/>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4231" r="4231"/>
          <a:stretch>
            <a:fillRect/>
          </a:stretch>
        </p:blipFill>
        <p:spPr bwMode="auto">
          <a:xfrm>
            <a:off x="1645920" y="3162767"/>
            <a:ext cx="7943353" cy="3503048"/>
          </a:xfrm>
          <a:prstGeom prst="rect">
            <a:avLst/>
          </a:prstGeom>
          <a:noFill/>
          <a:ln>
            <a:noFill/>
          </a:ln>
        </p:spPr>
      </p:pic>
    </p:spTree>
    <p:extLst>
      <p:ext uri="{BB962C8B-B14F-4D97-AF65-F5344CB8AC3E}">
        <p14:creationId xmlns:p14="http://schemas.microsoft.com/office/powerpoint/2010/main" val="4274734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F0688-97AA-47A6-8DA4-39250809DBAB}"/>
              </a:ext>
            </a:extLst>
          </p:cNvPr>
          <p:cNvSpPr>
            <a:spLocks noGrp="1"/>
          </p:cNvSpPr>
          <p:nvPr>
            <p:ph type="title"/>
          </p:nvPr>
        </p:nvSpPr>
        <p:spPr>
          <a:xfrm>
            <a:off x="839788" y="357810"/>
            <a:ext cx="3932237" cy="866692"/>
          </a:xfrm>
        </p:spPr>
        <p:txBody>
          <a:bodyPr>
            <a:normAutofit fontScale="90000"/>
          </a:bodyPr>
          <a:lstStyle/>
          <a:p>
            <a:r>
              <a:rPr lang="en-US" dirty="0"/>
              <a:t>Examples of Common Levetl1-2 AV Systems </a:t>
            </a:r>
          </a:p>
        </p:txBody>
      </p:sp>
      <p:sp>
        <p:nvSpPr>
          <p:cNvPr id="3" name="Picture Placeholder 2">
            <a:extLst>
              <a:ext uri="{FF2B5EF4-FFF2-40B4-BE49-F238E27FC236}">
                <a16:creationId xmlns:a16="http://schemas.microsoft.com/office/drawing/2014/main" id="{F2CDC0BC-4AC3-4994-87D6-3F732952B0C5}"/>
              </a:ext>
            </a:extLst>
          </p:cNvPr>
          <p:cNvSpPr>
            <a:spLocks noGrp="1"/>
          </p:cNvSpPr>
          <p:nvPr>
            <p:ph type="pic" idx="1"/>
          </p:nvPr>
        </p:nvSpPr>
        <p:spPr>
          <a:xfrm flipV="1">
            <a:off x="5812402" y="7649154"/>
            <a:ext cx="5542985" cy="79513"/>
          </a:xfrm>
        </p:spPr>
      </p:sp>
      <p:sp>
        <p:nvSpPr>
          <p:cNvPr id="4" name="Text Placeholder 3">
            <a:extLst>
              <a:ext uri="{FF2B5EF4-FFF2-40B4-BE49-F238E27FC236}">
                <a16:creationId xmlns:a16="http://schemas.microsoft.com/office/drawing/2014/main" id="{0CCF8603-7E1E-47C0-B920-F8E0B8F9D65A}"/>
              </a:ext>
            </a:extLst>
          </p:cNvPr>
          <p:cNvSpPr>
            <a:spLocks noGrp="1"/>
          </p:cNvSpPr>
          <p:nvPr>
            <p:ph type="body" sz="half" idx="2"/>
          </p:nvPr>
        </p:nvSpPr>
        <p:spPr>
          <a:xfrm>
            <a:off x="809708" y="1518712"/>
            <a:ext cx="3932237" cy="4342338"/>
          </a:xfrm>
        </p:spPr>
        <p:txBody>
          <a:bodyPr>
            <a:normAutofit fontScale="25000" lnSpcReduction="20000"/>
          </a:bodyPr>
          <a:lstStyle/>
          <a:p>
            <a:r>
              <a:rPr lang="en-US" sz="5000" dirty="0"/>
              <a:t>Adaptive Cruise Control (ACC)</a:t>
            </a:r>
          </a:p>
          <a:p>
            <a:r>
              <a:rPr lang="en-US" sz="5000" dirty="0"/>
              <a:t>Adaptive Front Light (AFL)</a:t>
            </a:r>
          </a:p>
          <a:p>
            <a:r>
              <a:rPr lang="en-US" sz="5000" dirty="0"/>
              <a:t>Automatic Emergency Braking (AEB)</a:t>
            </a:r>
          </a:p>
          <a:p>
            <a:r>
              <a:rPr lang="en-US" sz="5000" dirty="0"/>
              <a:t>Blind Spot Detection (BSD)</a:t>
            </a:r>
          </a:p>
          <a:p>
            <a:r>
              <a:rPr lang="en-US" sz="5000" dirty="0"/>
              <a:t>Cross Traffic Alert (CTA)</a:t>
            </a:r>
          </a:p>
          <a:p>
            <a:r>
              <a:rPr lang="en-US" sz="5000" dirty="0"/>
              <a:t>Driver Monitoring System (DMS)</a:t>
            </a:r>
          </a:p>
          <a:p>
            <a:r>
              <a:rPr lang="en-US" sz="5000" dirty="0"/>
              <a:t>Forward Collision Warning (FCW)</a:t>
            </a:r>
          </a:p>
          <a:p>
            <a:r>
              <a:rPr lang="en-US" sz="5000" dirty="0"/>
              <a:t>Intelligent Park Assist (IPA)</a:t>
            </a:r>
          </a:p>
          <a:p>
            <a:r>
              <a:rPr lang="en-US" sz="5000" dirty="0"/>
              <a:t>Lane Departure Warning (LDW)</a:t>
            </a:r>
          </a:p>
          <a:p>
            <a:r>
              <a:rPr lang="en-US" sz="5000" dirty="0"/>
              <a:t>Night Vision System (NVS)</a:t>
            </a:r>
          </a:p>
          <a:p>
            <a:r>
              <a:rPr lang="en-US" sz="5000" dirty="0"/>
              <a:t>Pedestrian Detection System (PDS)</a:t>
            </a:r>
          </a:p>
          <a:p>
            <a:r>
              <a:rPr lang="en-US" sz="5000" dirty="0"/>
              <a:t>Road Sign Recognition (RSR)</a:t>
            </a:r>
          </a:p>
          <a:p>
            <a:r>
              <a:rPr lang="en-US" sz="5000" dirty="0"/>
              <a:t>Tire Pressure Monitoring System (TPMS)</a:t>
            </a:r>
          </a:p>
          <a:p>
            <a:r>
              <a:rPr lang="en-US" sz="5000" dirty="0"/>
              <a:t>Traffic Jam Assist (TJA)</a:t>
            </a:r>
          </a:p>
          <a:p>
            <a:endParaRPr lang="en-US" dirty="0"/>
          </a:p>
          <a:p>
            <a:endParaRPr lang="en-US" dirty="0"/>
          </a:p>
          <a:p>
            <a:endParaRPr lang="en-US" dirty="0"/>
          </a:p>
          <a:p>
            <a:r>
              <a:rPr lang="en-US" sz="4400" dirty="0"/>
              <a:t>Source: </a:t>
            </a:r>
            <a:r>
              <a:rPr lang="en-US" sz="4400" dirty="0">
                <a:hlinkClick r:id="rId2"/>
              </a:rPr>
              <a:t>https://www.marketsandmarkets.com/Market-Reports/near-autonomous-passenger-car-market-1220.html</a:t>
            </a:r>
            <a:endParaRPr lang="en-US" sz="4400" dirty="0"/>
          </a:p>
          <a:p>
            <a:endParaRPr lang="en-US" dirty="0"/>
          </a:p>
          <a:p>
            <a:endParaRPr lang="en-US" dirty="0"/>
          </a:p>
        </p:txBody>
      </p:sp>
      <p:sp>
        <p:nvSpPr>
          <p:cNvPr id="5" name="Slide Number Placeholder 4">
            <a:extLst>
              <a:ext uri="{FF2B5EF4-FFF2-40B4-BE49-F238E27FC236}">
                <a16:creationId xmlns:a16="http://schemas.microsoft.com/office/drawing/2014/main" id="{D709FD91-0872-4C94-8FD2-407DA04214DB}"/>
              </a:ext>
            </a:extLst>
          </p:cNvPr>
          <p:cNvSpPr>
            <a:spLocks noGrp="1"/>
          </p:cNvSpPr>
          <p:nvPr>
            <p:ph type="sldNum" sz="quarter" idx="12"/>
          </p:nvPr>
        </p:nvSpPr>
        <p:spPr/>
        <p:txBody>
          <a:bodyPr/>
          <a:lstStyle/>
          <a:p>
            <a:fld id="{5A67C252-D15C-4931-9DE1-E21ABF3EC818}" type="slidenum">
              <a:rPr lang="en-US" smtClean="0"/>
              <a:t>6</a:t>
            </a:fld>
            <a:endParaRPr lang="en-US"/>
          </a:p>
        </p:txBody>
      </p:sp>
      <p:pic>
        <p:nvPicPr>
          <p:cNvPr id="6" name="Picture 5">
            <a:extLst>
              <a:ext uri="{FF2B5EF4-FFF2-40B4-BE49-F238E27FC236}">
                <a16:creationId xmlns:a16="http://schemas.microsoft.com/office/drawing/2014/main" id="{BEADCAF9-6395-4355-8AD7-96A9A785659E}"/>
              </a:ext>
            </a:extLst>
          </p:cNvPr>
          <p:cNvPicPr>
            <a:picLocks noChangeAspect="1"/>
          </p:cNvPicPr>
          <p:nvPr/>
        </p:nvPicPr>
        <p:blipFill>
          <a:blip r:embed="rId3"/>
          <a:stretch>
            <a:fillRect/>
          </a:stretch>
        </p:blipFill>
        <p:spPr>
          <a:xfrm>
            <a:off x="5430741" y="1288778"/>
            <a:ext cx="5332413" cy="4986304"/>
          </a:xfrm>
          <a:prstGeom prst="rect">
            <a:avLst/>
          </a:prstGeom>
        </p:spPr>
      </p:pic>
    </p:spTree>
    <p:extLst>
      <p:ext uri="{BB962C8B-B14F-4D97-AF65-F5344CB8AC3E}">
        <p14:creationId xmlns:p14="http://schemas.microsoft.com/office/powerpoint/2010/main" val="3111776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FD5B7-4878-4433-8B45-F6000A91DE8E}"/>
              </a:ext>
            </a:extLst>
          </p:cNvPr>
          <p:cNvSpPr>
            <a:spLocks noGrp="1"/>
          </p:cNvSpPr>
          <p:nvPr>
            <p:ph type="title"/>
          </p:nvPr>
        </p:nvSpPr>
        <p:spPr>
          <a:xfrm>
            <a:off x="310101" y="206734"/>
            <a:ext cx="4786685" cy="691763"/>
          </a:xfrm>
        </p:spPr>
        <p:txBody>
          <a:bodyPr/>
          <a:lstStyle/>
          <a:p>
            <a:r>
              <a:rPr lang="en-US" dirty="0"/>
              <a:t>AV Developmental Timeline </a:t>
            </a:r>
          </a:p>
        </p:txBody>
      </p:sp>
      <p:sp>
        <p:nvSpPr>
          <p:cNvPr id="4" name="Text Placeholder 3">
            <a:extLst>
              <a:ext uri="{FF2B5EF4-FFF2-40B4-BE49-F238E27FC236}">
                <a16:creationId xmlns:a16="http://schemas.microsoft.com/office/drawing/2014/main" id="{7FBA4FF8-AD20-4FE4-997E-21660C26DE12}"/>
              </a:ext>
            </a:extLst>
          </p:cNvPr>
          <p:cNvSpPr>
            <a:spLocks noGrp="1"/>
          </p:cNvSpPr>
          <p:nvPr>
            <p:ph type="body" sz="half" idx="2"/>
          </p:nvPr>
        </p:nvSpPr>
        <p:spPr>
          <a:xfrm>
            <a:off x="580446" y="1097281"/>
            <a:ext cx="4389119" cy="5624194"/>
          </a:xfrm>
        </p:spPr>
        <p:txBody>
          <a:bodyPr>
            <a:normAutofit fontScale="47500" lnSpcReduction="20000"/>
          </a:bodyPr>
          <a:lstStyle/>
          <a:p>
            <a:pPr marL="285750" indent="-285750">
              <a:buFont typeface="Arial" panose="020B0604020202020204" pitchFamily="34" charset="0"/>
              <a:buChar char="•"/>
            </a:pPr>
            <a:r>
              <a:rPr lang="en-US" sz="3000" dirty="0"/>
              <a:t>Pre-digital age AV development highlighted technology that employed a track embedded in the pavement for vehicles to follow and employed cameras and radar related devices for environmental recognition.</a:t>
            </a:r>
          </a:p>
          <a:p>
            <a:pPr marL="285750" indent="-285750">
              <a:buFont typeface="Arial" panose="020B0604020202020204" pitchFamily="34" charset="0"/>
              <a:buChar char="•"/>
            </a:pPr>
            <a:r>
              <a:rPr lang="en-US" sz="3000" dirty="0">
                <a:solidFill>
                  <a:srgbClr val="181717"/>
                </a:solidFill>
                <a:effectLst/>
                <a:ea typeface="Garamond" panose="02020404030301010803" pitchFamily="18" charset="0"/>
                <a:cs typeface="Garamond" panose="02020404030301010803" pitchFamily="18" charset="0"/>
              </a:rPr>
              <a:t>AV research started in the 1980s when universities began working on two types of AVs: one that required roadway infrastructure and one that did not.</a:t>
            </a:r>
            <a:r>
              <a:rPr lang="en-US" sz="3000" baseline="30000" dirty="0">
                <a:solidFill>
                  <a:srgbClr val="00745A"/>
                </a:solidFill>
                <a:effectLst/>
                <a:ea typeface="Arial" panose="020B0604020202020204" pitchFamily="34" charset="0"/>
              </a:rPr>
              <a:t>1 </a:t>
            </a:r>
          </a:p>
          <a:p>
            <a:pPr marL="285750" indent="-285750">
              <a:buFont typeface="Arial" panose="020B0604020202020204" pitchFamily="34" charset="0"/>
              <a:buChar char="•"/>
            </a:pPr>
            <a:r>
              <a:rPr lang="en-US" sz="3000" dirty="0">
                <a:solidFill>
                  <a:srgbClr val="181717"/>
                </a:solidFill>
                <a:effectLst/>
                <a:ea typeface="Garamond" panose="02020404030301010803" pitchFamily="18" charset="0"/>
                <a:cs typeface="Garamond" panose="02020404030301010803" pitchFamily="18" charset="0"/>
              </a:rPr>
              <a:t>The U.S. Defense Advanced Research Projects Agency (DARPA) has held “grand challenges” testing the performance of AVs on a 150-mile off-road course.</a:t>
            </a:r>
          </a:p>
          <a:p>
            <a:pPr marL="285750" indent="-285750">
              <a:buFont typeface="Arial" panose="020B0604020202020204" pitchFamily="34" charset="0"/>
              <a:buChar char="•"/>
            </a:pPr>
            <a:r>
              <a:rPr lang="en-US" sz="3000" dirty="0">
                <a:solidFill>
                  <a:srgbClr val="181717"/>
                </a:solidFill>
                <a:effectLst/>
                <a:ea typeface="Garamond" panose="02020404030301010803" pitchFamily="18" charset="0"/>
                <a:cs typeface="Garamond" panose="02020404030301010803" pitchFamily="18" charset="0"/>
              </a:rPr>
              <a:t>No vehicles successfully finished the 2004 Grand Challenge, but five completed the course in 2005.</a:t>
            </a:r>
            <a:r>
              <a:rPr lang="en-US" sz="3000" baseline="30000" dirty="0">
                <a:solidFill>
                  <a:srgbClr val="00745A"/>
                </a:solidFill>
                <a:effectLst/>
                <a:ea typeface="Arial" panose="020B0604020202020204" pitchFamily="34" charset="0"/>
              </a:rPr>
              <a:t>1 </a:t>
            </a:r>
            <a:r>
              <a:rPr lang="en-US" sz="3000" dirty="0">
                <a:solidFill>
                  <a:srgbClr val="181717"/>
                </a:solidFill>
                <a:effectLst/>
                <a:ea typeface="Garamond" panose="02020404030301010803" pitchFamily="18" charset="0"/>
                <a:cs typeface="Garamond" panose="02020404030301010803" pitchFamily="18" charset="0"/>
              </a:rPr>
              <a:t>In 2007, six teams finished the third DARPA challenge, which consisted of a 60-mile course navigating an urban environment obeying normal traffic laws.</a:t>
            </a:r>
            <a:endParaRPr lang="en-US" sz="3000" baseline="30000" dirty="0">
              <a:solidFill>
                <a:srgbClr val="00745A"/>
              </a:solidFill>
              <a:ea typeface="Garamond" panose="02020404030301010803" pitchFamily="18" charset="0"/>
              <a:cs typeface="Garamond" panose="02020404030301010803" pitchFamily="18" charset="0"/>
            </a:endParaRPr>
          </a:p>
          <a:p>
            <a:pPr marL="285750" indent="-285750">
              <a:buFont typeface="Arial" panose="020B0604020202020204" pitchFamily="34" charset="0"/>
              <a:buChar char="•"/>
            </a:pPr>
            <a:r>
              <a:rPr lang="en-US" sz="3000" baseline="30000" dirty="0">
                <a:solidFill>
                  <a:srgbClr val="00745A"/>
                </a:solidFill>
                <a:effectLst/>
                <a:ea typeface="Arial" panose="020B0604020202020204" pitchFamily="34" charset="0"/>
              </a:rPr>
              <a:t> </a:t>
            </a:r>
            <a:r>
              <a:rPr lang="en-US" sz="3000" dirty="0">
                <a:solidFill>
                  <a:srgbClr val="181717"/>
                </a:solidFill>
                <a:effectLst/>
                <a:ea typeface="Garamond" panose="02020404030301010803" pitchFamily="18" charset="0"/>
                <a:cs typeface="Garamond" panose="02020404030301010803" pitchFamily="18" charset="0"/>
              </a:rPr>
              <a:t>In 2015, the University of Michigan built </a:t>
            </a:r>
            <a:r>
              <a:rPr lang="en-US" sz="3000" dirty="0" err="1">
                <a:solidFill>
                  <a:srgbClr val="181717"/>
                </a:solidFill>
                <a:effectLst/>
                <a:ea typeface="Garamond" panose="02020404030301010803" pitchFamily="18" charset="0"/>
                <a:cs typeface="Garamond" panose="02020404030301010803" pitchFamily="18" charset="0"/>
              </a:rPr>
              <a:t>Mcity</a:t>
            </a:r>
            <a:r>
              <a:rPr lang="en-US" sz="3000" dirty="0">
                <a:solidFill>
                  <a:srgbClr val="181717"/>
                </a:solidFill>
                <a:effectLst/>
                <a:ea typeface="Garamond" panose="02020404030301010803" pitchFamily="18" charset="0"/>
                <a:cs typeface="Garamond" panose="02020404030301010803" pitchFamily="18" charset="0"/>
              </a:rPr>
              <a:t>, the first testing facility built for autonomous vehicles. Research is conducted there into the safety, efficiency, accessibility, and commercial viability of Avs</a:t>
            </a:r>
          </a:p>
          <a:p>
            <a:endParaRPr lang="en-US" sz="3000" dirty="0">
              <a:solidFill>
                <a:srgbClr val="181717"/>
              </a:solidFill>
              <a:effectLst/>
              <a:ea typeface="Garamond" panose="02020404030301010803" pitchFamily="18" charset="0"/>
              <a:cs typeface="Garamond" panose="02020404030301010803" pitchFamily="18" charset="0"/>
            </a:endParaRPr>
          </a:p>
          <a:p>
            <a:r>
              <a:rPr lang="en-US" sz="3000" dirty="0"/>
              <a:t>For a thorough timeline discussion checkout: “</a:t>
            </a:r>
            <a:r>
              <a:rPr lang="en-US" sz="3000" b="0" i="0" dirty="0">
                <a:effectLst/>
              </a:rPr>
              <a:t>The History of Self-Driving Cars: Computer Vision and Deep Learning”  </a:t>
            </a:r>
            <a:r>
              <a:rPr lang="en-US" sz="3000" b="0" i="0" dirty="0">
                <a:effectLst/>
                <a:hlinkClick r:id="rId2"/>
              </a:rPr>
              <a:t>https://www.youtube.com/watch?v=BVRMh9NO9Cs</a:t>
            </a:r>
            <a:endParaRPr lang="en-US" sz="3000" b="0" i="0" dirty="0">
              <a:effectLst/>
            </a:endParaRPr>
          </a:p>
          <a:p>
            <a:endParaRPr lang="en-US" sz="3000" dirty="0"/>
          </a:p>
          <a:p>
            <a:pPr algn="l"/>
            <a:r>
              <a:rPr lang="en-US" sz="2300" dirty="0"/>
              <a:t>Source for text: </a:t>
            </a:r>
            <a:r>
              <a:rPr lang="en-US" sz="2300" dirty="0">
                <a:hlinkClick r:id="rId3"/>
              </a:rPr>
              <a:t>https://css.umich.edu/factsheets/autonomous-vehicles-factsheet</a:t>
            </a:r>
            <a:endParaRPr lang="en-US" sz="2300" dirty="0"/>
          </a:p>
          <a:p>
            <a:r>
              <a:rPr lang="en-US" sz="2300" dirty="0"/>
              <a:t>Source for graphic: </a:t>
            </a:r>
            <a:r>
              <a:rPr lang="en-US" sz="2300" dirty="0">
                <a:hlinkClick r:id="rId4"/>
              </a:rPr>
              <a:t>https://www.agf.com/ca/en/insights/market-commentaries/articles/article-a-driverless-world.jsp</a:t>
            </a:r>
            <a:endParaRPr lang="en-US" sz="2300" dirty="0"/>
          </a:p>
          <a:p>
            <a:endParaRPr lang="en-US" sz="2300" dirty="0"/>
          </a:p>
          <a:p>
            <a:endParaRPr lang="en-US" dirty="0"/>
          </a:p>
        </p:txBody>
      </p:sp>
      <p:sp>
        <p:nvSpPr>
          <p:cNvPr id="5" name="Slide Number Placeholder 4">
            <a:extLst>
              <a:ext uri="{FF2B5EF4-FFF2-40B4-BE49-F238E27FC236}">
                <a16:creationId xmlns:a16="http://schemas.microsoft.com/office/drawing/2014/main" id="{B893D71A-4881-46FA-875B-1CD4A7A31B77}"/>
              </a:ext>
            </a:extLst>
          </p:cNvPr>
          <p:cNvSpPr>
            <a:spLocks noGrp="1"/>
          </p:cNvSpPr>
          <p:nvPr>
            <p:ph type="sldNum" sz="quarter" idx="12"/>
          </p:nvPr>
        </p:nvSpPr>
        <p:spPr/>
        <p:txBody>
          <a:bodyPr/>
          <a:lstStyle/>
          <a:p>
            <a:fld id="{5A67C252-D15C-4931-9DE1-E21ABF3EC818}" type="slidenum">
              <a:rPr lang="en-US" smtClean="0"/>
              <a:t>7</a:t>
            </a:fld>
            <a:endParaRPr lang="en-US"/>
          </a:p>
        </p:txBody>
      </p:sp>
      <p:pic>
        <p:nvPicPr>
          <p:cNvPr id="11" name="Picture Placeholder 10" descr="driverlessworldbreakdown">
            <a:extLst>
              <a:ext uri="{FF2B5EF4-FFF2-40B4-BE49-F238E27FC236}">
                <a16:creationId xmlns:a16="http://schemas.microsoft.com/office/drawing/2014/main" id="{94710323-39D3-4711-859A-6BD6705B3B4C}"/>
              </a:ext>
            </a:extLst>
          </p:cNvPr>
          <p:cNvPicPr>
            <a:picLocks noGrp="1" noChangeAspect="1"/>
          </p:cNvPicPr>
          <p:nvPr>
            <p:ph type="pic" idx="1"/>
          </p:nvPr>
        </p:nvPicPr>
        <p:blipFill rotWithShape="1">
          <a:blip r:embed="rId5">
            <a:extLst>
              <a:ext uri="{28A0092B-C50C-407E-A947-70E740481C1C}">
                <a14:useLocalDpi xmlns:a14="http://schemas.microsoft.com/office/drawing/2010/main" val="0"/>
              </a:ext>
            </a:extLst>
          </a:blip>
          <a:srcRect t="8529" b="8529"/>
          <a:stretch/>
        </p:blipFill>
        <p:spPr bwMode="auto">
          <a:xfrm>
            <a:off x="5183188" y="55659"/>
            <a:ext cx="6172200" cy="6726804"/>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513151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03306A3-7566-E44D-9F81-550B00DA1205}"/>
              </a:ext>
            </a:extLst>
          </p:cNvPr>
          <p:cNvSpPr>
            <a:spLocks noGrp="1"/>
          </p:cNvSpPr>
          <p:nvPr>
            <p:ph type="sldNum" sz="quarter" idx="12"/>
          </p:nvPr>
        </p:nvSpPr>
        <p:spPr/>
        <p:txBody>
          <a:bodyPr/>
          <a:lstStyle/>
          <a:p>
            <a:fld id="{5A67C252-D15C-4931-9DE1-E21ABF3EC818}" type="slidenum">
              <a:rPr lang="en-US" smtClean="0"/>
              <a:t>8</a:t>
            </a:fld>
            <a:endParaRPr lang="en-US"/>
          </a:p>
        </p:txBody>
      </p:sp>
      <p:pic>
        <p:nvPicPr>
          <p:cNvPr id="6" name="Online Media 5" descr="How Zoox Uses Computer Vision To Advance Its Self-Driving Technology">
            <a:hlinkClick r:id="" action="ppaction://media"/>
            <a:extLst>
              <a:ext uri="{FF2B5EF4-FFF2-40B4-BE49-F238E27FC236}">
                <a16:creationId xmlns:a16="http://schemas.microsoft.com/office/drawing/2014/main" id="{4DF4C2FF-A391-1A4B-829F-E44617F955CF}"/>
              </a:ext>
            </a:extLst>
          </p:cNvPr>
          <p:cNvPicPr>
            <a:picLocks noRot="1" noChangeAspect="1"/>
          </p:cNvPicPr>
          <p:nvPr>
            <a:videoFile r:link="rId1"/>
          </p:nvPr>
        </p:nvPicPr>
        <p:blipFill>
          <a:blip r:embed="rId3"/>
          <a:stretch>
            <a:fillRect/>
          </a:stretch>
        </p:blipFill>
        <p:spPr>
          <a:xfrm>
            <a:off x="724141" y="468086"/>
            <a:ext cx="10368402" cy="5858147"/>
          </a:xfrm>
          <a:prstGeom prst="rect">
            <a:avLst/>
          </a:prstGeom>
        </p:spPr>
      </p:pic>
    </p:spTree>
    <p:extLst>
      <p:ext uri="{BB962C8B-B14F-4D97-AF65-F5344CB8AC3E}">
        <p14:creationId xmlns:p14="http://schemas.microsoft.com/office/powerpoint/2010/main" val="171886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ABC3A9-C128-4EED-A477-7B4BC011B41A}"/>
              </a:ext>
            </a:extLst>
          </p:cNvPr>
          <p:cNvSpPr>
            <a:spLocks noGrp="1"/>
          </p:cNvSpPr>
          <p:nvPr>
            <p:ph type="title"/>
          </p:nvPr>
        </p:nvSpPr>
        <p:spPr>
          <a:xfrm>
            <a:off x="795393" y="218367"/>
            <a:ext cx="4818228" cy="1212868"/>
          </a:xfrm>
        </p:spPr>
        <p:txBody>
          <a:bodyPr>
            <a:normAutofit/>
          </a:bodyPr>
          <a:lstStyle/>
          <a:p>
            <a:r>
              <a:rPr lang="en-US" sz="3600" dirty="0"/>
              <a:t>Projected AV Growth and Service Providers </a:t>
            </a:r>
          </a:p>
        </p:txBody>
      </p:sp>
      <p:sp>
        <p:nvSpPr>
          <p:cNvPr id="6" name="Text Placeholder 5">
            <a:extLst>
              <a:ext uri="{FF2B5EF4-FFF2-40B4-BE49-F238E27FC236}">
                <a16:creationId xmlns:a16="http://schemas.microsoft.com/office/drawing/2014/main" id="{5978ECF6-9701-49CE-889C-B06D2BEE797F}"/>
              </a:ext>
            </a:extLst>
          </p:cNvPr>
          <p:cNvSpPr>
            <a:spLocks noGrp="1"/>
          </p:cNvSpPr>
          <p:nvPr>
            <p:ph type="body" idx="1"/>
          </p:nvPr>
        </p:nvSpPr>
        <p:spPr>
          <a:xfrm>
            <a:off x="814385" y="2472855"/>
            <a:ext cx="5183190" cy="4518964"/>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500" b="0" i="0" u="none" strike="noStrike" kern="1200" cap="none" spc="0" normalizeH="0" baseline="0" noProof="0" dirty="0">
              <a:ln>
                <a:noFill/>
              </a:ln>
              <a:solidFill>
                <a:srgbClr val="222222"/>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srgbClr val="222222"/>
                </a:solidFill>
                <a:effectLst/>
                <a:uLnTx/>
                <a:uFillTx/>
                <a:ea typeface="+mn-ea"/>
                <a:cs typeface="+mn-cs"/>
              </a:rPr>
              <a:t>Chart Source: </a:t>
            </a:r>
            <a:r>
              <a:rPr kumimoji="0" lang="en-US" sz="1000" b="0" i="0" u="none" strike="noStrike" kern="1200" cap="none" spc="0" normalizeH="0" baseline="0" noProof="0" dirty="0">
                <a:ln>
                  <a:noFill/>
                </a:ln>
                <a:solidFill>
                  <a:prstClr val="black"/>
                </a:solidFill>
                <a:effectLst/>
                <a:uLnTx/>
                <a:uFillTx/>
                <a:ea typeface="+mn-ea"/>
                <a:cs typeface="+mn-cs"/>
                <a:hlinkClick r:id="rId2"/>
              </a:rPr>
              <a:t>Autonomous Vehicle Market Size, Share, Trends, Report 2022-2030 (precedenceresearch.com)</a:t>
            </a:r>
            <a:endParaRPr kumimoji="0" lang="en-US" sz="1000" b="1" i="0" u="none" strike="noStrike" kern="1200" cap="none" spc="0" normalizeH="0" baseline="0" noProof="0" dirty="0">
              <a:ln>
                <a:noFill/>
              </a:ln>
              <a:solidFill>
                <a:prstClr val="black"/>
              </a:solidFill>
              <a:effectLst/>
              <a:uLnTx/>
              <a:uFillTx/>
              <a:ea typeface="+mn-ea"/>
              <a:cs typeface="+mn-cs"/>
            </a:endParaRPr>
          </a:p>
          <a:p>
            <a:pPr algn="just"/>
            <a:endParaRPr lang="en-US" b="0" i="0" dirty="0">
              <a:solidFill>
                <a:srgbClr val="222222"/>
              </a:solidFill>
              <a:effectLst/>
              <a:latin typeface="Trebuchet MS" panose="020B0603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p:txBody>
      </p:sp>
      <p:sp>
        <p:nvSpPr>
          <p:cNvPr id="7" name="Content Placeholder 6">
            <a:extLst>
              <a:ext uri="{FF2B5EF4-FFF2-40B4-BE49-F238E27FC236}">
                <a16:creationId xmlns:a16="http://schemas.microsoft.com/office/drawing/2014/main" id="{8AB7A00C-E994-4056-9B62-0607113F0398}"/>
              </a:ext>
            </a:extLst>
          </p:cNvPr>
          <p:cNvSpPr>
            <a:spLocks noGrp="1"/>
          </p:cNvSpPr>
          <p:nvPr>
            <p:ph sz="half" idx="2"/>
          </p:nvPr>
        </p:nvSpPr>
        <p:spPr>
          <a:xfrm>
            <a:off x="839788" y="1606163"/>
            <a:ext cx="5157787" cy="4606428"/>
          </a:xfrm>
        </p:spPr>
        <p:txBody>
          <a:bodyPr>
            <a:normAutofit fontScale="55000" lnSpcReduction="20000"/>
          </a:body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2000" b="0" i="0" u="none" strike="noStrike" kern="1200" cap="none" spc="0" normalizeH="0" baseline="0" noProof="0" dirty="0">
                <a:ln>
                  <a:noFill/>
                </a:ln>
                <a:solidFill>
                  <a:srgbClr val="222222"/>
                </a:solidFill>
                <a:effectLst/>
                <a:uLnTx/>
                <a:uFillTx/>
                <a:ea typeface="+mn-ea"/>
                <a:cs typeface="+mn-cs"/>
              </a:rPr>
              <a:t>The global autonomous vehicle market was estimated USD 94.43 billion in 2021 and is projected to </a:t>
            </a:r>
            <a:r>
              <a:rPr kumimoji="0" lang="en-US" sz="2000" b="1" i="0" u="none" strike="noStrike" kern="1200" cap="none" spc="0" normalizeH="0" baseline="0" noProof="0" dirty="0">
                <a:ln>
                  <a:noFill/>
                </a:ln>
                <a:solidFill>
                  <a:srgbClr val="222222"/>
                </a:solidFill>
                <a:effectLst/>
                <a:uLnTx/>
                <a:uFillTx/>
                <a:ea typeface="+mn-ea"/>
                <a:cs typeface="+mn-cs"/>
              </a:rPr>
              <a:t>hit around USD 1808.44 billion by 2030</a:t>
            </a:r>
            <a:r>
              <a:rPr kumimoji="0" lang="en-US" sz="2000" b="0" i="0" u="none" strike="noStrike" kern="1200" cap="none" spc="0" normalizeH="0" baseline="0" noProof="0" dirty="0">
                <a:ln>
                  <a:noFill/>
                </a:ln>
                <a:solidFill>
                  <a:srgbClr val="222222"/>
                </a:solidFill>
                <a:effectLst/>
                <a:uLnTx/>
                <a:uFillTx/>
                <a:ea typeface="+mn-ea"/>
                <a:cs typeface="+mn-cs"/>
              </a:rPr>
              <a:t>, poised to grow at a compound annual growth rate </a:t>
            </a:r>
            <a:r>
              <a:rPr kumimoji="0" lang="en-US" sz="2000" b="1" i="0" u="none" strike="noStrike" kern="1200" cap="none" spc="0" normalizeH="0" baseline="0" noProof="0" dirty="0">
                <a:ln>
                  <a:noFill/>
                </a:ln>
                <a:solidFill>
                  <a:srgbClr val="222222"/>
                </a:solidFill>
                <a:effectLst/>
                <a:uLnTx/>
                <a:uFillTx/>
                <a:ea typeface="+mn-ea"/>
                <a:cs typeface="+mn-cs"/>
              </a:rPr>
              <a:t>(CAGR) of 38.8% from 2021 to 2030</a:t>
            </a:r>
            <a:r>
              <a:rPr kumimoji="0" lang="en-US" sz="2000" b="0" i="0" u="none" strike="noStrike" kern="1200" cap="none" spc="0" normalizeH="0" baseline="0" noProof="0" dirty="0">
                <a:ln>
                  <a:noFill/>
                </a:ln>
                <a:solidFill>
                  <a:srgbClr val="222222"/>
                </a:solidFill>
                <a:effectLst/>
                <a:uLnTx/>
                <a:uFillTx/>
                <a:ea typeface="+mn-ea"/>
                <a:cs typeface="+mn-cs"/>
              </a:rPr>
              <a:t>.</a:t>
            </a:r>
            <a:endParaRPr lang="en-US" sz="2000" dirty="0">
              <a:solidFill>
                <a:prstClr val="black"/>
              </a:solidFill>
            </a:endParaRPr>
          </a:p>
          <a:p>
            <a:pPr marL="0" marR="0" lvl="0" indent="0" algn="l" defTabSz="914400" rtl="0" eaLnBrk="1" fontAlgn="auto" latinLnBrk="0" hangingPunct="1">
              <a:lnSpc>
                <a:spcPct val="90000"/>
              </a:lnSpc>
              <a:spcBef>
                <a:spcPts val="1000"/>
              </a:spcBef>
              <a:spcAft>
                <a:spcPts val="0"/>
              </a:spcAft>
              <a:buClrTx/>
              <a:buSzTx/>
              <a:buNone/>
              <a:tabLst/>
              <a:defRPr/>
            </a:pPr>
            <a:r>
              <a:rPr lang="en-US" sz="2000" b="0" i="0" dirty="0">
                <a:solidFill>
                  <a:srgbClr val="232323"/>
                </a:solidFill>
                <a:effectLst/>
              </a:rPr>
              <a:t>In a lengthy autonomous vehicle market report published by </a:t>
            </a:r>
            <a:r>
              <a:rPr lang="en-US" sz="2000" b="0" i="0" dirty="0" err="1">
                <a:solidFill>
                  <a:srgbClr val="232323"/>
                </a:solidFill>
                <a:effectLst/>
              </a:rPr>
              <a:t>GreyB</a:t>
            </a:r>
            <a:r>
              <a:rPr lang="en-US" sz="2000" b="0" i="0" dirty="0">
                <a:solidFill>
                  <a:srgbClr val="232323"/>
                </a:solidFill>
                <a:effectLst/>
              </a:rPr>
              <a:t>, they predict that 25% of the total cars sold in 2035 are projected to be autonomous vehicles comprising 15% partially-autonomous vehicles and 10% fully autonomous cars.</a:t>
            </a:r>
            <a:endParaRPr kumimoji="0" lang="en-US" sz="2000" b="0" i="0" u="none" strike="noStrike" kern="1200" cap="none" spc="0" normalizeH="0" baseline="0" noProof="0" dirty="0">
              <a:ln>
                <a:noFill/>
              </a:ln>
              <a:solidFill>
                <a:srgbClr val="222222"/>
              </a:solidFill>
              <a:effectLst/>
              <a:uLnTx/>
              <a:uFillTx/>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ea typeface="+mn-ea"/>
                <a:cs typeface="+mn-cs"/>
              </a:rPr>
              <a:t>The diverse companies bottom left are in the hunt for the nearly $ 20B vehicle market projected by 2030. And there is major co-dependency between the AI software providers, the major auto manufactures and the OEM providers that is resulting in increased cross alliances to rapidly developing the right mix technology to created a product that is safe, affordable and profitable. </a:t>
            </a:r>
            <a:endParaRPr lang="en-US" sz="2000" dirty="0">
              <a:solidFill>
                <a:prstClr val="black"/>
              </a:solidFil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dirty="0">
                <a:solidFill>
                  <a:prstClr val="black"/>
                </a:solidFill>
              </a:rPr>
              <a:t>The current results in investing in AV  technology is not positive </a:t>
            </a:r>
            <a:r>
              <a:rPr lang="en-US" sz="2000" b="0" i="0" dirty="0">
                <a:solidFill>
                  <a:srgbClr val="252525"/>
                </a:solidFill>
                <a:effectLst/>
              </a:rPr>
              <a:t>Companies have poured over $100 billion in R&amp;D but the success is nowhere to be seen. Even leaders such as Waymo are providing their services in very limited cities. </a:t>
            </a:r>
          </a:p>
          <a:p>
            <a:pPr algn="l" fontAlgn="base"/>
            <a:r>
              <a:rPr lang="en-US" sz="2000" b="0" i="0" dirty="0">
                <a:solidFill>
                  <a:srgbClr val="252525"/>
                </a:solidFill>
                <a:effectLst/>
              </a:rPr>
              <a:t>There are over 60 companies that applied to get the permit to test their driverless vehicles in California but only </a:t>
            </a:r>
            <a:r>
              <a:rPr lang="en-US" sz="2000" b="0" i="0" u="none" strike="noStrike" dirty="0">
                <a:solidFill>
                  <a:srgbClr val="00C7DD"/>
                </a:solidFill>
                <a:effectLst/>
                <a:hlinkClick r:id="rId3"/>
              </a:rPr>
              <a:t>6 companies got the license</a:t>
            </a:r>
            <a:r>
              <a:rPr lang="en-US" sz="2000" b="0" i="0" dirty="0">
                <a:solidFill>
                  <a:srgbClr val="252525"/>
                </a:solidFill>
                <a:effectLst/>
              </a:rPr>
              <a:t> to test their vehicles without drivers on public roads.</a:t>
            </a:r>
          </a:p>
          <a:p>
            <a:pPr algn="l" fontAlgn="base"/>
            <a:r>
              <a:rPr lang="en-US" sz="2000" b="0" i="0" dirty="0">
                <a:solidFill>
                  <a:srgbClr val="252525"/>
                </a:solidFill>
                <a:effectLst/>
              </a:rPr>
              <a:t>While the testing is still ongoing, it would take more than a decade for these vehicles to adapt to public roads of different cities. Because different cities have different traffic situations. </a:t>
            </a:r>
          </a:p>
          <a:p>
            <a:pPr>
              <a:defRPr/>
            </a:pPr>
            <a:r>
              <a:rPr lang="en-US" sz="2000" b="0" i="0" dirty="0">
                <a:solidFill>
                  <a:srgbClr val="252525"/>
                </a:solidFill>
                <a:effectLst/>
              </a:rPr>
              <a:t>Despite billions in investment, they haven’t had much success. And the most affected are startups even if the research is going well. Waymo, which once valued at $200 billion now has a </a:t>
            </a:r>
            <a:r>
              <a:rPr lang="en-US" sz="2000" b="0" i="0" u="none" strike="noStrike" dirty="0">
                <a:solidFill>
                  <a:srgbClr val="00C7DD"/>
                </a:solidFill>
                <a:effectLst/>
                <a:hlinkClick r:id="rId4"/>
              </a:rPr>
              <a:t>valuation of $30 billion</a:t>
            </a:r>
            <a:r>
              <a:rPr lang="en-US" sz="2000" b="0" i="0" dirty="0">
                <a:solidFill>
                  <a:srgbClr val="252525"/>
                </a:solidFill>
                <a:effectLst/>
              </a:rPr>
              <a:t>. </a:t>
            </a:r>
          </a:p>
          <a:p>
            <a:pPr marL="0" indent="0">
              <a:buNone/>
              <a:defRPr/>
            </a:pPr>
            <a:r>
              <a:rPr lang="en-US" sz="2000" b="1" dirty="0">
                <a:solidFill>
                  <a:prstClr val="black"/>
                </a:solidFill>
              </a:rPr>
              <a:t>but manufacturers have decided that the future of their industry requires a shift to AV and EV based products, </a:t>
            </a:r>
            <a:r>
              <a:rPr lang="en-US" sz="2000" dirty="0">
                <a:solidFill>
                  <a:prstClr val="black"/>
                </a:solidFill>
              </a:rPr>
              <a:t>(See </a:t>
            </a:r>
            <a:r>
              <a:rPr lang="en-US" sz="2000" dirty="0">
                <a:hlinkClick r:id="rId5"/>
              </a:rPr>
              <a:t>Top 30 Autonomous Vehicle Technology and Car Companies – </a:t>
            </a:r>
            <a:r>
              <a:rPr lang="en-US" sz="2000" dirty="0" err="1">
                <a:hlinkClick r:id="rId5"/>
              </a:rPr>
              <a:t>GreyB</a:t>
            </a:r>
            <a:r>
              <a:rPr lang="en-US" sz="2000" dirty="0"/>
              <a:t> )</a:t>
            </a:r>
          </a:p>
          <a:p>
            <a:pPr lvl="1">
              <a:defRPr/>
            </a:pPr>
            <a:endParaRPr kumimoji="0" lang="en-US" sz="20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1500" b="0" i="0" u="none" strike="noStrike" kern="1200" cap="none" spc="0" normalizeH="0" baseline="0" noProof="0" dirty="0">
              <a:ln>
                <a:noFill/>
              </a:ln>
              <a:solidFill>
                <a:srgbClr val="222222"/>
              </a:solidFill>
              <a:effectLst/>
              <a:uLnTx/>
              <a:uFillTx/>
              <a:latin typeface="Trebuchet MS" panose="020B0603020202020204" pitchFamily="34" charset="0"/>
              <a:ea typeface="+mn-ea"/>
              <a:cs typeface="+mn-cs"/>
            </a:endParaRPr>
          </a:p>
          <a:p>
            <a:pPr lvl="4"/>
            <a:endParaRPr lang="en-US" dirty="0"/>
          </a:p>
        </p:txBody>
      </p:sp>
      <p:sp>
        <p:nvSpPr>
          <p:cNvPr id="8" name="Text Placeholder 7">
            <a:extLst>
              <a:ext uri="{FF2B5EF4-FFF2-40B4-BE49-F238E27FC236}">
                <a16:creationId xmlns:a16="http://schemas.microsoft.com/office/drawing/2014/main" id="{8DC325B1-AC26-4D9B-9936-53807E9A655E}"/>
              </a:ext>
            </a:extLst>
          </p:cNvPr>
          <p:cNvSpPr>
            <a:spLocks noGrp="1"/>
          </p:cNvSpPr>
          <p:nvPr>
            <p:ph type="body" sz="quarter" idx="3"/>
          </p:nvPr>
        </p:nvSpPr>
        <p:spPr>
          <a:xfrm flipH="1">
            <a:off x="12465550" y="1184743"/>
            <a:ext cx="45719" cy="1228741"/>
          </a:xfrm>
        </p:spPr>
        <p:txBody>
          <a:bodyPr>
            <a:normAutofit/>
          </a:bodyPr>
          <a:lstStyle/>
          <a:p>
            <a:endParaRPr lang="en-US" dirty="0"/>
          </a:p>
        </p:txBody>
      </p:sp>
      <p:sp>
        <p:nvSpPr>
          <p:cNvPr id="4" name="Slide Number Placeholder 3">
            <a:extLst>
              <a:ext uri="{FF2B5EF4-FFF2-40B4-BE49-F238E27FC236}">
                <a16:creationId xmlns:a16="http://schemas.microsoft.com/office/drawing/2014/main" id="{E943CC67-FA20-4108-937A-673AED3D593A}"/>
              </a:ext>
            </a:extLst>
          </p:cNvPr>
          <p:cNvSpPr>
            <a:spLocks noGrp="1"/>
          </p:cNvSpPr>
          <p:nvPr>
            <p:ph type="sldNum" sz="quarter" idx="12"/>
          </p:nvPr>
        </p:nvSpPr>
        <p:spPr/>
        <p:txBody>
          <a:bodyPr/>
          <a:lstStyle/>
          <a:p>
            <a:fld id="{5A67C252-D15C-4931-9DE1-E21ABF3EC818}" type="slidenum">
              <a:rPr lang="en-US" smtClean="0"/>
              <a:t>9</a:t>
            </a:fld>
            <a:endParaRPr lang="en-US"/>
          </a:p>
        </p:txBody>
      </p:sp>
      <p:pic>
        <p:nvPicPr>
          <p:cNvPr id="5122" name="Picture 2" descr="Autonomous Vehicle Market Size 2020 to 2030">
            <a:extLst>
              <a:ext uri="{FF2B5EF4-FFF2-40B4-BE49-F238E27FC236}">
                <a16:creationId xmlns:a16="http://schemas.microsoft.com/office/drawing/2014/main" id="{48D8BC86-55BB-4975-A034-896EBF2C9ADD}"/>
              </a:ext>
            </a:extLst>
          </p:cNvPr>
          <p:cNvPicPr>
            <a:picLocks noGrp="1" noChangeAspect="1" noChangeArrowheads="1"/>
          </p:cNvPicPr>
          <p:nvPr>
            <p:ph sz="quarter" idx="4"/>
          </p:nvPr>
        </p:nvPicPr>
        <p:blipFill>
          <a:blip r:embed="rId6">
            <a:extLst>
              <a:ext uri="{28A0092B-C50C-407E-A947-70E740481C1C}">
                <a14:useLocalDpi xmlns:a14="http://schemas.microsoft.com/office/drawing/2010/main" val="0"/>
              </a:ext>
            </a:extLst>
          </a:blip>
          <a:srcRect/>
          <a:stretch>
            <a:fillRect/>
          </a:stretch>
        </p:blipFill>
        <p:spPr bwMode="auto">
          <a:xfrm>
            <a:off x="6770691" y="316467"/>
            <a:ext cx="5183188" cy="296529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5553930-F7DA-4CF8-B633-EEB32D70619A}"/>
              </a:ext>
            </a:extLst>
          </p:cNvPr>
          <p:cNvPicPr>
            <a:picLocks noChangeAspect="1"/>
          </p:cNvPicPr>
          <p:nvPr/>
        </p:nvPicPr>
        <p:blipFill>
          <a:blip r:embed="rId7"/>
          <a:stretch>
            <a:fillRect/>
          </a:stretch>
        </p:blipFill>
        <p:spPr>
          <a:xfrm>
            <a:off x="6813527" y="3614503"/>
            <a:ext cx="5097515" cy="2598088"/>
          </a:xfrm>
          <a:prstGeom prst="rect">
            <a:avLst/>
          </a:prstGeom>
        </p:spPr>
      </p:pic>
    </p:spTree>
    <p:extLst>
      <p:ext uri="{BB962C8B-B14F-4D97-AF65-F5344CB8AC3E}">
        <p14:creationId xmlns:p14="http://schemas.microsoft.com/office/powerpoint/2010/main" val="36689286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2580</TotalTime>
  <Words>2905</Words>
  <Application>Microsoft Macintosh PowerPoint</Application>
  <PresentationFormat>Widescreen</PresentationFormat>
  <Paragraphs>251</Paragraphs>
  <Slides>27</Slides>
  <Notes>0</Notes>
  <HiddenSlides>0</HiddenSlides>
  <MMClips>6</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Arial</vt:lpstr>
      <vt:lpstr>Calibri</vt:lpstr>
      <vt:lpstr>Calibri Light</vt:lpstr>
      <vt:lpstr>Graphik Web</vt:lpstr>
      <vt:lpstr>Roboto</vt:lpstr>
      <vt:lpstr>Trebuchet MS</vt:lpstr>
      <vt:lpstr>Office Theme</vt:lpstr>
      <vt:lpstr>1_Office Theme</vt:lpstr>
      <vt:lpstr>Freight Disruptors -- Forces Can Change Everything </vt:lpstr>
      <vt:lpstr>Review  -- Our Focus is on Transportation and Supply Chain Disruptors </vt:lpstr>
      <vt:lpstr>Exploring Disruption: Impacts of Autonomous (AV)and Electric Vehicles (EV) On Future Mobility </vt:lpstr>
      <vt:lpstr>Key Definitions </vt:lpstr>
      <vt:lpstr>Autonomous Vehicles – Stages of Development   Most autos now at Level 2 –some Tesla, Cadillac, Audi approach Level 3  </vt:lpstr>
      <vt:lpstr>Examples of Common Levetl1-2 AV Systems </vt:lpstr>
      <vt:lpstr>AV Developmental Timeline </vt:lpstr>
      <vt:lpstr>PowerPoint Presentation</vt:lpstr>
      <vt:lpstr>Projected AV Growth and Service Providers </vt:lpstr>
      <vt:lpstr>Global Market Descriptors </vt:lpstr>
      <vt:lpstr>Issues and Status of Government Regulation </vt:lpstr>
      <vt:lpstr>Outstanding AV Policy issues identified by the CRS</vt:lpstr>
      <vt:lpstr>Essential AV Technological Elements  -- https://www.youtube.com/watch?v=taMP_n3wL7M   </vt:lpstr>
      <vt:lpstr>PowerPoint Presentation</vt:lpstr>
      <vt:lpstr>Real World Experience with Current “Self-Driving” Auto Technology </vt:lpstr>
      <vt:lpstr>Real World Experience with Current “Self-Driving” Auto Technology </vt:lpstr>
      <vt:lpstr>Autonomous Trucks – “A train on software rails”</vt:lpstr>
      <vt:lpstr>PowerPoint Presentation</vt:lpstr>
      <vt:lpstr>Estimated Growth Within the Semi and Full AV Truck Market</vt:lpstr>
      <vt:lpstr>Key AV Truck Market Drivers, Restraints and Applications </vt:lpstr>
      <vt:lpstr>Platooning -- One Path for Autonomous Trucks Roll Out https://www.youtube.com/watch?v=X7vziDnNXEY </vt:lpstr>
      <vt:lpstr>PowerPoint Presentation</vt:lpstr>
      <vt:lpstr>Major Present and Future AV Issues  - 1</vt:lpstr>
      <vt:lpstr>Major Present and Future AV Issues  - 2</vt:lpstr>
      <vt:lpstr>Potential AV Benefits </vt:lpstr>
      <vt:lpstr>Potential AV Negative Impacts </vt:lpstr>
      <vt:lpstr>Any Questions?    (Next Week EVs Drones, Robotics)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Freight Disruptors -- Forces Can Change Everything </dc:title>
  <dc:creator>Robert James</dc:creator>
  <cp:lastModifiedBy>Stephen Ayraud</cp:lastModifiedBy>
  <cp:revision>7</cp:revision>
  <dcterms:created xsi:type="dcterms:W3CDTF">2022-03-22T15:39:23Z</dcterms:created>
  <dcterms:modified xsi:type="dcterms:W3CDTF">2022-03-25T15:39:30Z</dcterms:modified>
</cp:coreProperties>
</file>