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7" r:id="rId2"/>
    <p:sldId id="268" r:id="rId3"/>
    <p:sldId id="256" r:id="rId4"/>
    <p:sldId id="269" r:id="rId5"/>
    <p:sldId id="272" r:id="rId6"/>
    <p:sldId id="274" r:id="rId7"/>
    <p:sldId id="273" r:id="rId8"/>
    <p:sldId id="275" r:id="rId9"/>
    <p:sldId id="316" r:id="rId10"/>
    <p:sldId id="320" r:id="rId11"/>
    <p:sldId id="323" r:id="rId12"/>
    <p:sldId id="317" r:id="rId13"/>
    <p:sldId id="318" r:id="rId14"/>
    <p:sldId id="315" r:id="rId15"/>
    <p:sldId id="319" r:id="rId16"/>
    <p:sldId id="276" r:id="rId17"/>
    <p:sldId id="321" r:id="rId18"/>
    <p:sldId id="314" r:id="rId19"/>
    <p:sldId id="330" r:id="rId20"/>
    <p:sldId id="322" r:id="rId21"/>
    <p:sldId id="326" r:id="rId22"/>
    <p:sldId id="327" r:id="rId23"/>
    <p:sldId id="324" r:id="rId24"/>
    <p:sldId id="329" r:id="rId25"/>
    <p:sldId id="325" r:id="rId26"/>
    <p:sldId id="313" r:id="rId27"/>
    <p:sldId id="332" r:id="rId28"/>
    <p:sldId id="334" r:id="rId29"/>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644" autoAdjust="0"/>
    <p:restoredTop sz="94660"/>
  </p:normalViewPr>
  <p:slideViewPr>
    <p:cSldViewPr snapToGrid="0">
      <p:cViewPr varScale="1">
        <p:scale>
          <a:sx n="113" d="100"/>
          <a:sy n="113" d="100"/>
        </p:scale>
        <p:origin x="192" y="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F131450F-97D8-46AB-8261-793FFD53F381}" type="datetimeFigureOut">
              <a:rPr lang="en-US" smtClean="0"/>
              <a:t>4/8/22</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C17F0E5E-8184-468B-843A-CE410C33FB30}" type="slidenum">
              <a:rPr lang="en-US" smtClean="0"/>
              <a:t>‹#›</a:t>
            </a:fld>
            <a:endParaRPr lang="en-US" dirty="0"/>
          </a:p>
        </p:txBody>
      </p:sp>
    </p:spTree>
    <p:extLst>
      <p:ext uri="{BB962C8B-B14F-4D97-AF65-F5344CB8AC3E}">
        <p14:creationId xmlns:p14="http://schemas.microsoft.com/office/powerpoint/2010/main" val="2805490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EDE49-1F96-4668-967D-D928FBE918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959E95-1858-4FC4-9890-568C4C3882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83D8DB-D6AF-4A3C-A416-EF84B30779A6}"/>
              </a:ext>
            </a:extLst>
          </p:cNvPr>
          <p:cNvSpPr>
            <a:spLocks noGrp="1"/>
          </p:cNvSpPr>
          <p:nvPr>
            <p:ph type="dt" sz="half" idx="10"/>
          </p:nvPr>
        </p:nvSpPr>
        <p:spPr/>
        <p:txBody>
          <a:bodyPr/>
          <a:lstStyle/>
          <a:p>
            <a:fld id="{904A6254-5845-419A-B267-15D89D8D37C6}" type="datetime1">
              <a:rPr lang="en-US" smtClean="0"/>
              <a:t>4/8/22</a:t>
            </a:fld>
            <a:endParaRPr lang="en-US" dirty="0"/>
          </a:p>
        </p:txBody>
      </p:sp>
      <p:sp>
        <p:nvSpPr>
          <p:cNvPr id="5" name="Footer Placeholder 4">
            <a:extLst>
              <a:ext uri="{FF2B5EF4-FFF2-40B4-BE49-F238E27FC236}">
                <a16:creationId xmlns:a16="http://schemas.microsoft.com/office/drawing/2014/main" id="{27072C77-126A-46E7-80E8-F49C29FBA1E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915962F-E5BD-45E7-A291-57542AA2CF90}"/>
              </a:ext>
            </a:extLst>
          </p:cNvPr>
          <p:cNvSpPr>
            <a:spLocks noGrp="1"/>
          </p:cNvSpPr>
          <p:nvPr>
            <p:ph type="sldNum" sz="quarter" idx="12"/>
          </p:nvPr>
        </p:nvSpPr>
        <p:spPr/>
        <p:txBody>
          <a:bodyPr/>
          <a:lstStyle/>
          <a:p>
            <a:fld id="{C96CA7F4-6D84-4522-868B-1687FC6643FA}" type="slidenum">
              <a:rPr lang="en-US" smtClean="0"/>
              <a:t>‹#›</a:t>
            </a:fld>
            <a:endParaRPr lang="en-US" dirty="0"/>
          </a:p>
        </p:txBody>
      </p:sp>
    </p:spTree>
    <p:extLst>
      <p:ext uri="{BB962C8B-B14F-4D97-AF65-F5344CB8AC3E}">
        <p14:creationId xmlns:p14="http://schemas.microsoft.com/office/powerpoint/2010/main" val="4190816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31174-2231-4989-A2AE-03C455BDB2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D9DC58-8CD3-4D14-894B-BB209F133E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52F9C1-114F-4709-8A95-F5EFDEF80D67}"/>
              </a:ext>
            </a:extLst>
          </p:cNvPr>
          <p:cNvSpPr>
            <a:spLocks noGrp="1"/>
          </p:cNvSpPr>
          <p:nvPr>
            <p:ph type="dt" sz="half" idx="10"/>
          </p:nvPr>
        </p:nvSpPr>
        <p:spPr/>
        <p:txBody>
          <a:bodyPr/>
          <a:lstStyle/>
          <a:p>
            <a:fld id="{1675361A-93C1-4F63-BF12-9B1FD8F2C9D4}" type="datetime1">
              <a:rPr lang="en-US" smtClean="0"/>
              <a:t>4/8/22</a:t>
            </a:fld>
            <a:endParaRPr lang="en-US" dirty="0"/>
          </a:p>
        </p:txBody>
      </p:sp>
      <p:sp>
        <p:nvSpPr>
          <p:cNvPr id="5" name="Footer Placeholder 4">
            <a:extLst>
              <a:ext uri="{FF2B5EF4-FFF2-40B4-BE49-F238E27FC236}">
                <a16:creationId xmlns:a16="http://schemas.microsoft.com/office/drawing/2014/main" id="{C0CCBEB3-7AA2-44CD-8790-A6ADB692FF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DD909C3-10F3-4C5D-BDD6-46F374EB5F91}"/>
              </a:ext>
            </a:extLst>
          </p:cNvPr>
          <p:cNvSpPr>
            <a:spLocks noGrp="1"/>
          </p:cNvSpPr>
          <p:nvPr>
            <p:ph type="sldNum" sz="quarter" idx="12"/>
          </p:nvPr>
        </p:nvSpPr>
        <p:spPr/>
        <p:txBody>
          <a:bodyPr/>
          <a:lstStyle/>
          <a:p>
            <a:fld id="{C96CA7F4-6D84-4522-868B-1687FC6643FA}" type="slidenum">
              <a:rPr lang="en-US" smtClean="0"/>
              <a:t>‹#›</a:t>
            </a:fld>
            <a:endParaRPr lang="en-US" dirty="0"/>
          </a:p>
        </p:txBody>
      </p:sp>
    </p:spTree>
    <p:extLst>
      <p:ext uri="{BB962C8B-B14F-4D97-AF65-F5344CB8AC3E}">
        <p14:creationId xmlns:p14="http://schemas.microsoft.com/office/powerpoint/2010/main" val="3103512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353AB9-A30B-4F7C-BCBB-ED3E8EBF93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4C8193-A0C8-4701-915F-8494F3C0EB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6C3AF7-9D88-4892-9E7B-8FEA054C7579}"/>
              </a:ext>
            </a:extLst>
          </p:cNvPr>
          <p:cNvSpPr>
            <a:spLocks noGrp="1"/>
          </p:cNvSpPr>
          <p:nvPr>
            <p:ph type="dt" sz="half" idx="10"/>
          </p:nvPr>
        </p:nvSpPr>
        <p:spPr/>
        <p:txBody>
          <a:bodyPr/>
          <a:lstStyle/>
          <a:p>
            <a:fld id="{AF982666-A85D-4CF5-A26E-3F3B81AFDC49}" type="datetime1">
              <a:rPr lang="en-US" smtClean="0"/>
              <a:t>4/8/22</a:t>
            </a:fld>
            <a:endParaRPr lang="en-US" dirty="0"/>
          </a:p>
        </p:txBody>
      </p:sp>
      <p:sp>
        <p:nvSpPr>
          <p:cNvPr id="5" name="Footer Placeholder 4">
            <a:extLst>
              <a:ext uri="{FF2B5EF4-FFF2-40B4-BE49-F238E27FC236}">
                <a16:creationId xmlns:a16="http://schemas.microsoft.com/office/drawing/2014/main" id="{CC98303A-4BF5-4A06-A2DB-0E413A30F40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43771D7-9E6A-40DE-819D-3D0BD242D915}"/>
              </a:ext>
            </a:extLst>
          </p:cNvPr>
          <p:cNvSpPr>
            <a:spLocks noGrp="1"/>
          </p:cNvSpPr>
          <p:nvPr>
            <p:ph type="sldNum" sz="quarter" idx="12"/>
          </p:nvPr>
        </p:nvSpPr>
        <p:spPr/>
        <p:txBody>
          <a:bodyPr/>
          <a:lstStyle/>
          <a:p>
            <a:fld id="{C96CA7F4-6D84-4522-868B-1687FC6643FA}" type="slidenum">
              <a:rPr lang="en-US" smtClean="0"/>
              <a:t>‹#›</a:t>
            </a:fld>
            <a:endParaRPr lang="en-US" dirty="0"/>
          </a:p>
        </p:txBody>
      </p:sp>
    </p:spTree>
    <p:extLst>
      <p:ext uri="{BB962C8B-B14F-4D97-AF65-F5344CB8AC3E}">
        <p14:creationId xmlns:p14="http://schemas.microsoft.com/office/powerpoint/2010/main" val="3599958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6017-3661-4071-A9F9-ABBEE276DC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195CC2-C185-4EEF-898F-C4CAAA09E0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750E35-EFC9-415B-BE59-A4C3C023766C}"/>
              </a:ext>
            </a:extLst>
          </p:cNvPr>
          <p:cNvSpPr>
            <a:spLocks noGrp="1"/>
          </p:cNvSpPr>
          <p:nvPr>
            <p:ph type="dt" sz="half" idx="10"/>
          </p:nvPr>
        </p:nvSpPr>
        <p:spPr/>
        <p:txBody>
          <a:bodyPr/>
          <a:lstStyle/>
          <a:p>
            <a:fld id="{07C96BB1-2E9C-4CC6-81E3-F3364AC1E765}" type="datetime1">
              <a:rPr lang="en-US" smtClean="0"/>
              <a:t>4/8/22</a:t>
            </a:fld>
            <a:endParaRPr lang="en-US" dirty="0"/>
          </a:p>
        </p:txBody>
      </p:sp>
      <p:sp>
        <p:nvSpPr>
          <p:cNvPr id="5" name="Footer Placeholder 4">
            <a:extLst>
              <a:ext uri="{FF2B5EF4-FFF2-40B4-BE49-F238E27FC236}">
                <a16:creationId xmlns:a16="http://schemas.microsoft.com/office/drawing/2014/main" id="{4A775A84-407D-439F-9C2D-9A584A78417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75E4298-E8EC-42B0-A4F3-A59AB5EF9F17}"/>
              </a:ext>
            </a:extLst>
          </p:cNvPr>
          <p:cNvSpPr>
            <a:spLocks noGrp="1"/>
          </p:cNvSpPr>
          <p:nvPr>
            <p:ph type="sldNum" sz="quarter" idx="12"/>
          </p:nvPr>
        </p:nvSpPr>
        <p:spPr/>
        <p:txBody>
          <a:bodyPr/>
          <a:lstStyle/>
          <a:p>
            <a:fld id="{C96CA7F4-6D84-4522-868B-1687FC6643FA}" type="slidenum">
              <a:rPr lang="en-US" smtClean="0"/>
              <a:t>‹#›</a:t>
            </a:fld>
            <a:endParaRPr lang="en-US" dirty="0"/>
          </a:p>
        </p:txBody>
      </p:sp>
    </p:spTree>
    <p:extLst>
      <p:ext uri="{BB962C8B-B14F-4D97-AF65-F5344CB8AC3E}">
        <p14:creationId xmlns:p14="http://schemas.microsoft.com/office/powerpoint/2010/main" val="4124784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D13CE-DC38-4AF9-B654-E44891C043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9328AB-C336-4A80-905F-713D85A828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BA3559-5264-458F-AE47-977291FB0B75}"/>
              </a:ext>
            </a:extLst>
          </p:cNvPr>
          <p:cNvSpPr>
            <a:spLocks noGrp="1"/>
          </p:cNvSpPr>
          <p:nvPr>
            <p:ph type="dt" sz="half" idx="10"/>
          </p:nvPr>
        </p:nvSpPr>
        <p:spPr/>
        <p:txBody>
          <a:bodyPr/>
          <a:lstStyle/>
          <a:p>
            <a:fld id="{51DC63D3-693E-43B7-AF1E-D8E783335D75}" type="datetime1">
              <a:rPr lang="en-US" smtClean="0"/>
              <a:t>4/8/22</a:t>
            </a:fld>
            <a:endParaRPr lang="en-US" dirty="0"/>
          </a:p>
        </p:txBody>
      </p:sp>
      <p:sp>
        <p:nvSpPr>
          <p:cNvPr id="5" name="Footer Placeholder 4">
            <a:extLst>
              <a:ext uri="{FF2B5EF4-FFF2-40B4-BE49-F238E27FC236}">
                <a16:creationId xmlns:a16="http://schemas.microsoft.com/office/drawing/2014/main" id="{F9F239F2-9074-47B4-8FED-DF6CEB5A757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B45B50-3086-4987-9BE3-0B8C3046FEBF}"/>
              </a:ext>
            </a:extLst>
          </p:cNvPr>
          <p:cNvSpPr>
            <a:spLocks noGrp="1"/>
          </p:cNvSpPr>
          <p:nvPr>
            <p:ph type="sldNum" sz="quarter" idx="12"/>
          </p:nvPr>
        </p:nvSpPr>
        <p:spPr/>
        <p:txBody>
          <a:bodyPr/>
          <a:lstStyle/>
          <a:p>
            <a:fld id="{C96CA7F4-6D84-4522-868B-1687FC6643FA}" type="slidenum">
              <a:rPr lang="en-US" smtClean="0"/>
              <a:t>‹#›</a:t>
            </a:fld>
            <a:endParaRPr lang="en-US" dirty="0"/>
          </a:p>
        </p:txBody>
      </p:sp>
    </p:spTree>
    <p:extLst>
      <p:ext uri="{BB962C8B-B14F-4D97-AF65-F5344CB8AC3E}">
        <p14:creationId xmlns:p14="http://schemas.microsoft.com/office/powerpoint/2010/main" val="3701196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F6CE3-364F-4C49-8EA0-C29E0AE4F4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0DB5F3-769B-495A-B517-23976FEE5D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309CE2-C9DA-4AD4-835B-5E000190A8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AFC080-8F5F-4147-AA77-60AB34C4CEC4}"/>
              </a:ext>
            </a:extLst>
          </p:cNvPr>
          <p:cNvSpPr>
            <a:spLocks noGrp="1"/>
          </p:cNvSpPr>
          <p:nvPr>
            <p:ph type="dt" sz="half" idx="10"/>
          </p:nvPr>
        </p:nvSpPr>
        <p:spPr/>
        <p:txBody>
          <a:bodyPr/>
          <a:lstStyle/>
          <a:p>
            <a:fld id="{90D786E7-4AF1-4EC8-A046-13E2E9A25415}" type="datetime1">
              <a:rPr lang="en-US" smtClean="0"/>
              <a:t>4/8/22</a:t>
            </a:fld>
            <a:endParaRPr lang="en-US" dirty="0"/>
          </a:p>
        </p:txBody>
      </p:sp>
      <p:sp>
        <p:nvSpPr>
          <p:cNvPr id="6" name="Footer Placeholder 5">
            <a:extLst>
              <a:ext uri="{FF2B5EF4-FFF2-40B4-BE49-F238E27FC236}">
                <a16:creationId xmlns:a16="http://schemas.microsoft.com/office/drawing/2014/main" id="{71A3DF71-AC04-44EB-8A16-6683D689750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0787B66-8FC9-4B18-92D0-448636B06A91}"/>
              </a:ext>
            </a:extLst>
          </p:cNvPr>
          <p:cNvSpPr>
            <a:spLocks noGrp="1"/>
          </p:cNvSpPr>
          <p:nvPr>
            <p:ph type="sldNum" sz="quarter" idx="12"/>
          </p:nvPr>
        </p:nvSpPr>
        <p:spPr/>
        <p:txBody>
          <a:bodyPr/>
          <a:lstStyle/>
          <a:p>
            <a:fld id="{C96CA7F4-6D84-4522-868B-1687FC6643FA}" type="slidenum">
              <a:rPr lang="en-US" smtClean="0"/>
              <a:t>‹#›</a:t>
            </a:fld>
            <a:endParaRPr lang="en-US" dirty="0"/>
          </a:p>
        </p:txBody>
      </p:sp>
    </p:spTree>
    <p:extLst>
      <p:ext uri="{BB962C8B-B14F-4D97-AF65-F5344CB8AC3E}">
        <p14:creationId xmlns:p14="http://schemas.microsoft.com/office/powerpoint/2010/main" val="860208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3D0D4-3B15-4808-AA0F-25F05190CE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86B580-B1B5-4593-A45C-FBF7E000B2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29CB5D-1CE0-40EC-891A-189C49BD17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41B3FF-9C4B-4C36-97A6-0603DD4A24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1E41FF-D2F0-4B87-8821-BA50623159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70C7D2-6C9E-4815-82FD-92A6290F313B}"/>
              </a:ext>
            </a:extLst>
          </p:cNvPr>
          <p:cNvSpPr>
            <a:spLocks noGrp="1"/>
          </p:cNvSpPr>
          <p:nvPr>
            <p:ph type="dt" sz="half" idx="10"/>
          </p:nvPr>
        </p:nvSpPr>
        <p:spPr/>
        <p:txBody>
          <a:bodyPr/>
          <a:lstStyle/>
          <a:p>
            <a:fld id="{FF86AD38-079F-4468-A429-963475325E2E}" type="datetime1">
              <a:rPr lang="en-US" smtClean="0"/>
              <a:t>4/8/22</a:t>
            </a:fld>
            <a:endParaRPr lang="en-US" dirty="0"/>
          </a:p>
        </p:txBody>
      </p:sp>
      <p:sp>
        <p:nvSpPr>
          <p:cNvPr id="8" name="Footer Placeholder 7">
            <a:extLst>
              <a:ext uri="{FF2B5EF4-FFF2-40B4-BE49-F238E27FC236}">
                <a16:creationId xmlns:a16="http://schemas.microsoft.com/office/drawing/2014/main" id="{0012F696-D059-49A9-B245-B2AD94A02EE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6FD7197-881F-4DAF-8777-031630282B64}"/>
              </a:ext>
            </a:extLst>
          </p:cNvPr>
          <p:cNvSpPr>
            <a:spLocks noGrp="1"/>
          </p:cNvSpPr>
          <p:nvPr>
            <p:ph type="sldNum" sz="quarter" idx="12"/>
          </p:nvPr>
        </p:nvSpPr>
        <p:spPr/>
        <p:txBody>
          <a:bodyPr/>
          <a:lstStyle/>
          <a:p>
            <a:fld id="{C96CA7F4-6D84-4522-868B-1687FC6643FA}" type="slidenum">
              <a:rPr lang="en-US" smtClean="0"/>
              <a:t>‹#›</a:t>
            </a:fld>
            <a:endParaRPr lang="en-US" dirty="0"/>
          </a:p>
        </p:txBody>
      </p:sp>
    </p:spTree>
    <p:extLst>
      <p:ext uri="{BB962C8B-B14F-4D97-AF65-F5344CB8AC3E}">
        <p14:creationId xmlns:p14="http://schemas.microsoft.com/office/powerpoint/2010/main" val="1643213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F283E-7A9A-4951-9F9C-47D9F9273A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7840E7-E514-4AE8-9634-4C0CFBED76A5}"/>
              </a:ext>
            </a:extLst>
          </p:cNvPr>
          <p:cNvSpPr>
            <a:spLocks noGrp="1"/>
          </p:cNvSpPr>
          <p:nvPr>
            <p:ph type="dt" sz="half" idx="10"/>
          </p:nvPr>
        </p:nvSpPr>
        <p:spPr/>
        <p:txBody>
          <a:bodyPr/>
          <a:lstStyle/>
          <a:p>
            <a:fld id="{9F4EBBDF-DE74-40CD-AD73-379A399714BB}" type="datetime1">
              <a:rPr lang="en-US" smtClean="0"/>
              <a:t>4/8/22</a:t>
            </a:fld>
            <a:endParaRPr lang="en-US" dirty="0"/>
          </a:p>
        </p:txBody>
      </p:sp>
      <p:sp>
        <p:nvSpPr>
          <p:cNvPr id="4" name="Footer Placeholder 3">
            <a:extLst>
              <a:ext uri="{FF2B5EF4-FFF2-40B4-BE49-F238E27FC236}">
                <a16:creationId xmlns:a16="http://schemas.microsoft.com/office/drawing/2014/main" id="{B5ABA4B0-DF54-41F2-9A99-67F31188886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C941ADD-5D21-444D-B1E7-A85EE02F979F}"/>
              </a:ext>
            </a:extLst>
          </p:cNvPr>
          <p:cNvSpPr>
            <a:spLocks noGrp="1"/>
          </p:cNvSpPr>
          <p:nvPr>
            <p:ph type="sldNum" sz="quarter" idx="12"/>
          </p:nvPr>
        </p:nvSpPr>
        <p:spPr/>
        <p:txBody>
          <a:bodyPr/>
          <a:lstStyle/>
          <a:p>
            <a:fld id="{C96CA7F4-6D84-4522-868B-1687FC6643FA}" type="slidenum">
              <a:rPr lang="en-US" smtClean="0"/>
              <a:t>‹#›</a:t>
            </a:fld>
            <a:endParaRPr lang="en-US" dirty="0"/>
          </a:p>
        </p:txBody>
      </p:sp>
    </p:spTree>
    <p:extLst>
      <p:ext uri="{BB962C8B-B14F-4D97-AF65-F5344CB8AC3E}">
        <p14:creationId xmlns:p14="http://schemas.microsoft.com/office/powerpoint/2010/main" val="2445106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31D58B-2EFB-485E-BB6C-8EEFF04EEE81}"/>
              </a:ext>
            </a:extLst>
          </p:cNvPr>
          <p:cNvSpPr>
            <a:spLocks noGrp="1"/>
          </p:cNvSpPr>
          <p:nvPr>
            <p:ph type="dt" sz="half" idx="10"/>
          </p:nvPr>
        </p:nvSpPr>
        <p:spPr/>
        <p:txBody>
          <a:bodyPr/>
          <a:lstStyle/>
          <a:p>
            <a:fld id="{1F9E93D7-433A-4B30-BB87-5209923D92E1}" type="datetime1">
              <a:rPr lang="en-US" smtClean="0"/>
              <a:t>4/8/22</a:t>
            </a:fld>
            <a:endParaRPr lang="en-US" dirty="0"/>
          </a:p>
        </p:txBody>
      </p:sp>
      <p:sp>
        <p:nvSpPr>
          <p:cNvPr id="3" name="Footer Placeholder 2">
            <a:extLst>
              <a:ext uri="{FF2B5EF4-FFF2-40B4-BE49-F238E27FC236}">
                <a16:creationId xmlns:a16="http://schemas.microsoft.com/office/drawing/2014/main" id="{A0F8EAF6-383F-4CE6-9427-662CE114140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EDCCD82-C860-433C-A4A6-E7D092323AEB}"/>
              </a:ext>
            </a:extLst>
          </p:cNvPr>
          <p:cNvSpPr>
            <a:spLocks noGrp="1"/>
          </p:cNvSpPr>
          <p:nvPr>
            <p:ph type="sldNum" sz="quarter" idx="12"/>
          </p:nvPr>
        </p:nvSpPr>
        <p:spPr/>
        <p:txBody>
          <a:bodyPr/>
          <a:lstStyle/>
          <a:p>
            <a:fld id="{C96CA7F4-6D84-4522-868B-1687FC6643FA}" type="slidenum">
              <a:rPr lang="en-US" smtClean="0"/>
              <a:t>‹#›</a:t>
            </a:fld>
            <a:endParaRPr lang="en-US" dirty="0"/>
          </a:p>
        </p:txBody>
      </p:sp>
    </p:spTree>
    <p:extLst>
      <p:ext uri="{BB962C8B-B14F-4D97-AF65-F5344CB8AC3E}">
        <p14:creationId xmlns:p14="http://schemas.microsoft.com/office/powerpoint/2010/main" val="3572739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93D6E-3F4D-4464-BA05-D00C13BF53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3AA0DB-CAC3-4BC1-A213-604448C002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9B09D9-2E4F-4442-9AA4-5D26F4F29B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40A23D-19BB-465B-B331-96C0A99950D9}"/>
              </a:ext>
            </a:extLst>
          </p:cNvPr>
          <p:cNvSpPr>
            <a:spLocks noGrp="1"/>
          </p:cNvSpPr>
          <p:nvPr>
            <p:ph type="dt" sz="half" idx="10"/>
          </p:nvPr>
        </p:nvSpPr>
        <p:spPr/>
        <p:txBody>
          <a:bodyPr/>
          <a:lstStyle/>
          <a:p>
            <a:fld id="{6A926749-3031-4AF3-B3CB-1DD70DE92CB0}" type="datetime1">
              <a:rPr lang="en-US" smtClean="0"/>
              <a:t>4/8/22</a:t>
            </a:fld>
            <a:endParaRPr lang="en-US" dirty="0"/>
          </a:p>
        </p:txBody>
      </p:sp>
      <p:sp>
        <p:nvSpPr>
          <p:cNvPr id="6" name="Footer Placeholder 5">
            <a:extLst>
              <a:ext uri="{FF2B5EF4-FFF2-40B4-BE49-F238E27FC236}">
                <a16:creationId xmlns:a16="http://schemas.microsoft.com/office/drawing/2014/main" id="{528EB800-6234-41E5-8C1D-BD81BB03F5C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DD3B307-A487-4C8D-AA69-8C882943806E}"/>
              </a:ext>
            </a:extLst>
          </p:cNvPr>
          <p:cNvSpPr>
            <a:spLocks noGrp="1"/>
          </p:cNvSpPr>
          <p:nvPr>
            <p:ph type="sldNum" sz="quarter" idx="12"/>
          </p:nvPr>
        </p:nvSpPr>
        <p:spPr/>
        <p:txBody>
          <a:bodyPr/>
          <a:lstStyle/>
          <a:p>
            <a:fld id="{C96CA7F4-6D84-4522-868B-1687FC6643FA}" type="slidenum">
              <a:rPr lang="en-US" smtClean="0"/>
              <a:t>‹#›</a:t>
            </a:fld>
            <a:endParaRPr lang="en-US" dirty="0"/>
          </a:p>
        </p:txBody>
      </p:sp>
    </p:spTree>
    <p:extLst>
      <p:ext uri="{BB962C8B-B14F-4D97-AF65-F5344CB8AC3E}">
        <p14:creationId xmlns:p14="http://schemas.microsoft.com/office/powerpoint/2010/main" val="2181230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12CBB-3041-4F01-941D-E3F0702CEB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A091D9-631F-42EB-808C-FF4CFA71C8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49DD190-5AAD-4666-8E40-B05DF0BBC2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48950C-0533-4F36-89F2-A5E2E399F6AE}"/>
              </a:ext>
            </a:extLst>
          </p:cNvPr>
          <p:cNvSpPr>
            <a:spLocks noGrp="1"/>
          </p:cNvSpPr>
          <p:nvPr>
            <p:ph type="dt" sz="half" idx="10"/>
          </p:nvPr>
        </p:nvSpPr>
        <p:spPr/>
        <p:txBody>
          <a:bodyPr/>
          <a:lstStyle/>
          <a:p>
            <a:fld id="{779A2DC8-01B7-4194-BB38-E9394DB0CAA9}" type="datetime1">
              <a:rPr lang="en-US" smtClean="0"/>
              <a:t>4/8/22</a:t>
            </a:fld>
            <a:endParaRPr lang="en-US" dirty="0"/>
          </a:p>
        </p:txBody>
      </p:sp>
      <p:sp>
        <p:nvSpPr>
          <p:cNvPr id="6" name="Footer Placeholder 5">
            <a:extLst>
              <a:ext uri="{FF2B5EF4-FFF2-40B4-BE49-F238E27FC236}">
                <a16:creationId xmlns:a16="http://schemas.microsoft.com/office/drawing/2014/main" id="{933D6835-A4AD-439E-933E-89B47847D33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98714E3-497D-463D-9573-FD2BA2C3160F}"/>
              </a:ext>
            </a:extLst>
          </p:cNvPr>
          <p:cNvSpPr>
            <a:spLocks noGrp="1"/>
          </p:cNvSpPr>
          <p:nvPr>
            <p:ph type="sldNum" sz="quarter" idx="12"/>
          </p:nvPr>
        </p:nvSpPr>
        <p:spPr/>
        <p:txBody>
          <a:bodyPr/>
          <a:lstStyle/>
          <a:p>
            <a:fld id="{C96CA7F4-6D84-4522-868B-1687FC6643FA}" type="slidenum">
              <a:rPr lang="en-US" smtClean="0"/>
              <a:t>‹#›</a:t>
            </a:fld>
            <a:endParaRPr lang="en-US" dirty="0"/>
          </a:p>
        </p:txBody>
      </p:sp>
    </p:spTree>
    <p:extLst>
      <p:ext uri="{BB962C8B-B14F-4D97-AF65-F5344CB8AC3E}">
        <p14:creationId xmlns:p14="http://schemas.microsoft.com/office/powerpoint/2010/main" val="568857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66856C-BF3F-4A8A-84C9-CF15A420F4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8F7216-912D-4F99-B9D9-08AFA2FCF0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8AC43-C61C-498A-A0EF-F76910381A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E998F-0773-47EC-84AC-5F6438C8DCF9}" type="datetime1">
              <a:rPr lang="en-US" smtClean="0"/>
              <a:t>4/8/22</a:t>
            </a:fld>
            <a:endParaRPr lang="en-US" dirty="0"/>
          </a:p>
        </p:txBody>
      </p:sp>
      <p:sp>
        <p:nvSpPr>
          <p:cNvPr id="5" name="Footer Placeholder 4">
            <a:extLst>
              <a:ext uri="{FF2B5EF4-FFF2-40B4-BE49-F238E27FC236}">
                <a16:creationId xmlns:a16="http://schemas.microsoft.com/office/drawing/2014/main" id="{4CB92687-AA48-4EDB-8A40-C54386188F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C60B8ED-84C5-4775-B4FB-40191DA743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6CA7F4-6D84-4522-868B-1687FC6643FA}" type="slidenum">
              <a:rPr lang="en-US" smtClean="0"/>
              <a:t>‹#›</a:t>
            </a:fld>
            <a:endParaRPr lang="en-US" dirty="0"/>
          </a:p>
        </p:txBody>
      </p:sp>
    </p:spTree>
    <p:extLst>
      <p:ext uri="{BB962C8B-B14F-4D97-AF65-F5344CB8AC3E}">
        <p14:creationId xmlns:p14="http://schemas.microsoft.com/office/powerpoint/2010/main" val="4291415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ideo" Target="https://www.youtube.com/embed/xEfrnXhTl4U?start=2&amp;feature=oembed" TargetMode="External"/><Relationship Id="rId5" Type="http://schemas.openxmlformats.org/officeDocument/2006/relationships/image" Target="../media/image16.jpeg"/><Relationship Id="rId4" Type="http://schemas.openxmlformats.org/officeDocument/2006/relationships/hyperlink" Target="https://www.youtube.com/watch?v=xEfrnXhTl4U&amp;t=2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2qZmFcwQ2Mw" TargetMode="External"/><Relationship Id="rId2" Type="http://schemas.openxmlformats.org/officeDocument/2006/relationships/slideLayout" Target="../slideLayouts/slideLayout2.xml"/><Relationship Id="rId1" Type="http://schemas.openxmlformats.org/officeDocument/2006/relationships/video" Target="https://www.youtube.com/embed/2qZmFcwQ2Mw?feature=oembed" TargetMode="Externa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Jh27vjAhE-c" TargetMode="External"/><Relationship Id="rId2" Type="http://schemas.openxmlformats.org/officeDocument/2006/relationships/hyperlink" Target="https://supplychainbeyond.com/7-big-trends-in-warehouse-automation/" TargetMode="Externa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4.xml"/><Relationship Id="rId1" Type="http://schemas.openxmlformats.org/officeDocument/2006/relationships/video" Target="https://www.youtube.com/embed/Jh27vjAhE-c?feature=oembed"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www.aindralabs.com/what-is-intelligent-transportation-system-its-applications-and-examples/" TargetMode="External"/><Relationship Id="rId2" Type="http://schemas.openxmlformats.org/officeDocument/2006/relationships/hyperlink" Target="https://www.techopedia.com/definition/4462/intelligent-transportation-system-its" TargetMode="External"/><Relationship Id="rId1" Type="http://schemas.openxmlformats.org/officeDocument/2006/relationships/slideLayout" Target="../slideLayouts/slideLayout5.xml"/><Relationship Id="rId6" Type="http://schemas.openxmlformats.org/officeDocument/2006/relationships/image" Target="../media/image22.jpeg"/><Relationship Id="rId5" Type="http://schemas.openxmlformats.org/officeDocument/2006/relationships/hyperlink" Target="https://youtu.be/dS4pWnNlxfA?list=PLvk6TIjIP8_39VQcCxba3hplGSA4P50RP" TargetMode="External"/><Relationship Id="rId4" Type="http://schemas.openxmlformats.org/officeDocument/2006/relationships/hyperlink" Target="https://youtu.be/OnjX0O9dPMc?list=PLvk6TIjIP8_39VQcCxba3hplGSA4P50RP"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5.xml"/><Relationship Id="rId1" Type="http://schemas.openxmlformats.org/officeDocument/2006/relationships/video" Target="https://www.youtube.com/embed/OnjX0O9dPMc?feature=oembed"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5.xml"/><Relationship Id="rId1" Type="http://schemas.openxmlformats.org/officeDocument/2006/relationships/video" Target="https://www.youtube.com/embed/dS4pWnNlxfA?feature=oembed"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s://www.britannica.com/sports/weightlifting" TargetMode="External"/><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hyperlink" Target="https://www.britannica.com/sports/Olympic-Games" TargetMode="External"/><Relationship Id="rId5" Type="http://schemas.openxmlformats.org/officeDocument/2006/relationships/hyperlink" Target="https://www.britannica.com/topic/Massachusetts-Institute-of-Technology" TargetMode="External"/><Relationship Id="rId4" Type="http://schemas.openxmlformats.org/officeDocument/2006/relationships/hyperlink" Target="https://www.britannica.com/biography/Noam-Chomsky"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investopedia.com/terms/t/turing-test.asp" TargetMode="External"/><Relationship Id="rId2" Type="http://schemas.openxmlformats.org/officeDocument/2006/relationships/hyperlink" Target="https://www.investopedia.com/terms/m/machine-learning.asp" TargetMode="Externa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www.investopedia.com/terms/w/weak-ai.asp" TargetMode="External"/><Relationship Id="rId2" Type="http://schemas.openxmlformats.org/officeDocument/2006/relationships/hyperlink" Target="https://www.investopedia.com/terms/a/artificial-intelligence-ai.asp#:~:text=Artificial%20intelligence%20(AI)%20refers%20to,as%20learning%20and%20problem%2Dsolving" TargetMode="External"/><Relationship Id="rId1" Type="http://schemas.openxmlformats.org/officeDocument/2006/relationships/slideLayout" Target="../slideLayouts/slideLayout4.xml"/><Relationship Id="rId4" Type="http://schemas.openxmlformats.org/officeDocument/2006/relationships/hyperlink" Target="https://www.investopedia.com/terms/s/strong-ai.asp"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levity.ai/blog/difference-machine-learning-deep-learning" TargetMode="Externa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hyperlink" Target="https://www.britannica.com/technology/computer-program" TargetMode="External"/><Relationship Id="rId3" Type="http://schemas.openxmlformats.org/officeDocument/2006/relationships/hyperlink" Target="https://www.britannica.com/topic/cognition-thought-process" TargetMode="External"/><Relationship Id="rId7" Type="http://schemas.openxmlformats.org/officeDocument/2006/relationships/hyperlink" Target="https://www.britannica.com/technology/optical-scanner" TargetMode="External"/><Relationship Id="rId2" Type="http://schemas.openxmlformats.org/officeDocument/2006/relationships/hyperlink" Target="https://www.britannica.com/technology/top-down-approach" TargetMode="External"/><Relationship Id="rId1" Type="http://schemas.openxmlformats.org/officeDocument/2006/relationships/slideLayout" Target="../slideLayouts/slideLayout8.xml"/><Relationship Id="rId6" Type="http://schemas.openxmlformats.org/officeDocument/2006/relationships/hyperlink" Target="https://www.britannica.com/technology/neural-network" TargetMode="External"/><Relationship Id="rId5" Type="http://schemas.openxmlformats.org/officeDocument/2006/relationships/hyperlink" Target="https://www.britannica.com/technology/bottom-up-approach" TargetMode="External"/><Relationship Id="rId4" Type="http://schemas.openxmlformats.org/officeDocument/2006/relationships/hyperlink" Target="https://www.britannica.com/science/brain" TargetMode="External"/><Relationship Id="rId9" Type="http://schemas.openxmlformats.org/officeDocument/2006/relationships/hyperlink" Target="https://www.britannica.com/technology/artificial-intelligence/Reasonin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056v4OxKwlI" TargetMode="External"/><Relationship Id="rId2" Type="http://schemas.openxmlformats.org/officeDocument/2006/relationships/slideLayout" Target="../slideLayouts/slideLayout2.xml"/><Relationship Id="rId1" Type="http://schemas.openxmlformats.org/officeDocument/2006/relationships/video" Target="https://www.youtube.com/embed/056v4OxKwlI?feature=oembed" TargetMode="Externa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C5CBF-5C93-4108-93AA-839E8B062B87}"/>
              </a:ext>
            </a:extLst>
          </p:cNvPr>
          <p:cNvSpPr>
            <a:spLocks noGrp="1"/>
          </p:cNvSpPr>
          <p:nvPr>
            <p:ph type="title"/>
          </p:nvPr>
        </p:nvSpPr>
        <p:spPr/>
        <p:txBody>
          <a:bodyPr>
            <a:normAutofit fontScale="90000"/>
          </a:bodyPr>
          <a:lstStyle/>
          <a:p>
            <a:r>
              <a:rPr lang="en-US" sz="5400" dirty="0">
                <a:solidFill>
                  <a:srgbClr val="FFFFFF"/>
                </a:solidFill>
              </a:rPr>
              <a:t>Freight Disruptors -- Forces Can Change Everything </a:t>
            </a:r>
            <a:endParaRPr lang="en-US" dirty="0"/>
          </a:p>
        </p:txBody>
      </p:sp>
      <p:pic>
        <p:nvPicPr>
          <p:cNvPr id="4" name="Content Placeholder 3">
            <a:extLst>
              <a:ext uri="{FF2B5EF4-FFF2-40B4-BE49-F238E27FC236}">
                <a16:creationId xmlns:a16="http://schemas.microsoft.com/office/drawing/2014/main" id="{849AF2B9-B6EE-4384-86A0-C9A30F8D09F9}"/>
              </a:ext>
            </a:extLst>
          </p:cNvPr>
          <p:cNvPicPr>
            <a:picLocks noGrp="1" noChangeAspect="1"/>
          </p:cNvPicPr>
          <p:nvPr>
            <p:ph idx="1"/>
          </p:nvPr>
        </p:nvPicPr>
        <p:blipFill>
          <a:blip r:embed="rId2"/>
          <a:stretch>
            <a:fillRect/>
          </a:stretch>
        </p:blipFill>
        <p:spPr>
          <a:xfrm>
            <a:off x="0" y="4161801"/>
            <a:ext cx="13638375" cy="2696199"/>
          </a:xfrm>
          <a:prstGeom prst="rect">
            <a:avLst/>
          </a:prstGeom>
        </p:spPr>
      </p:pic>
      <p:pic>
        <p:nvPicPr>
          <p:cNvPr id="6" name="Content Placeholder 3">
            <a:extLst>
              <a:ext uri="{FF2B5EF4-FFF2-40B4-BE49-F238E27FC236}">
                <a16:creationId xmlns:a16="http://schemas.microsoft.com/office/drawing/2014/main" id="{3F1C0139-9CE7-4BD4-A603-FFA754884C2A}"/>
              </a:ext>
            </a:extLst>
          </p:cNvPr>
          <p:cNvPicPr>
            <a:picLocks noChangeAspect="1"/>
          </p:cNvPicPr>
          <p:nvPr/>
        </p:nvPicPr>
        <p:blipFill>
          <a:blip r:embed="rId2"/>
          <a:stretch>
            <a:fillRect/>
          </a:stretch>
        </p:blipFill>
        <p:spPr>
          <a:xfrm>
            <a:off x="0" y="-8887"/>
            <a:ext cx="14367245" cy="7195930"/>
          </a:xfrm>
          <a:prstGeom prst="rect">
            <a:avLst/>
          </a:prstGeom>
        </p:spPr>
      </p:pic>
      <p:sp>
        <p:nvSpPr>
          <p:cNvPr id="8" name="TextBox 7">
            <a:extLst>
              <a:ext uri="{FF2B5EF4-FFF2-40B4-BE49-F238E27FC236}">
                <a16:creationId xmlns:a16="http://schemas.microsoft.com/office/drawing/2014/main" id="{DEE4AEB0-CC3B-45DD-9D76-9AA6051FD995}"/>
              </a:ext>
            </a:extLst>
          </p:cNvPr>
          <p:cNvSpPr txBox="1"/>
          <p:nvPr/>
        </p:nvSpPr>
        <p:spPr>
          <a:xfrm>
            <a:off x="198784" y="5985043"/>
            <a:ext cx="1033669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panose="020F0502020204030204"/>
                <a:ea typeface="+mn-ea"/>
                <a:cs typeface="+mn-cs"/>
              </a:rPr>
              <a:t>Robert L  James Esq.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panose="020F0502020204030204"/>
                <a:ea typeface="+mn-ea"/>
                <a:cs typeface="+mn-cs"/>
              </a:rPr>
              <a:t>OLLI Presentation Four – AI, Machine Learning and Big Data and More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panose="020F0502020204030204"/>
                <a:ea typeface="+mn-ea"/>
                <a:cs typeface="+mn-cs"/>
              </a:rPr>
              <a:t>March, 2022</a:t>
            </a:r>
          </a:p>
        </p:txBody>
      </p:sp>
      <p:sp>
        <p:nvSpPr>
          <p:cNvPr id="9" name="TextBox 8">
            <a:extLst>
              <a:ext uri="{FF2B5EF4-FFF2-40B4-BE49-F238E27FC236}">
                <a16:creationId xmlns:a16="http://schemas.microsoft.com/office/drawing/2014/main" id="{4F5449C1-E33D-456F-80BB-1DDCA1EAA28E}"/>
              </a:ext>
            </a:extLst>
          </p:cNvPr>
          <p:cNvSpPr txBox="1"/>
          <p:nvPr/>
        </p:nvSpPr>
        <p:spPr>
          <a:xfrm>
            <a:off x="109330" y="135171"/>
            <a:ext cx="745236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Exploring Disruption: A Supply Chain Focus on Trends and Technologies Effecting Transportation and the Rest of our Lives</a:t>
            </a:r>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55C8F3BB-B755-42E1-B6E5-B7D3E03BC0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7C252-D15C-4931-9DE1-E21ABF3EC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366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FD171-BF49-4E7C-93FB-3C98DC26FBF7}"/>
              </a:ext>
            </a:extLst>
          </p:cNvPr>
          <p:cNvSpPr>
            <a:spLocks noGrp="1"/>
          </p:cNvSpPr>
          <p:nvPr>
            <p:ph type="title"/>
          </p:nvPr>
        </p:nvSpPr>
        <p:spPr>
          <a:xfrm>
            <a:off x="354227" y="458859"/>
            <a:ext cx="4835611" cy="645011"/>
          </a:xfrm>
        </p:spPr>
        <p:txBody>
          <a:bodyPr>
            <a:noAutofit/>
          </a:bodyPr>
          <a:lstStyle/>
          <a:p>
            <a:r>
              <a:rPr lang="en-US" sz="2800" dirty="0"/>
              <a:t>AI Market Characteristics</a:t>
            </a:r>
          </a:p>
        </p:txBody>
      </p:sp>
      <p:sp>
        <p:nvSpPr>
          <p:cNvPr id="4" name="Text Placeholder 3">
            <a:extLst>
              <a:ext uri="{FF2B5EF4-FFF2-40B4-BE49-F238E27FC236}">
                <a16:creationId xmlns:a16="http://schemas.microsoft.com/office/drawing/2014/main" id="{890FB05D-5C3C-4BA4-8C3C-69A0FDC916DB}"/>
              </a:ext>
            </a:extLst>
          </p:cNvPr>
          <p:cNvSpPr>
            <a:spLocks noGrp="1"/>
          </p:cNvSpPr>
          <p:nvPr>
            <p:ph type="body" sz="half" idx="2"/>
          </p:nvPr>
        </p:nvSpPr>
        <p:spPr>
          <a:xfrm>
            <a:off x="6186615" y="3542270"/>
            <a:ext cx="4510277" cy="2326718"/>
          </a:xfrm>
        </p:spPr>
        <p:txBody>
          <a:bodyPr/>
          <a:lstStyle/>
          <a:p>
            <a:endParaRPr lang="en-US" dirty="0"/>
          </a:p>
        </p:txBody>
      </p:sp>
      <p:sp>
        <p:nvSpPr>
          <p:cNvPr id="5" name="Slide Number Placeholder 4">
            <a:extLst>
              <a:ext uri="{FF2B5EF4-FFF2-40B4-BE49-F238E27FC236}">
                <a16:creationId xmlns:a16="http://schemas.microsoft.com/office/drawing/2014/main" id="{ECF1D118-DDA7-4D91-9BA3-F95BA46EE903}"/>
              </a:ext>
            </a:extLst>
          </p:cNvPr>
          <p:cNvSpPr>
            <a:spLocks noGrp="1"/>
          </p:cNvSpPr>
          <p:nvPr>
            <p:ph type="sldNum" sz="quarter" idx="12"/>
          </p:nvPr>
        </p:nvSpPr>
        <p:spPr/>
        <p:txBody>
          <a:bodyPr/>
          <a:lstStyle/>
          <a:p>
            <a:fld id="{C96CA7F4-6D84-4522-868B-1687FC6643FA}" type="slidenum">
              <a:rPr lang="en-US" smtClean="0"/>
              <a:t>10</a:t>
            </a:fld>
            <a:endParaRPr lang="en-US" dirty="0"/>
          </a:p>
        </p:txBody>
      </p:sp>
      <p:pic>
        <p:nvPicPr>
          <p:cNvPr id="7" name="Picture 6">
            <a:extLst>
              <a:ext uri="{FF2B5EF4-FFF2-40B4-BE49-F238E27FC236}">
                <a16:creationId xmlns:a16="http://schemas.microsoft.com/office/drawing/2014/main" id="{CE1D196D-657B-42A3-88D5-DEC9AFD7986C}"/>
              </a:ext>
            </a:extLst>
          </p:cNvPr>
          <p:cNvPicPr>
            <a:picLocks noChangeAspect="1"/>
          </p:cNvPicPr>
          <p:nvPr/>
        </p:nvPicPr>
        <p:blipFill rotWithShape="1">
          <a:blip r:embed="rId2">
            <a:extLst>
              <a:ext uri="{28A0092B-C50C-407E-A947-70E740481C1C}">
                <a14:useLocalDpi xmlns:a14="http://schemas.microsoft.com/office/drawing/2010/main" val="0"/>
              </a:ext>
            </a:extLst>
          </a:blip>
          <a:srcRect t="22230" b="58726"/>
          <a:stretch/>
        </p:blipFill>
        <p:spPr bwMode="auto">
          <a:xfrm>
            <a:off x="6096000" y="1394333"/>
            <a:ext cx="5574194" cy="1501343"/>
          </a:xfrm>
          <a:prstGeom prst="rect">
            <a:avLst/>
          </a:prstGeom>
          <a:noFill/>
          <a:ln>
            <a:noFill/>
          </a:ln>
          <a:extLst>
            <a:ext uri="{53640926-AAD7-44D8-BBD7-CCE9431645EC}">
              <a14:shadowObscured xmlns:a14="http://schemas.microsoft.com/office/drawing/2010/main"/>
            </a:ext>
          </a:extLst>
        </p:spPr>
      </p:pic>
      <p:pic>
        <p:nvPicPr>
          <p:cNvPr id="8" name="Content Placeholder 7" descr="Graphical user interface, website&#10;&#10;Description automatically generated">
            <a:extLst>
              <a:ext uri="{FF2B5EF4-FFF2-40B4-BE49-F238E27FC236}">
                <a16:creationId xmlns:a16="http://schemas.microsoft.com/office/drawing/2014/main" id="{1042E4C3-3191-45E3-ADC0-B47B9D488DA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1469"/>
          <a:stretch/>
        </p:blipFill>
        <p:spPr bwMode="auto">
          <a:xfrm>
            <a:off x="6155723" y="3330492"/>
            <a:ext cx="5573303" cy="2750274"/>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83F82493-43C7-4811-B7A6-BB91462D3CE2}"/>
              </a:ext>
            </a:extLst>
          </p:cNvPr>
          <p:cNvPicPr>
            <a:picLocks noChangeAspect="1"/>
          </p:cNvPicPr>
          <p:nvPr/>
        </p:nvPicPr>
        <p:blipFill rotWithShape="1">
          <a:blip r:embed="rId3"/>
          <a:srcRect t="27801" r="45653" b="19104"/>
          <a:stretch/>
        </p:blipFill>
        <p:spPr>
          <a:xfrm>
            <a:off x="521806" y="1667190"/>
            <a:ext cx="5362832" cy="3523619"/>
          </a:xfrm>
          <a:prstGeom prst="rect">
            <a:avLst/>
          </a:prstGeom>
        </p:spPr>
      </p:pic>
    </p:spTree>
    <p:extLst>
      <p:ext uri="{BB962C8B-B14F-4D97-AF65-F5344CB8AC3E}">
        <p14:creationId xmlns:p14="http://schemas.microsoft.com/office/powerpoint/2010/main" val="875342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607130-708B-4EAA-A7FA-9326AAECCCFD}"/>
              </a:ext>
            </a:extLst>
          </p:cNvPr>
          <p:cNvSpPr>
            <a:spLocks noGrp="1"/>
          </p:cNvSpPr>
          <p:nvPr>
            <p:ph type="title"/>
          </p:nvPr>
        </p:nvSpPr>
        <p:spPr>
          <a:xfrm>
            <a:off x="428368" y="238897"/>
            <a:ext cx="10925432" cy="881449"/>
          </a:xfrm>
        </p:spPr>
        <p:txBody>
          <a:bodyPr/>
          <a:lstStyle/>
          <a:p>
            <a:r>
              <a:rPr lang="en-US" dirty="0"/>
              <a:t>AI Market Characteristics II</a:t>
            </a:r>
          </a:p>
        </p:txBody>
      </p:sp>
      <p:sp>
        <p:nvSpPr>
          <p:cNvPr id="4" name="Slide Number Placeholder 3">
            <a:extLst>
              <a:ext uri="{FF2B5EF4-FFF2-40B4-BE49-F238E27FC236}">
                <a16:creationId xmlns:a16="http://schemas.microsoft.com/office/drawing/2014/main" id="{851A4701-96E4-4446-A541-3A318BD65FF7}"/>
              </a:ext>
            </a:extLst>
          </p:cNvPr>
          <p:cNvSpPr>
            <a:spLocks noGrp="1"/>
          </p:cNvSpPr>
          <p:nvPr>
            <p:ph type="sldNum" sz="quarter" idx="12"/>
          </p:nvPr>
        </p:nvSpPr>
        <p:spPr/>
        <p:txBody>
          <a:bodyPr/>
          <a:lstStyle/>
          <a:p>
            <a:fld id="{C96CA7F4-6D84-4522-868B-1687FC6643FA}" type="slidenum">
              <a:rPr lang="en-US" smtClean="0"/>
              <a:t>11</a:t>
            </a:fld>
            <a:endParaRPr lang="en-US" dirty="0"/>
          </a:p>
        </p:txBody>
      </p:sp>
      <p:pic>
        <p:nvPicPr>
          <p:cNvPr id="9" name="Picture 2">
            <a:extLst>
              <a:ext uri="{FF2B5EF4-FFF2-40B4-BE49-F238E27FC236}">
                <a16:creationId xmlns:a16="http://schemas.microsoft.com/office/drawing/2014/main" id="{A15A68F0-ECED-4C58-89C7-65892236908D}"/>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29430" b="53734"/>
          <a:stretch/>
        </p:blipFill>
        <p:spPr bwMode="auto">
          <a:xfrm>
            <a:off x="2635743" y="1715316"/>
            <a:ext cx="6378873" cy="418297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DE7AB14-7858-4657-AC04-195486A8C2A1}"/>
              </a:ext>
            </a:extLst>
          </p:cNvPr>
          <p:cNvSpPr>
            <a:spLocks noGrp="1"/>
          </p:cNvSpPr>
          <p:nvPr>
            <p:ph sz="half" idx="1"/>
          </p:nvPr>
        </p:nvSpPr>
        <p:spPr>
          <a:xfrm flipV="1">
            <a:off x="4894789" y="7228700"/>
            <a:ext cx="1992589" cy="1684640"/>
          </a:xfrm>
        </p:spPr>
        <p:txBody>
          <a:bodyPr/>
          <a:lstStyle/>
          <a:p>
            <a:endParaRPr lang="en-US" dirty="0"/>
          </a:p>
        </p:txBody>
      </p:sp>
    </p:spTree>
    <p:extLst>
      <p:ext uri="{BB962C8B-B14F-4D97-AF65-F5344CB8AC3E}">
        <p14:creationId xmlns:p14="http://schemas.microsoft.com/office/powerpoint/2010/main" val="564160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FE3AA-256B-45A1-8213-179F3A678879}"/>
              </a:ext>
            </a:extLst>
          </p:cNvPr>
          <p:cNvSpPr>
            <a:spLocks noGrp="1"/>
          </p:cNvSpPr>
          <p:nvPr>
            <p:ph type="title"/>
          </p:nvPr>
        </p:nvSpPr>
        <p:spPr>
          <a:xfrm>
            <a:off x="713044" y="136525"/>
            <a:ext cx="4055805" cy="868491"/>
          </a:xfrm>
        </p:spPr>
        <p:txBody>
          <a:bodyPr>
            <a:normAutofit fontScale="90000"/>
          </a:bodyPr>
          <a:lstStyle/>
          <a:p>
            <a:r>
              <a:rPr lang="en-US" dirty="0"/>
              <a:t>Key AI Areas Impacting   Transportation</a:t>
            </a:r>
          </a:p>
        </p:txBody>
      </p:sp>
      <p:sp>
        <p:nvSpPr>
          <p:cNvPr id="4" name="Text Placeholder 3">
            <a:extLst>
              <a:ext uri="{FF2B5EF4-FFF2-40B4-BE49-F238E27FC236}">
                <a16:creationId xmlns:a16="http://schemas.microsoft.com/office/drawing/2014/main" id="{AB841E71-4241-44CD-9A68-F2B8555418E8}"/>
              </a:ext>
            </a:extLst>
          </p:cNvPr>
          <p:cNvSpPr>
            <a:spLocks noGrp="1"/>
          </p:cNvSpPr>
          <p:nvPr>
            <p:ph type="body" sz="half" idx="2"/>
          </p:nvPr>
        </p:nvSpPr>
        <p:spPr>
          <a:xfrm>
            <a:off x="713044" y="1326292"/>
            <a:ext cx="4055805" cy="4888685"/>
          </a:xfrm>
        </p:spPr>
        <p:txBody>
          <a:bodyPr>
            <a:normAutofit fontScale="85000" lnSpcReduction="20000"/>
          </a:bodyPr>
          <a:lstStyle/>
          <a:p>
            <a:r>
              <a:rPr lang="en-US" sz="1700" b="1" dirty="0"/>
              <a:t>Motor Vehicles Manufacturing and Use:</a:t>
            </a:r>
          </a:p>
          <a:p>
            <a:pPr marL="285750" indent="-285750">
              <a:buFont typeface="Arial" panose="020B0604020202020204" pitchFamily="34" charset="0"/>
              <a:buChar char="•"/>
            </a:pPr>
            <a:r>
              <a:rPr lang="en-US" dirty="0"/>
              <a:t>AV and EV Navigation, Safety and Security</a:t>
            </a:r>
          </a:p>
          <a:p>
            <a:pPr marL="285750" indent="-285750">
              <a:buFont typeface="Arial" panose="020B0604020202020204" pitchFamily="34" charset="0"/>
              <a:buChar char="•"/>
            </a:pPr>
            <a:endParaRPr lang="en-US" dirty="0"/>
          </a:p>
          <a:p>
            <a:r>
              <a:rPr lang="en-US" sz="1700" b="1" dirty="0"/>
              <a:t>Logistics and Warehousing: </a:t>
            </a:r>
          </a:p>
          <a:p>
            <a:pPr marL="285750" indent="-285750">
              <a:buFont typeface="Arial" panose="020B0604020202020204" pitchFamily="34" charset="0"/>
              <a:buChar char="•"/>
            </a:pPr>
            <a:r>
              <a:rPr lang="en-US" dirty="0"/>
              <a:t>Robotics</a:t>
            </a:r>
          </a:p>
          <a:p>
            <a:pPr marL="285750" indent="-285750">
              <a:buFont typeface="Arial" panose="020B0604020202020204" pitchFamily="34" charset="0"/>
              <a:buChar char="•"/>
            </a:pPr>
            <a:r>
              <a:rPr lang="en-US" dirty="0"/>
              <a:t>Maintenance</a:t>
            </a:r>
          </a:p>
          <a:p>
            <a:pPr marL="285750" indent="-285750">
              <a:buFont typeface="Arial" panose="020B0604020202020204" pitchFamily="34" charset="0"/>
              <a:buChar char="•"/>
            </a:pPr>
            <a:r>
              <a:rPr lang="en-US" dirty="0"/>
              <a:t>Digital Data Transfer</a:t>
            </a:r>
          </a:p>
          <a:p>
            <a:pPr marL="285750" indent="-285750">
              <a:buFont typeface="Arial" panose="020B0604020202020204" pitchFamily="34" charset="0"/>
              <a:buChar char="•"/>
            </a:pPr>
            <a:r>
              <a:rPr lang="en-US" dirty="0"/>
              <a:t>Transactional Transparency </a:t>
            </a:r>
          </a:p>
          <a:p>
            <a:pPr marL="285750" indent="-285750">
              <a:buFont typeface="Arial" panose="020B0604020202020204" pitchFamily="34" charset="0"/>
              <a:buChar char="•"/>
            </a:pPr>
            <a:r>
              <a:rPr lang="en-US" dirty="0"/>
              <a:t>Predictive Analysis (Big Data) </a:t>
            </a:r>
          </a:p>
          <a:p>
            <a:pPr marL="285750" indent="-285750">
              <a:buFont typeface="Arial" panose="020B0604020202020204" pitchFamily="34" charset="0"/>
              <a:buChar char="•"/>
            </a:pPr>
            <a:r>
              <a:rPr lang="en-US" dirty="0"/>
              <a:t>Precision Mapping and Routing. </a:t>
            </a:r>
          </a:p>
          <a:p>
            <a:endParaRPr lang="en-US" dirty="0"/>
          </a:p>
          <a:p>
            <a:r>
              <a:rPr lang="en-US" sz="1700" b="1" dirty="0"/>
              <a:t>Intelligent Transportation Systems (ITS</a:t>
            </a:r>
            <a:r>
              <a:rPr lang="en-US" dirty="0"/>
              <a:t>):</a:t>
            </a:r>
          </a:p>
          <a:p>
            <a:pPr marL="285750" indent="-285750">
              <a:buFont typeface="Arial" panose="020B0604020202020204" pitchFamily="34" charset="0"/>
              <a:buChar char="•"/>
            </a:pPr>
            <a:r>
              <a:rPr lang="en-US" dirty="0"/>
              <a:t>Traffic and Pedestrian Detection and Direction</a:t>
            </a:r>
          </a:p>
          <a:p>
            <a:pPr marL="285750" indent="-285750">
              <a:buFont typeface="Arial" panose="020B0604020202020204" pitchFamily="34" charset="0"/>
              <a:buChar char="•"/>
            </a:pPr>
            <a:r>
              <a:rPr lang="en-US" dirty="0"/>
              <a:t>Traffic Flow Analysis </a:t>
            </a:r>
          </a:p>
          <a:p>
            <a:pPr marL="285750" indent="-285750">
              <a:buFont typeface="Arial" panose="020B0604020202020204" pitchFamily="34" charset="0"/>
              <a:buChar char="•"/>
            </a:pPr>
            <a:r>
              <a:rPr lang="en-US" dirty="0"/>
              <a:t>Road Condition Monitoring </a:t>
            </a:r>
          </a:p>
          <a:p>
            <a:pPr marL="285750" indent="-285750">
              <a:buFont typeface="Arial" panose="020B0604020202020204" pitchFamily="34" charset="0"/>
              <a:buChar char="•"/>
            </a:pPr>
            <a:r>
              <a:rPr lang="en-US" dirty="0"/>
              <a:t>Law Enforcement</a:t>
            </a:r>
          </a:p>
          <a:p>
            <a:pPr marL="285750" indent="-285750">
              <a:buFont typeface="Arial" panose="020B0604020202020204" pitchFamily="34" charset="0"/>
              <a:buChar char="•"/>
            </a:pPr>
            <a:r>
              <a:rPr lang="en-US" dirty="0"/>
              <a:t>Driver Monitoring </a:t>
            </a:r>
          </a:p>
          <a:p>
            <a:endParaRPr lang="en-US" dirty="0"/>
          </a:p>
          <a:p>
            <a:pPr marL="285750" indent="-285750">
              <a:buFont typeface="Arial" panose="020B0604020202020204" pitchFamily="34" charset="0"/>
              <a:buChar char="•"/>
            </a:pPr>
            <a:endParaRPr lang="en-US" dirty="0"/>
          </a:p>
          <a:p>
            <a:endParaRPr lang="en-US" dirty="0"/>
          </a:p>
        </p:txBody>
      </p:sp>
      <p:sp>
        <p:nvSpPr>
          <p:cNvPr id="5" name="Slide Number Placeholder 4">
            <a:extLst>
              <a:ext uri="{FF2B5EF4-FFF2-40B4-BE49-F238E27FC236}">
                <a16:creationId xmlns:a16="http://schemas.microsoft.com/office/drawing/2014/main" id="{C4FCE39D-2F95-4A29-A575-8895DC381AD9}"/>
              </a:ext>
            </a:extLst>
          </p:cNvPr>
          <p:cNvSpPr>
            <a:spLocks noGrp="1"/>
          </p:cNvSpPr>
          <p:nvPr>
            <p:ph type="sldNum" sz="quarter" idx="12"/>
          </p:nvPr>
        </p:nvSpPr>
        <p:spPr/>
        <p:txBody>
          <a:bodyPr/>
          <a:lstStyle/>
          <a:p>
            <a:fld id="{C96CA7F4-6D84-4522-868B-1687FC6643FA}" type="slidenum">
              <a:rPr lang="en-US" smtClean="0"/>
              <a:t>12</a:t>
            </a:fld>
            <a:endParaRPr lang="en-US" dirty="0"/>
          </a:p>
        </p:txBody>
      </p:sp>
      <p:pic>
        <p:nvPicPr>
          <p:cNvPr id="6" name="Content Placeholder 5">
            <a:extLst>
              <a:ext uri="{FF2B5EF4-FFF2-40B4-BE49-F238E27FC236}">
                <a16:creationId xmlns:a16="http://schemas.microsoft.com/office/drawing/2014/main" id="{AD3B56AA-18E1-4E22-8775-40965B29403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7523"/>
          <a:stretch/>
        </p:blipFill>
        <p:spPr bwMode="auto">
          <a:xfrm>
            <a:off x="4870623" y="0"/>
            <a:ext cx="6087762" cy="6858000"/>
          </a:xfrm>
          <a:prstGeom prst="rect">
            <a:avLst/>
          </a:prstGeom>
          <a:noFill/>
        </p:spPr>
      </p:pic>
    </p:spTree>
    <p:extLst>
      <p:ext uri="{BB962C8B-B14F-4D97-AF65-F5344CB8AC3E}">
        <p14:creationId xmlns:p14="http://schemas.microsoft.com/office/powerpoint/2010/main" val="3726490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87203-7575-4072-933F-8AD59286EFE0}"/>
              </a:ext>
            </a:extLst>
          </p:cNvPr>
          <p:cNvSpPr>
            <a:spLocks noGrp="1"/>
          </p:cNvSpPr>
          <p:nvPr>
            <p:ph type="title"/>
          </p:nvPr>
        </p:nvSpPr>
        <p:spPr>
          <a:xfrm>
            <a:off x="90617" y="167417"/>
            <a:ext cx="6376086" cy="738745"/>
          </a:xfrm>
        </p:spPr>
        <p:txBody>
          <a:bodyPr>
            <a:normAutofit fontScale="90000"/>
          </a:bodyPr>
          <a:lstStyle/>
          <a:p>
            <a:r>
              <a:rPr lang="en-US" sz="3600" dirty="0"/>
              <a:t>Examples of AI Logistics Use Benefits</a:t>
            </a:r>
          </a:p>
        </p:txBody>
      </p:sp>
      <p:pic>
        <p:nvPicPr>
          <p:cNvPr id="9" name="Content Placeholder 8">
            <a:extLst>
              <a:ext uri="{FF2B5EF4-FFF2-40B4-BE49-F238E27FC236}">
                <a16:creationId xmlns:a16="http://schemas.microsoft.com/office/drawing/2014/main" id="{56F437A8-E377-44F5-BAFA-D11DCEC8D0E8}"/>
              </a:ext>
            </a:extLst>
          </p:cNvPr>
          <p:cNvPicPr>
            <a:picLocks noGrp="1" noChangeAspect="1"/>
          </p:cNvPicPr>
          <p:nvPr>
            <p:ph sz="half" idx="2"/>
          </p:nvPr>
        </p:nvPicPr>
        <p:blipFill rotWithShape="1">
          <a:blip r:embed="rId2"/>
          <a:srcRect l="-1946" t="50000" r="-3462" b="1790"/>
          <a:stretch/>
        </p:blipFill>
        <p:spPr>
          <a:xfrm>
            <a:off x="6236043" y="167417"/>
            <a:ext cx="5049795" cy="6385950"/>
          </a:xfrm>
          <a:prstGeom prst="rect">
            <a:avLst/>
          </a:prstGeom>
        </p:spPr>
      </p:pic>
      <p:sp>
        <p:nvSpPr>
          <p:cNvPr id="5" name="Slide Number Placeholder 4">
            <a:extLst>
              <a:ext uri="{FF2B5EF4-FFF2-40B4-BE49-F238E27FC236}">
                <a16:creationId xmlns:a16="http://schemas.microsoft.com/office/drawing/2014/main" id="{E11D6879-DD18-4714-815C-2F8C56FC84FC}"/>
              </a:ext>
            </a:extLst>
          </p:cNvPr>
          <p:cNvSpPr>
            <a:spLocks noGrp="1"/>
          </p:cNvSpPr>
          <p:nvPr>
            <p:ph type="sldNum" sz="quarter" idx="12"/>
          </p:nvPr>
        </p:nvSpPr>
        <p:spPr/>
        <p:txBody>
          <a:bodyPr/>
          <a:lstStyle/>
          <a:p>
            <a:fld id="{C96CA7F4-6D84-4522-868B-1687FC6643FA}" type="slidenum">
              <a:rPr lang="en-US" smtClean="0"/>
              <a:t>13</a:t>
            </a:fld>
            <a:endParaRPr lang="en-US" dirty="0"/>
          </a:p>
        </p:txBody>
      </p:sp>
      <p:sp>
        <p:nvSpPr>
          <p:cNvPr id="8" name="Content Placeholder 7">
            <a:extLst>
              <a:ext uri="{FF2B5EF4-FFF2-40B4-BE49-F238E27FC236}">
                <a16:creationId xmlns:a16="http://schemas.microsoft.com/office/drawing/2014/main" id="{1135D0C2-3E1D-4ECC-990B-BD760A5746FA}"/>
              </a:ext>
            </a:extLst>
          </p:cNvPr>
          <p:cNvSpPr>
            <a:spLocks noGrp="1"/>
          </p:cNvSpPr>
          <p:nvPr>
            <p:ph sz="half" idx="1"/>
          </p:nvPr>
        </p:nvSpPr>
        <p:spPr>
          <a:xfrm>
            <a:off x="576647" y="906162"/>
            <a:ext cx="4679093" cy="5286008"/>
          </a:xfrm>
        </p:spPr>
        <p:txBody>
          <a:bodyPr>
            <a:normAutofit/>
          </a:bodyPr>
          <a:lstStyle/>
          <a:p>
            <a:pPr marL="0" indent="0">
              <a:buNone/>
            </a:pPr>
            <a:r>
              <a:rPr lang="en-US" sz="1600" b="1" dirty="0"/>
              <a:t>Robots and AI </a:t>
            </a:r>
            <a:r>
              <a:rPr lang="en-US" sz="1600" dirty="0"/>
              <a:t>– Better manage support data as well as improve goods movement’ </a:t>
            </a:r>
          </a:p>
          <a:p>
            <a:pPr marL="0" indent="0">
              <a:buNone/>
            </a:pPr>
            <a:r>
              <a:rPr lang="en-US" sz="1600" b="1" dirty="0"/>
              <a:t>Warehouse Management</a:t>
            </a:r>
            <a:r>
              <a:rPr lang="en-US" sz="1600" dirty="0"/>
              <a:t>– Get the big picture from big data, speed services and reduce mistakes </a:t>
            </a:r>
          </a:p>
          <a:p>
            <a:pPr marL="0" indent="0">
              <a:buNone/>
            </a:pPr>
            <a:r>
              <a:rPr lang="en-US" sz="1600" b="1" dirty="0"/>
              <a:t>Predictive Maintenance </a:t>
            </a:r>
            <a:r>
              <a:rPr lang="en-US" sz="1600" dirty="0"/>
              <a:t>– Avoid breakdowns, Schedule Repairs </a:t>
            </a:r>
          </a:p>
          <a:p>
            <a:pPr marL="0" indent="0">
              <a:buNone/>
            </a:pPr>
            <a:r>
              <a:rPr lang="en-US" sz="1600" b="1" dirty="0"/>
              <a:t>Supply Chain Planning </a:t>
            </a:r>
            <a:r>
              <a:rPr lang="en-US" sz="1600" dirty="0"/>
              <a:t>–  Use ML to help balance supply &amp; demand, optimize delivery processes,</a:t>
            </a:r>
          </a:p>
          <a:p>
            <a:pPr marL="0" indent="0">
              <a:buNone/>
            </a:pPr>
            <a:r>
              <a:rPr lang="en-US" sz="1600" b="1" dirty="0"/>
              <a:t>Route Optimization </a:t>
            </a:r>
            <a:r>
              <a:rPr lang="en-US" sz="1600" dirty="0"/>
              <a:t>– Combine digital tools and mapping for efficient shipping. </a:t>
            </a:r>
          </a:p>
          <a:p>
            <a:pPr marL="0" indent="0">
              <a:buNone/>
            </a:pPr>
            <a:r>
              <a:rPr lang="en-US" sz="1600" b="1" dirty="0"/>
              <a:t>Workforce Planning </a:t>
            </a:r>
            <a:r>
              <a:rPr lang="en-US" sz="1600" dirty="0"/>
              <a:t>--  Simplify and automate hiring,  retention and general employee management  </a:t>
            </a:r>
          </a:p>
          <a:p>
            <a:pPr marL="0" indent="0">
              <a:buNone/>
            </a:pPr>
            <a:r>
              <a:rPr lang="en-US" sz="1600" b="1" dirty="0"/>
              <a:t>Yield Optimization </a:t>
            </a:r>
            <a:r>
              <a:rPr lang="en-US" sz="1600" dirty="0"/>
              <a:t>– Better determine where inventory is being managed well or not. </a:t>
            </a:r>
          </a:p>
          <a:p>
            <a:pPr marL="0" indent="0">
              <a:buNone/>
            </a:pPr>
            <a:r>
              <a:rPr lang="en-US" sz="1600" b="1" dirty="0"/>
              <a:t>Demand Prediction </a:t>
            </a:r>
            <a:r>
              <a:rPr lang="en-US" sz="1600" dirty="0"/>
              <a:t>– Improve forecasting and deepen insight into factors controlling demand. </a:t>
            </a:r>
          </a:p>
          <a:p>
            <a:pPr marL="0" indent="0">
              <a:buNone/>
            </a:pPr>
            <a:endParaRPr lang="en-US" sz="1600" dirty="0"/>
          </a:p>
        </p:txBody>
      </p:sp>
    </p:spTree>
    <p:extLst>
      <p:ext uri="{BB962C8B-B14F-4D97-AF65-F5344CB8AC3E}">
        <p14:creationId xmlns:p14="http://schemas.microsoft.com/office/powerpoint/2010/main" val="2872828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363E906B-016F-4078-AE06-B7C0D4D0AC2E}"/>
              </a:ext>
            </a:extLst>
          </p:cNvPr>
          <p:cNvSpPr>
            <a:spLocks noGrp="1"/>
          </p:cNvSpPr>
          <p:nvPr>
            <p:ph type="title"/>
          </p:nvPr>
        </p:nvSpPr>
        <p:spPr>
          <a:xfrm>
            <a:off x="838200" y="365125"/>
            <a:ext cx="10637108" cy="937055"/>
          </a:xfrm>
        </p:spPr>
        <p:txBody>
          <a:bodyPr>
            <a:normAutofit fontScale="90000"/>
          </a:bodyPr>
          <a:lstStyle/>
          <a:p>
            <a:r>
              <a:rPr lang="en-US" sz="3600" dirty="0"/>
              <a:t>IoT Provides both the Score and Instruments for AI Development and Use </a:t>
            </a:r>
          </a:p>
        </p:txBody>
      </p:sp>
      <p:pic>
        <p:nvPicPr>
          <p:cNvPr id="6" name="Content Placeholder 5">
            <a:extLst>
              <a:ext uri="{FF2B5EF4-FFF2-40B4-BE49-F238E27FC236}">
                <a16:creationId xmlns:a16="http://schemas.microsoft.com/office/drawing/2014/main" id="{154D2B74-BADB-45E3-8D42-44F42A0979E0}"/>
              </a:ext>
            </a:extLst>
          </p:cNvPr>
          <p:cNvPicPr>
            <a:picLocks noGrp="1" noChangeAspect="1"/>
          </p:cNvPicPr>
          <p:nvPr>
            <p:ph sz="half" idx="1"/>
          </p:nvPr>
        </p:nvPicPr>
        <p:blipFill>
          <a:blip r:embed="rId2"/>
          <a:stretch>
            <a:fillRect/>
          </a:stretch>
        </p:blipFill>
        <p:spPr>
          <a:xfrm>
            <a:off x="922638" y="1392196"/>
            <a:ext cx="4725420" cy="4964154"/>
          </a:xfrm>
          <a:prstGeom prst="rect">
            <a:avLst/>
          </a:prstGeom>
        </p:spPr>
      </p:pic>
      <p:sp>
        <p:nvSpPr>
          <p:cNvPr id="14" name="Content Placeholder 13">
            <a:extLst>
              <a:ext uri="{FF2B5EF4-FFF2-40B4-BE49-F238E27FC236}">
                <a16:creationId xmlns:a16="http://schemas.microsoft.com/office/drawing/2014/main" id="{D6C77FB3-D7C0-4E21-B11D-D8BF38E6E3C6}"/>
              </a:ext>
            </a:extLst>
          </p:cNvPr>
          <p:cNvSpPr>
            <a:spLocks noGrp="1"/>
          </p:cNvSpPr>
          <p:nvPr>
            <p:ph sz="half" idx="2"/>
          </p:nvPr>
        </p:nvSpPr>
        <p:spPr/>
        <p:txBody>
          <a:bodyPr/>
          <a:lstStyle/>
          <a:p>
            <a:endParaRPr lang="en-US"/>
          </a:p>
        </p:txBody>
      </p:sp>
      <p:sp>
        <p:nvSpPr>
          <p:cNvPr id="5" name="Slide Number Placeholder 4">
            <a:extLst>
              <a:ext uri="{FF2B5EF4-FFF2-40B4-BE49-F238E27FC236}">
                <a16:creationId xmlns:a16="http://schemas.microsoft.com/office/drawing/2014/main" id="{5AE803A3-42A1-4DB4-A84A-5F5DE2E3387F}"/>
              </a:ext>
            </a:extLst>
          </p:cNvPr>
          <p:cNvSpPr>
            <a:spLocks noGrp="1"/>
          </p:cNvSpPr>
          <p:nvPr>
            <p:ph type="sldNum" sz="quarter" idx="12"/>
          </p:nvPr>
        </p:nvSpPr>
        <p:spPr/>
        <p:txBody>
          <a:bodyPr/>
          <a:lstStyle/>
          <a:p>
            <a:fld id="{C96CA7F4-6D84-4522-868B-1687FC6643FA}" type="slidenum">
              <a:rPr lang="en-US" smtClean="0"/>
              <a:t>14</a:t>
            </a:fld>
            <a:endParaRPr lang="en-US" dirty="0"/>
          </a:p>
        </p:txBody>
      </p:sp>
      <p:pic>
        <p:nvPicPr>
          <p:cNvPr id="7" name="Picture 6" descr="Graphical user interface, application&#10;&#10;Description automatically generated">
            <a:extLst>
              <a:ext uri="{FF2B5EF4-FFF2-40B4-BE49-F238E27FC236}">
                <a16:creationId xmlns:a16="http://schemas.microsoft.com/office/drawing/2014/main" id="{D418D3C7-5835-4DAC-9E41-9AFBAF5026D5}"/>
              </a:ext>
            </a:extLst>
          </p:cNvPr>
          <p:cNvPicPr>
            <a:picLocks noChangeAspect="1"/>
          </p:cNvPicPr>
          <p:nvPr/>
        </p:nvPicPr>
        <p:blipFill rotWithShape="1">
          <a:blip r:embed="rId3"/>
          <a:srcRect l="38685" t="30485" r="23397" b="30769"/>
          <a:stretch/>
        </p:blipFill>
        <p:spPr bwMode="auto">
          <a:xfrm>
            <a:off x="6038335" y="1690688"/>
            <a:ext cx="5799438" cy="427715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66271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9CF46-EA02-4479-9A93-BE053F2A483B}"/>
              </a:ext>
            </a:extLst>
          </p:cNvPr>
          <p:cNvSpPr>
            <a:spLocks noGrp="1"/>
          </p:cNvSpPr>
          <p:nvPr>
            <p:ph type="title"/>
          </p:nvPr>
        </p:nvSpPr>
        <p:spPr>
          <a:xfrm>
            <a:off x="393356" y="249795"/>
            <a:ext cx="11510319" cy="532799"/>
          </a:xfrm>
        </p:spPr>
        <p:txBody>
          <a:bodyPr>
            <a:noAutofit/>
          </a:bodyPr>
          <a:lstStyle/>
          <a:p>
            <a:r>
              <a:rPr lang="en-US" sz="3600" dirty="0"/>
              <a:t>AI and Motor Vehicles – Think Bots as well as cars and Trucks </a:t>
            </a:r>
          </a:p>
        </p:txBody>
      </p:sp>
      <p:sp>
        <p:nvSpPr>
          <p:cNvPr id="4" name="Slide Number Placeholder 3">
            <a:extLst>
              <a:ext uri="{FF2B5EF4-FFF2-40B4-BE49-F238E27FC236}">
                <a16:creationId xmlns:a16="http://schemas.microsoft.com/office/drawing/2014/main" id="{6297C6D6-77B9-4565-A040-A873996315D5}"/>
              </a:ext>
            </a:extLst>
          </p:cNvPr>
          <p:cNvSpPr>
            <a:spLocks noGrp="1"/>
          </p:cNvSpPr>
          <p:nvPr>
            <p:ph type="sldNum" sz="quarter" idx="12"/>
          </p:nvPr>
        </p:nvSpPr>
        <p:spPr/>
        <p:txBody>
          <a:bodyPr/>
          <a:lstStyle/>
          <a:p>
            <a:fld id="{C96CA7F4-6D84-4522-868B-1687FC6643FA}" type="slidenum">
              <a:rPr lang="en-US" smtClean="0"/>
              <a:t>15</a:t>
            </a:fld>
            <a:endParaRPr lang="en-US" dirty="0"/>
          </a:p>
        </p:txBody>
      </p:sp>
      <p:pic>
        <p:nvPicPr>
          <p:cNvPr id="12" name="Content Placeholder 11">
            <a:extLst>
              <a:ext uri="{FF2B5EF4-FFF2-40B4-BE49-F238E27FC236}">
                <a16:creationId xmlns:a16="http://schemas.microsoft.com/office/drawing/2014/main" id="{386D3A6A-152D-4D12-9BA1-737D6D2CBAFD}"/>
              </a:ext>
            </a:extLst>
          </p:cNvPr>
          <p:cNvPicPr>
            <a:picLocks noGrp="1" noChangeAspect="1"/>
          </p:cNvPicPr>
          <p:nvPr>
            <p:ph idx="1"/>
          </p:nvPr>
        </p:nvPicPr>
        <p:blipFill>
          <a:blip r:embed="rId3"/>
          <a:stretch>
            <a:fillRect/>
          </a:stretch>
        </p:blipFill>
        <p:spPr>
          <a:xfrm>
            <a:off x="930877" y="988541"/>
            <a:ext cx="4151869" cy="5478162"/>
          </a:xfrm>
          <a:prstGeom prst="rect">
            <a:avLst/>
          </a:prstGeom>
        </p:spPr>
      </p:pic>
      <p:sp>
        <p:nvSpPr>
          <p:cNvPr id="17" name="TextBox 16">
            <a:extLst>
              <a:ext uri="{FF2B5EF4-FFF2-40B4-BE49-F238E27FC236}">
                <a16:creationId xmlns:a16="http://schemas.microsoft.com/office/drawing/2014/main" id="{919EA708-7FEC-499A-92EB-4B4B8B477F82}"/>
              </a:ext>
            </a:extLst>
          </p:cNvPr>
          <p:cNvSpPr txBox="1"/>
          <p:nvPr/>
        </p:nvSpPr>
        <p:spPr>
          <a:xfrm>
            <a:off x="6153664" y="5735252"/>
            <a:ext cx="6038336" cy="461665"/>
          </a:xfrm>
          <a:prstGeom prst="rect">
            <a:avLst/>
          </a:prstGeom>
          <a:noFill/>
        </p:spPr>
        <p:txBody>
          <a:bodyPr wrap="square">
            <a:spAutoFit/>
          </a:bodyPr>
          <a:lstStyle/>
          <a:p>
            <a:r>
              <a:rPr lang="en-US" sz="1200" dirty="0"/>
              <a:t>Video:  </a:t>
            </a:r>
            <a:r>
              <a:rPr lang="en-US" sz="1200" dirty="0">
                <a:hlinkClick r:id="rId4"/>
              </a:rPr>
              <a:t>https://www.youtube.com/watch?v=xEfrnXhTl4U&amp;t=2s</a:t>
            </a:r>
            <a:endParaRPr lang="en-US" sz="1200" dirty="0"/>
          </a:p>
          <a:p>
            <a:endParaRPr lang="en-US" sz="1200" dirty="0"/>
          </a:p>
        </p:txBody>
      </p:sp>
      <p:pic>
        <p:nvPicPr>
          <p:cNvPr id="3" name="Online Media 2" descr="Meet the team that’s developing Roxo, the FedEx SameDay Bot">
            <a:hlinkClick r:id="" action="ppaction://media"/>
            <a:extLst>
              <a:ext uri="{FF2B5EF4-FFF2-40B4-BE49-F238E27FC236}">
                <a16:creationId xmlns:a16="http://schemas.microsoft.com/office/drawing/2014/main" id="{45233BFD-34D7-F74A-AB22-DD2E03F6EE42}"/>
              </a:ext>
            </a:extLst>
          </p:cNvPr>
          <p:cNvPicPr>
            <a:picLocks noRot="1" noChangeAspect="1"/>
          </p:cNvPicPr>
          <p:nvPr>
            <a:videoFile r:link="rId1"/>
          </p:nvPr>
        </p:nvPicPr>
        <p:blipFill>
          <a:blip r:embed="rId5"/>
          <a:stretch>
            <a:fillRect/>
          </a:stretch>
        </p:blipFill>
        <p:spPr>
          <a:xfrm>
            <a:off x="5735209" y="974430"/>
            <a:ext cx="5226303" cy="4535191"/>
          </a:xfrm>
          <a:prstGeom prst="rect">
            <a:avLst/>
          </a:prstGeom>
        </p:spPr>
      </p:pic>
    </p:spTree>
    <p:extLst>
      <p:ext uri="{BB962C8B-B14F-4D97-AF65-F5344CB8AC3E}">
        <p14:creationId xmlns:p14="http://schemas.microsoft.com/office/powerpoint/2010/main" val="155421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AD0EE5-568A-46BB-9A59-3B822C13372C}"/>
              </a:ext>
            </a:extLst>
          </p:cNvPr>
          <p:cNvSpPr>
            <a:spLocks noGrp="1"/>
          </p:cNvSpPr>
          <p:nvPr>
            <p:ph type="title"/>
          </p:nvPr>
        </p:nvSpPr>
        <p:spPr>
          <a:xfrm>
            <a:off x="428624" y="128634"/>
            <a:ext cx="11260868" cy="733515"/>
          </a:xfrm>
        </p:spPr>
        <p:txBody>
          <a:bodyPr>
            <a:normAutofit/>
          </a:bodyPr>
          <a:lstStyle/>
          <a:p>
            <a:r>
              <a:rPr lang="en-US" sz="3600" dirty="0"/>
              <a:t>IOT Logistics Applications –Resource Management </a:t>
            </a:r>
          </a:p>
        </p:txBody>
      </p:sp>
      <p:sp>
        <p:nvSpPr>
          <p:cNvPr id="14" name="Text Placeholder 13">
            <a:extLst>
              <a:ext uri="{FF2B5EF4-FFF2-40B4-BE49-F238E27FC236}">
                <a16:creationId xmlns:a16="http://schemas.microsoft.com/office/drawing/2014/main" id="{391BC537-D220-4506-907B-EB75CA1CFCAE}"/>
              </a:ext>
            </a:extLst>
          </p:cNvPr>
          <p:cNvSpPr>
            <a:spLocks noGrp="1"/>
          </p:cNvSpPr>
          <p:nvPr>
            <p:ph type="body" idx="1"/>
          </p:nvPr>
        </p:nvSpPr>
        <p:spPr>
          <a:xfrm>
            <a:off x="428624" y="1145058"/>
            <a:ext cx="5568951" cy="1754661"/>
          </a:xfrm>
        </p:spPr>
        <p:txBody>
          <a:bodyPr>
            <a:normAutofit fontScale="25000" lnSpcReduction="20000"/>
          </a:bodyPr>
          <a:lstStyle/>
          <a:p>
            <a:pPr marL="0" marR="0">
              <a:lnSpc>
                <a:spcPct val="107000"/>
              </a:lnSpc>
              <a:spcBef>
                <a:spcPts val="0"/>
              </a:spcBef>
              <a:spcAft>
                <a:spcPts val="800"/>
              </a:spcAft>
            </a:pPr>
            <a:r>
              <a:rPr lang="en-US" sz="6400" dirty="0">
                <a:effectLst/>
                <a:latin typeface="Calibri" panose="020F0502020204030204" pitchFamily="34" charset="0"/>
                <a:ea typeface="Calibri" panose="020F0502020204030204" pitchFamily="34" charset="0"/>
                <a:cs typeface="Times New Roman" panose="02020603050405020304" pitchFamily="18" charset="0"/>
              </a:rPr>
              <a:t>Location management systems</a:t>
            </a:r>
          </a:p>
          <a:p>
            <a:pPr marL="0" marR="0">
              <a:lnSpc>
                <a:spcPct val="107000"/>
              </a:lnSpc>
              <a:spcBef>
                <a:spcPts val="0"/>
              </a:spcBef>
              <a:spcAft>
                <a:spcPts val="800"/>
              </a:spcAft>
            </a:pPr>
            <a:r>
              <a:rPr lang="en-US" sz="6400" b="0" dirty="0">
                <a:effectLst/>
                <a:latin typeface="Calibri" panose="020F0502020204030204" pitchFamily="34" charset="0"/>
                <a:ea typeface="Calibri" panose="020F0502020204030204" pitchFamily="34" charset="0"/>
                <a:cs typeface="Times New Roman" panose="02020603050405020304" pitchFamily="18" charset="0"/>
              </a:rPr>
              <a:t>The Internet of Things can create smart location management systems that will enable companies to easily track driver activities, vehicle location, and delivery status. Once goods are delivered or come to a certain place, a manager is notified by a push message </a:t>
            </a:r>
          </a:p>
          <a:p>
            <a:endParaRPr lang="en-US" dirty="0"/>
          </a:p>
        </p:txBody>
      </p:sp>
      <p:sp>
        <p:nvSpPr>
          <p:cNvPr id="15" name="Text Placeholder 14">
            <a:extLst>
              <a:ext uri="{FF2B5EF4-FFF2-40B4-BE49-F238E27FC236}">
                <a16:creationId xmlns:a16="http://schemas.microsoft.com/office/drawing/2014/main" id="{CD8974FF-F314-4234-87E1-BD366B19680C}"/>
              </a:ext>
            </a:extLst>
          </p:cNvPr>
          <p:cNvSpPr>
            <a:spLocks noGrp="1"/>
          </p:cNvSpPr>
          <p:nvPr>
            <p:ph type="body" sz="quarter" idx="3"/>
          </p:nvPr>
        </p:nvSpPr>
        <p:spPr>
          <a:xfrm>
            <a:off x="6172199" y="1060004"/>
            <a:ext cx="5278395" cy="2457553"/>
          </a:xfrm>
        </p:spPr>
        <p:txBody>
          <a:bodyPr>
            <a:normAutofit fontScale="25000" lnSpcReduction="20000"/>
          </a:bodyPr>
          <a:lstStyle/>
          <a:p>
            <a:pPr marL="0" marR="0">
              <a:lnSpc>
                <a:spcPct val="107000"/>
              </a:lnSpc>
              <a:spcBef>
                <a:spcPts val="0"/>
              </a:spcBef>
              <a:spcAft>
                <a:spcPts val="800"/>
              </a:spcAft>
            </a:pPr>
            <a:r>
              <a:rPr lang="en-US" sz="6400" dirty="0">
                <a:effectLst/>
                <a:latin typeface="Calibri" panose="020F0502020204030204" pitchFamily="34" charset="0"/>
                <a:ea typeface="Calibri" panose="020F0502020204030204" pitchFamily="34" charset="0"/>
                <a:cs typeface="Times New Roman" panose="02020603050405020304" pitchFamily="18" charset="0"/>
              </a:rPr>
              <a:t>Supply chain management</a:t>
            </a:r>
          </a:p>
          <a:p>
            <a:pPr marL="0" marR="0">
              <a:lnSpc>
                <a:spcPct val="107000"/>
              </a:lnSpc>
              <a:spcBef>
                <a:spcPts val="0"/>
              </a:spcBef>
              <a:spcAft>
                <a:spcPts val="800"/>
              </a:spcAft>
            </a:pPr>
            <a:r>
              <a:rPr lang="en-US" sz="6400" b="0" dirty="0">
                <a:effectLst/>
                <a:latin typeface="Calibri" panose="020F0502020204030204" pitchFamily="34" charset="0"/>
                <a:ea typeface="Calibri" panose="020F0502020204030204" pitchFamily="34" charset="0"/>
                <a:cs typeface="Times New Roman" panose="02020603050405020304" pitchFamily="18" charset="0"/>
              </a:rPr>
              <a:t>Supply chain management carries various challenges from illegal food practices to taking care of product conditions. The placement of radio frequency identification tags and sensors will allow monitoring of things such as product temperature and humidity, vehicle location, and stages of transportation processes. The data is recorded and saved -- every product is given a digital ID that secures information about it along with the product lifecycle</a:t>
            </a:r>
            <a:r>
              <a:rPr lang="en-US" sz="64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
        <p:nvSpPr>
          <p:cNvPr id="4" name="Slide Number Placeholder 3">
            <a:extLst>
              <a:ext uri="{FF2B5EF4-FFF2-40B4-BE49-F238E27FC236}">
                <a16:creationId xmlns:a16="http://schemas.microsoft.com/office/drawing/2014/main" id="{09E13D36-A821-4A8D-B143-3B15EA5804A6}"/>
              </a:ext>
            </a:extLst>
          </p:cNvPr>
          <p:cNvSpPr>
            <a:spLocks noGrp="1"/>
          </p:cNvSpPr>
          <p:nvPr>
            <p:ph type="sldNum" sz="quarter" idx="12"/>
          </p:nvPr>
        </p:nvSpPr>
        <p:spPr/>
        <p:txBody>
          <a:bodyPr/>
          <a:lstStyle/>
          <a:p>
            <a:fld id="{C96CA7F4-6D84-4522-868B-1687FC6643FA}" type="slidenum">
              <a:rPr lang="en-US" smtClean="0"/>
              <a:pPr/>
              <a:t>16</a:t>
            </a:fld>
            <a:endParaRPr lang="en-US" dirty="0"/>
          </a:p>
        </p:txBody>
      </p:sp>
      <p:pic>
        <p:nvPicPr>
          <p:cNvPr id="8" name="Picture 7" descr="Graphical user interface, text, application, Word&#10;&#10;Description automatically generated">
            <a:extLst>
              <a:ext uri="{FF2B5EF4-FFF2-40B4-BE49-F238E27FC236}">
                <a16:creationId xmlns:a16="http://schemas.microsoft.com/office/drawing/2014/main" id="{6378F33C-A70C-4A05-A4F9-F7F09ACFBCB4}"/>
              </a:ext>
            </a:extLst>
          </p:cNvPr>
          <p:cNvPicPr>
            <a:picLocks noChangeAspect="1"/>
          </p:cNvPicPr>
          <p:nvPr/>
        </p:nvPicPr>
        <p:blipFill rotWithShape="1">
          <a:blip r:embed="rId2"/>
          <a:srcRect l="66382" t="24740" r="6374" b="51569"/>
          <a:stretch/>
        </p:blipFill>
        <p:spPr bwMode="auto">
          <a:xfrm>
            <a:off x="337751" y="2505075"/>
            <a:ext cx="5721307" cy="4033837"/>
          </a:xfrm>
          <a:prstGeom prst="rect">
            <a:avLst/>
          </a:prstGeom>
          <a:ln>
            <a:noFill/>
          </a:ln>
          <a:extLst>
            <a:ext uri="{53640926-AAD7-44D8-BBD7-CCE9431645EC}">
              <a14:shadowObscured xmlns:a14="http://schemas.microsoft.com/office/drawing/2010/main"/>
            </a:ext>
          </a:extLst>
        </p:spPr>
      </p:pic>
      <p:pic>
        <p:nvPicPr>
          <p:cNvPr id="17" name="Content Placeholder 16" descr="A picture containing text&#10;&#10;Description automatically generated">
            <a:extLst>
              <a:ext uri="{FF2B5EF4-FFF2-40B4-BE49-F238E27FC236}">
                <a16:creationId xmlns:a16="http://schemas.microsoft.com/office/drawing/2014/main" id="{21452D11-51B6-4263-A82B-0F0AD6B9447B}"/>
              </a:ext>
            </a:extLst>
          </p:cNvPr>
          <p:cNvPicPr>
            <a:picLocks noGrp="1" noChangeAspect="1"/>
          </p:cNvPicPr>
          <p:nvPr>
            <p:ph sz="quarter" idx="4"/>
          </p:nvPr>
        </p:nvPicPr>
        <p:blipFill rotWithShape="1">
          <a:blip r:embed="rId3"/>
          <a:srcRect l="22597" t="39904" r="23719" b="15098"/>
          <a:stretch/>
        </p:blipFill>
        <p:spPr bwMode="auto">
          <a:xfrm>
            <a:off x="6323860" y="3429000"/>
            <a:ext cx="5530389" cy="2988276"/>
          </a:xfrm>
          <a:prstGeom prst="rect">
            <a:avLst/>
          </a:prstGeom>
          <a:ln>
            <a:noFill/>
          </a:ln>
          <a:extLst>
            <a:ext uri="{53640926-AAD7-44D8-BBD7-CCE9431645EC}">
              <a14:shadowObscured xmlns:a14="http://schemas.microsoft.com/office/drawing/2010/main"/>
            </a:ext>
          </a:extLst>
        </p:spPr>
      </p:pic>
      <p:sp>
        <p:nvSpPr>
          <p:cNvPr id="19" name="Content Placeholder 18">
            <a:extLst>
              <a:ext uri="{FF2B5EF4-FFF2-40B4-BE49-F238E27FC236}">
                <a16:creationId xmlns:a16="http://schemas.microsoft.com/office/drawing/2014/main" id="{17B5627F-8BF5-4955-A6C4-87788FD79322}"/>
              </a:ext>
            </a:extLst>
          </p:cNvPr>
          <p:cNvSpPr>
            <a:spLocks noGrp="1"/>
          </p:cNvSpPr>
          <p:nvPr>
            <p:ph sz="half" idx="2"/>
          </p:nvPr>
        </p:nvSpPr>
        <p:spPr>
          <a:xfrm flipV="1">
            <a:off x="1837038" y="7669426"/>
            <a:ext cx="4011827" cy="214184"/>
          </a:xfrm>
        </p:spPr>
        <p:txBody>
          <a:bodyPr>
            <a:normAutofit fontScale="32500" lnSpcReduction="20000"/>
          </a:bodyPr>
          <a:lstStyle/>
          <a:p>
            <a:endParaRPr lang="en-US" dirty="0"/>
          </a:p>
        </p:txBody>
      </p:sp>
    </p:spTree>
    <p:extLst>
      <p:ext uri="{BB962C8B-B14F-4D97-AF65-F5344CB8AC3E}">
        <p14:creationId xmlns:p14="http://schemas.microsoft.com/office/powerpoint/2010/main" val="4077238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B45FA-B711-4B92-8655-5650CB560FED}"/>
              </a:ext>
            </a:extLst>
          </p:cNvPr>
          <p:cNvSpPr>
            <a:spLocks noGrp="1"/>
          </p:cNvSpPr>
          <p:nvPr>
            <p:ph type="title"/>
          </p:nvPr>
        </p:nvSpPr>
        <p:spPr>
          <a:xfrm>
            <a:off x="790831" y="136525"/>
            <a:ext cx="10515600" cy="1580461"/>
          </a:xfrm>
        </p:spPr>
        <p:txBody>
          <a:bodyPr>
            <a:normAutofit/>
          </a:bodyPr>
          <a:lstStyle/>
          <a:p>
            <a:r>
              <a:rPr lang="en-US" dirty="0"/>
              <a:t>AI Fleet Management Video </a:t>
            </a:r>
            <a:r>
              <a:rPr lang="en-US" sz="4400" dirty="0" err="1"/>
              <a:t>Video</a:t>
            </a:r>
            <a:r>
              <a:rPr lang="en-US" sz="4400" dirty="0"/>
              <a:t>   </a:t>
            </a:r>
            <a:r>
              <a:rPr lang="en-US" sz="1300" dirty="0">
                <a:hlinkClick r:id="rId3"/>
              </a:rPr>
              <a:t>https://www.youtube.com/watch?v=2qZmFcwQ2Mw</a:t>
            </a:r>
            <a:br>
              <a:rPr lang="en-US" sz="1300" dirty="0"/>
            </a:br>
            <a:endParaRPr lang="en-US" sz="1300" dirty="0"/>
          </a:p>
        </p:txBody>
      </p:sp>
      <p:sp>
        <p:nvSpPr>
          <p:cNvPr id="7" name="Slide Number Placeholder 6">
            <a:extLst>
              <a:ext uri="{FF2B5EF4-FFF2-40B4-BE49-F238E27FC236}">
                <a16:creationId xmlns:a16="http://schemas.microsoft.com/office/drawing/2014/main" id="{BC5289FD-B4EF-49F0-86FA-F8975D8913F9}"/>
              </a:ext>
            </a:extLst>
          </p:cNvPr>
          <p:cNvSpPr>
            <a:spLocks noGrp="1"/>
          </p:cNvSpPr>
          <p:nvPr>
            <p:ph type="sldNum" sz="quarter" idx="12"/>
          </p:nvPr>
        </p:nvSpPr>
        <p:spPr/>
        <p:txBody>
          <a:bodyPr/>
          <a:lstStyle/>
          <a:p>
            <a:fld id="{C96CA7F4-6D84-4522-868B-1687FC6643FA}" type="slidenum">
              <a:rPr lang="en-US" smtClean="0"/>
              <a:pPr/>
              <a:t>17</a:t>
            </a:fld>
            <a:endParaRPr lang="en-US" dirty="0"/>
          </a:p>
        </p:txBody>
      </p:sp>
      <p:pic>
        <p:nvPicPr>
          <p:cNvPr id="5" name="Online Media 4" descr="AI Fleet Management - An integrated platform to increase safety, efficiency, and sustainability">
            <a:hlinkClick r:id="" action="ppaction://media"/>
            <a:extLst>
              <a:ext uri="{FF2B5EF4-FFF2-40B4-BE49-F238E27FC236}">
                <a16:creationId xmlns:a16="http://schemas.microsoft.com/office/drawing/2014/main" id="{09577896-C1A3-8D47-A28E-8199A689C7D2}"/>
              </a:ext>
            </a:extLst>
          </p:cNvPr>
          <p:cNvPicPr>
            <a:picLocks noRot="1" noChangeAspect="1"/>
          </p:cNvPicPr>
          <p:nvPr>
            <a:videoFile r:link="rId1"/>
          </p:nvPr>
        </p:nvPicPr>
        <p:blipFill>
          <a:blip r:embed="rId4"/>
          <a:stretch>
            <a:fillRect/>
          </a:stretch>
        </p:blipFill>
        <p:spPr>
          <a:xfrm>
            <a:off x="1704622" y="1443848"/>
            <a:ext cx="8694693" cy="4912502"/>
          </a:xfrm>
          <a:prstGeom prst="rect">
            <a:avLst/>
          </a:prstGeom>
        </p:spPr>
      </p:pic>
    </p:spTree>
    <p:extLst>
      <p:ext uri="{BB962C8B-B14F-4D97-AF65-F5344CB8AC3E}">
        <p14:creationId xmlns:p14="http://schemas.microsoft.com/office/powerpoint/2010/main" val="7319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7B358-BF99-4DFC-A108-EC2487BD8773}"/>
              </a:ext>
            </a:extLst>
          </p:cNvPr>
          <p:cNvSpPr>
            <a:spLocks noGrp="1"/>
          </p:cNvSpPr>
          <p:nvPr>
            <p:ph type="title"/>
          </p:nvPr>
        </p:nvSpPr>
        <p:spPr>
          <a:xfrm>
            <a:off x="762000" y="0"/>
            <a:ext cx="10515600" cy="1325563"/>
          </a:xfrm>
        </p:spPr>
        <p:txBody>
          <a:bodyPr>
            <a:normAutofit/>
          </a:bodyPr>
          <a:lstStyle/>
          <a:p>
            <a:r>
              <a:rPr lang="en-US" sz="3600" dirty="0"/>
              <a:t>AI/IOT  Smart Warehouse Features </a:t>
            </a:r>
          </a:p>
        </p:txBody>
      </p:sp>
      <p:sp>
        <p:nvSpPr>
          <p:cNvPr id="6" name="Content Placeholder 5">
            <a:extLst>
              <a:ext uri="{FF2B5EF4-FFF2-40B4-BE49-F238E27FC236}">
                <a16:creationId xmlns:a16="http://schemas.microsoft.com/office/drawing/2014/main" id="{79163BCF-C973-4790-BE96-255BFB11AAC9}"/>
              </a:ext>
            </a:extLst>
          </p:cNvPr>
          <p:cNvSpPr>
            <a:spLocks noGrp="1"/>
          </p:cNvSpPr>
          <p:nvPr>
            <p:ph sz="half" idx="2"/>
          </p:nvPr>
        </p:nvSpPr>
        <p:spPr>
          <a:xfrm>
            <a:off x="840260" y="1146176"/>
            <a:ext cx="5673429" cy="5311068"/>
          </a:xfrm>
        </p:spPr>
        <p:txBody>
          <a:bodyPr>
            <a:normAutofit fontScale="25000" lnSpcReduction="20000"/>
          </a:bodyPr>
          <a:lstStyle/>
          <a:p>
            <a:pPr>
              <a:lnSpc>
                <a:spcPct val="107000"/>
              </a:lnSpc>
              <a:spcBef>
                <a:spcPts val="0"/>
              </a:spcBef>
              <a:spcAft>
                <a:spcPts val="800"/>
              </a:spcAft>
            </a:pPr>
            <a:r>
              <a:rPr lang="en-US" sz="5600" dirty="0">
                <a:effectLst/>
                <a:latin typeface="Calibri" panose="020F0502020204030204" pitchFamily="34" charset="0"/>
                <a:ea typeface="Calibri" panose="020F0502020204030204" pitchFamily="34" charset="0"/>
                <a:cs typeface="Times New Roman" panose="02020603050405020304" pitchFamily="18" charset="0"/>
              </a:rPr>
              <a:t>Automated Picking (Find, sort and deliver devices) </a:t>
            </a:r>
          </a:p>
          <a:p>
            <a:pPr>
              <a:lnSpc>
                <a:spcPct val="107000"/>
              </a:lnSpc>
              <a:spcBef>
                <a:spcPts val="0"/>
              </a:spcBef>
              <a:spcAft>
                <a:spcPts val="800"/>
              </a:spcAft>
            </a:pPr>
            <a:endParaRPr lang="en-US" sz="5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5600" dirty="0">
                <a:latin typeface="Calibri" panose="020F0502020204030204" pitchFamily="34" charset="0"/>
                <a:ea typeface="Calibri" panose="020F0502020204030204" pitchFamily="34" charset="0"/>
                <a:cs typeface="Times New Roman" panose="02020603050405020304" pitchFamily="18" charset="0"/>
              </a:rPr>
              <a:t>Industrial IoT (RFID tracking, automated building systems controls) </a:t>
            </a:r>
          </a:p>
          <a:p>
            <a:pPr>
              <a:lnSpc>
                <a:spcPct val="107000"/>
              </a:lnSpc>
              <a:spcBef>
                <a:spcPts val="0"/>
              </a:spcBef>
              <a:spcAft>
                <a:spcPts val="800"/>
              </a:spcAft>
            </a:pPr>
            <a:endParaRPr lang="en-US" sz="5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5600" dirty="0">
                <a:effectLst/>
                <a:latin typeface="Calibri" panose="020F0502020204030204" pitchFamily="34" charset="0"/>
                <a:ea typeface="Calibri" panose="020F0502020204030204" pitchFamily="34" charset="0"/>
                <a:cs typeface="Times New Roman" panose="02020603050405020304" pitchFamily="18" charset="0"/>
              </a:rPr>
              <a:t>Automated Machines (Forklifts, pallet movers, drones) </a:t>
            </a:r>
          </a:p>
          <a:p>
            <a:pPr>
              <a:lnSpc>
                <a:spcPct val="107000"/>
              </a:lnSpc>
              <a:spcBef>
                <a:spcPts val="0"/>
              </a:spcBef>
              <a:spcAft>
                <a:spcPts val="800"/>
              </a:spcAft>
            </a:pPr>
            <a:endParaRPr lang="en-US" sz="5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5600" dirty="0">
                <a:latin typeface="Calibri" panose="020F0502020204030204" pitchFamily="34" charset="0"/>
                <a:ea typeface="Calibri" panose="020F0502020204030204" pitchFamily="34" charset="0"/>
                <a:cs typeface="Times New Roman" panose="02020603050405020304" pitchFamily="18" charset="0"/>
              </a:rPr>
              <a:t>Smarter Layouts (Big date assisted efficiency and safety designs )</a:t>
            </a:r>
          </a:p>
          <a:p>
            <a:pPr>
              <a:lnSpc>
                <a:spcPct val="107000"/>
              </a:lnSpc>
              <a:spcBef>
                <a:spcPts val="0"/>
              </a:spcBef>
              <a:spcAft>
                <a:spcPts val="800"/>
              </a:spcAft>
            </a:pPr>
            <a:endParaRPr lang="en-US" sz="5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5600" dirty="0">
                <a:latin typeface="Calibri" panose="020F0502020204030204" pitchFamily="34" charset="0"/>
                <a:ea typeface="Calibri" panose="020F0502020204030204" pitchFamily="34" charset="0"/>
                <a:cs typeface="Times New Roman" panose="02020603050405020304" pitchFamily="18" charset="0"/>
              </a:rPr>
              <a:t>Voice Assistants (Siri for order fulfillment)</a:t>
            </a:r>
          </a:p>
          <a:p>
            <a:pPr>
              <a:lnSpc>
                <a:spcPct val="107000"/>
              </a:lnSpc>
              <a:spcBef>
                <a:spcPts val="0"/>
              </a:spcBef>
              <a:spcAft>
                <a:spcPts val="800"/>
              </a:spcAft>
            </a:pPr>
            <a:endParaRPr lang="en-US" sz="5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5600" dirty="0">
                <a:latin typeface="Calibri" panose="020F0502020204030204" pitchFamily="34" charset="0"/>
                <a:ea typeface="Calibri" panose="020F0502020204030204" pitchFamily="34" charset="0"/>
                <a:cs typeface="Times New Roman" panose="02020603050405020304" pitchFamily="18" charset="0"/>
              </a:rPr>
              <a:t>Augmented Reality Wearables (Google Glasses)</a:t>
            </a:r>
          </a:p>
          <a:p>
            <a:pPr>
              <a:lnSpc>
                <a:spcPct val="107000"/>
              </a:lnSpc>
              <a:spcBef>
                <a:spcPts val="0"/>
              </a:spcBef>
              <a:spcAft>
                <a:spcPts val="800"/>
              </a:spcAft>
            </a:pPr>
            <a:endParaRPr lang="en-US" sz="5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5600" dirty="0">
                <a:latin typeface="Calibri" panose="020F0502020204030204" pitchFamily="34" charset="0"/>
                <a:ea typeface="Calibri" panose="020F0502020204030204" pitchFamily="34" charset="0"/>
                <a:cs typeface="Times New Roman" panose="02020603050405020304" pitchFamily="18" charset="0"/>
              </a:rPr>
              <a:t>Renewable Energy Systems (The answer is </a:t>
            </a:r>
            <a:r>
              <a:rPr lang="en-US" sz="5600" dirty="0" err="1">
                <a:latin typeface="Calibri" panose="020F0502020204030204" pitchFamily="34" charset="0"/>
                <a:ea typeface="Calibri" panose="020F0502020204030204" pitchFamily="34" charset="0"/>
                <a:cs typeface="Times New Roman" panose="02020603050405020304" pitchFamily="18" charset="0"/>
              </a:rPr>
              <a:t>Blowin</a:t>
            </a:r>
            <a:r>
              <a:rPr lang="en-US" sz="5600" dirty="0">
                <a:latin typeface="Calibri" panose="020F0502020204030204" pitchFamily="34" charset="0"/>
                <a:ea typeface="Calibri" panose="020F0502020204030204" pitchFamily="34" charset="0"/>
                <a:cs typeface="Times New Roman" panose="02020603050405020304" pitchFamily="18" charset="0"/>
              </a:rPr>
              <a:t>’ in the wind –and soaking up the sun)</a:t>
            </a:r>
          </a:p>
          <a:p>
            <a:pPr>
              <a:lnSpc>
                <a:spcPct val="107000"/>
              </a:lnSpc>
              <a:spcBef>
                <a:spcPts val="0"/>
              </a:spcBef>
              <a:spcAft>
                <a:spcPts val="800"/>
              </a:spcAft>
            </a:pPr>
            <a:endParaRPr lang="en-US" sz="56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r>
              <a:rPr lang="en-US" sz="4000" dirty="0">
                <a:effectLst/>
                <a:ea typeface="Calibri" panose="020F0502020204030204" pitchFamily="34" charset="0"/>
                <a:cs typeface="Times New Roman" panose="02020603050405020304" pitchFamily="18" charset="0"/>
              </a:rPr>
              <a:t>Text: </a:t>
            </a:r>
            <a:r>
              <a:rPr lang="en-US" sz="4000" dirty="0">
                <a:effectLst/>
                <a:ea typeface="Calibri" panose="020F0502020204030204" pitchFamily="34" charset="0"/>
                <a:cs typeface="Times New Roman" panose="02020603050405020304" pitchFamily="18" charset="0"/>
                <a:hlinkClick r:id="rId2"/>
              </a:rPr>
              <a:t>https://supplychainbeyond.com/7-big-trends-in-warehouse-automation/</a:t>
            </a:r>
            <a:endParaRPr lang="en-US" sz="4000" dirty="0">
              <a:effectLst/>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r>
              <a:rPr lang="en-US" sz="4000" b="1" dirty="0">
                <a:effectLst/>
                <a:ea typeface="Calibri" panose="020F0502020204030204" pitchFamily="34" charset="0"/>
                <a:cs typeface="Times New Roman" panose="02020603050405020304" pitchFamily="18" charset="0"/>
              </a:rPr>
              <a:t>Video: Inside Amazon's Smart Robot Warehouses, How Amazon Robots Work, Jeff Bezos Smart Warehouse  </a:t>
            </a:r>
            <a:r>
              <a:rPr lang="en-US" sz="4000" b="1" dirty="0">
                <a:effectLst/>
                <a:ea typeface="Calibri" panose="020F0502020204030204" pitchFamily="34" charset="0"/>
                <a:cs typeface="Times New Roman" panose="02020603050405020304" pitchFamily="18" charset="0"/>
                <a:hlinkClick r:id="rId3"/>
              </a:rPr>
              <a:t>https://www.youtube.com/watch?v=Jh27vjAhE-c</a:t>
            </a:r>
            <a:endParaRPr lang="en-US" sz="4000" b="1" dirty="0">
              <a:effectLst/>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r>
              <a:rPr lang="en-US" sz="4000" dirty="0">
                <a:ea typeface="Calibri" panose="020F0502020204030204" pitchFamily="34" charset="0"/>
                <a:cs typeface="Times New Roman" panose="02020603050405020304" pitchFamily="18" charset="0"/>
              </a:rPr>
              <a:t>Graphic Source: </a:t>
            </a:r>
            <a:r>
              <a:rPr lang="en-US" sz="4000" b="0" i="0" dirty="0">
                <a:solidFill>
                  <a:srgbClr val="FFFFFF"/>
                </a:solidFill>
                <a:effectLst/>
              </a:rPr>
              <a:t>.</a:t>
            </a:r>
            <a:r>
              <a:rPr lang="en-US" sz="4000" dirty="0">
                <a:effectLst/>
                <a:ea typeface="Calibri" panose="020F0502020204030204" pitchFamily="34" charset="0"/>
                <a:cs typeface="Times New Roman" panose="02020603050405020304" pitchFamily="18" charset="0"/>
              </a:rPr>
              <a:t> INTERNET OF THINGS IN LOGISTICS A COLLABORATIVE REPORT BY DHL AND CISCO ON IMPLICATIONS ANDUSE CASES FOR THE LOGISTICS INDUSTRY</a:t>
            </a:r>
          </a:p>
          <a:p>
            <a:pPr marL="0" marR="0" indent="0">
              <a:lnSpc>
                <a:spcPct val="107000"/>
              </a:lnSpc>
              <a:spcBef>
                <a:spcPts val="0"/>
              </a:spcBef>
              <a:spcAft>
                <a:spcPts val="800"/>
              </a:spcAft>
              <a:buNone/>
            </a:pPr>
            <a:endParaRPr lang="en-US" dirty="0"/>
          </a:p>
        </p:txBody>
      </p:sp>
      <p:sp>
        <p:nvSpPr>
          <p:cNvPr id="3" name="Slide Number Placeholder 2">
            <a:extLst>
              <a:ext uri="{FF2B5EF4-FFF2-40B4-BE49-F238E27FC236}">
                <a16:creationId xmlns:a16="http://schemas.microsoft.com/office/drawing/2014/main" id="{2EE511FD-CFD4-4EF6-8150-82F44B407BC3}"/>
              </a:ext>
            </a:extLst>
          </p:cNvPr>
          <p:cNvSpPr>
            <a:spLocks noGrp="1"/>
          </p:cNvSpPr>
          <p:nvPr>
            <p:ph type="sldNum" sz="quarter" idx="12"/>
          </p:nvPr>
        </p:nvSpPr>
        <p:spPr/>
        <p:txBody>
          <a:bodyPr/>
          <a:lstStyle/>
          <a:p>
            <a:fld id="{C96CA7F4-6D84-4522-868B-1687FC6643FA}" type="slidenum">
              <a:rPr lang="en-US" smtClean="0"/>
              <a:t>18</a:t>
            </a:fld>
            <a:endParaRPr lang="en-US" dirty="0"/>
          </a:p>
        </p:txBody>
      </p:sp>
      <p:pic>
        <p:nvPicPr>
          <p:cNvPr id="11" name="Content Placeholder 6" descr="A screenshot of a computer&#10;&#10;Description automatically generated with medium confidence">
            <a:extLst>
              <a:ext uri="{FF2B5EF4-FFF2-40B4-BE49-F238E27FC236}">
                <a16:creationId xmlns:a16="http://schemas.microsoft.com/office/drawing/2014/main" id="{1B4B89D3-6D63-F74B-9EF0-9BD3396A8E26}"/>
              </a:ext>
            </a:extLst>
          </p:cNvPr>
          <p:cNvPicPr>
            <a:picLocks noChangeAspect="1"/>
          </p:cNvPicPr>
          <p:nvPr/>
        </p:nvPicPr>
        <p:blipFill rotWithShape="1">
          <a:blip r:embed="rId4"/>
          <a:srcRect l="42832" t="21368" r="12884" b="15669"/>
          <a:stretch/>
        </p:blipFill>
        <p:spPr bwMode="auto">
          <a:xfrm>
            <a:off x="7057233" y="1592533"/>
            <a:ext cx="4872681" cy="44968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08780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F70EB7A-9C17-D84D-BE2B-5F379A46E0A9}"/>
              </a:ext>
            </a:extLst>
          </p:cNvPr>
          <p:cNvSpPr>
            <a:spLocks noGrp="1"/>
          </p:cNvSpPr>
          <p:nvPr>
            <p:ph type="sldNum" sz="quarter" idx="12"/>
          </p:nvPr>
        </p:nvSpPr>
        <p:spPr/>
        <p:txBody>
          <a:bodyPr/>
          <a:lstStyle/>
          <a:p>
            <a:fld id="{C96CA7F4-6D84-4522-868B-1687FC6643FA}" type="slidenum">
              <a:rPr lang="en-US" smtClean="0"/>
              <a:t>19</a:t>
            </a:fld>
            <a:endParaRPr lang="en-US" dirty="0"/>
          </a:p>
        </p:txBody>
      </p:sp>
      <p:pic>
        <p:nvPicPr>
          <p:cNvPr id="6" name="Online Media 5" descr="Inside Amazon's Smart Robot Warehouses, How Amazon Robots Work, Jeff Bezos Smart Warehouse">
            <a:hlinkClick r:id="" action="ppaction://media"/>
            <a:extLst>
              <a:ext uri="{FF2B5EF4-FFF2-40B4-BE49-F238E27FC236}">
                <a16:creationId xmlns:a16="http://schemas.microsoft.com/office/drawing/2014/main" id="{467EEBCD-CC77-5D45-AD69-932481539E53}"/>
              </a:ext>
            </a:extLst>
          </p:cNvPr>
          <p:cNvPicPr>
            <a:picLocks noRot="1" noChangeAspect="1"/>
          </p:cNvPicPr>
          <p:nvPr>
            <a:videoFile r:link="rId1"/>
          </p:nvPr>
        </p:nvPicPr>
        <p:blipFill>
          <a:blip r:embed="rId3"/>
          <a:stretch>
            <a:fillRect/>
          </a:stretch>
        </p:blipFill>
        <p:spPr>
          <a:xfrm>
            <a:off x="1425596" y="790222"/>
            <a:ext cx="9660093" cy="5457952"/>
          </a:xfrm>
          <a:prstGeom prst="rect">
            <a:avLst/>
          </a:prstGeom>
        </p:spPr>
      </p:pic>
    </p:spTree>
    <p:extLst>
      <p:ext uri="{BB962C8B-B14F-4D97-AF65-F5344CB8AC3E}">
        <p14:creationId xmlns:p14="http://schemas.microsoft.com/office/powerpoint/2010/main" val="111699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AEA82-A141-4D54-8A5D-8ECCCA9C959C}"/>
              </a:ext>
            </a:extLst>
          </p:cNvPr>
          <p:cNvSpPr>
            <a:spLocks noGrp="1"/>
          </p:cNvSpPr>
          <p:nvPr>
            <p:ph type="title"/>
          </p:nvPr>
        </p:nvSpPr>
        <p:spPr>
          <a:xfrm>
            <a:off x="838200" y="365125"/>
            <a:ext cx="10515600" cy="969405"/>
          </a:xfrm>
        </p:spPr>
        <p:txBody>
          <a:bodyPr>
            <a:normAutofit/>
          </a:bodyPr>
          <a:lstStyle/>
          <a:p>
            <a:r>
              <a:rPr lang="en-US" sz="3200" dirty="0"/>
              <a:t>Exploring Disruption: Impacts of Artificial Intelligence and Related Technologies on Transportation and Logistics </a:t>
            </a:r>
          </a:p>
        </p:txBody>
      </p:sp>
      <p:sp>
        <p:nvSpPr>
          <p:cNvPr id="3" name="Subtitle 2">
            <a:extLst>
              <a:ext uri="{FF2B5EF4-FFF2-40B4-BE49-F238E27FC236}">
                <a16:creationId xmlns:a16="http://schemas.microsoft.com/office/drawing/2014/main" id="{350DD4EB-3572-4D85-902E-E8494D3BECE3}"/>
              </a:ext>
            </a:extLst>
          </p:cNvPr>
          <p:cNvSpPr>
            <a:spLocks noGrp="1"/>
          </p:cNvSpPr>
          <p:nvPr>
            <p:ph sz="half" idx="1"/>
          </p:nvPr>
        </p:nvSpPr>
        <p:spPr>
          <a:xfrm>
            <a:off x="838200" y="1746422"/>
            <a:ext cx="5181600" cy="4430541"/>
          </a:xfrm>
        </p:spPr>
        <p:txBody>
          <a:bodyPr>
            <a:normAutofit lnSpcReduction="10000"/>
          </a:bodyPr>
          <a:lstStyle/>
          <a:p>
            <a:r>
              <a:rPr lang="en-US" dirty="0"/>
              <a:t>Define Terms and Development Imperatives </a:t>
            </a:r>
          </a:p>
          <a:p>
            <a:r>
              <a:rPr lang="en-US" dirty="0"/>
              <a:t>Review Development History </a:t>
            </a:r>
          </a:p>
          <a:p>
            <a:r>
              <a:rPr lang="en-US" dirty="0"/>
              <a:t>Discuss Current State of AI and related Technology </a:t>
            </a:r>
          </a:p>
          <a:p>
            <a:r>
              <a:rPr lang="en-US" dirty="0"/>
              <a:t>Identify Market and Key Actors </a:t>
            </a:r>
          </a:p>
          <a:p>
            <a:r>
              <a:rPr lang="en-US" dirty="0"/>
              <a:t>Examine Present and Potential Future Impacts</a:t>
            </a:r>
          </a:p>
          <a:p>
            <a:r>
              <a:rPr lang="en-US" dirty="0"/>
              <a:t>Explore Benefits and Negatives Discuss Takeaway Points </a:t>
            </a:r>
          </a:p>
        </p:txBody>
      </p:sp>
      <p:pic>
        <p:nvPicPr>
          <p:cNvPr id="7" name="Content Placeholder 6">
            <a:extLst>
              <a:ext uri="{FF2B5EF4-FFF2-40B4-BE49-F238E27FC236}">
                <a16:creationId xmlns:a16="http://schemas.microsoft.com/office/drawing/2014/main" id="{9D5BD815-E3DB-462C-BCE6-A17E30B1DBD7}"/>
              </a:ext>
            </a:extLst>
          </p:cNvPr>
          <p:cNvPicPr>
            <a:picLocks noGrp="1" noChangeAspect="1"/>
          </p:cNvPicPr>
          <p:nvPr>
            <p:ph sz="half" idx="2"/>
          </p:nvPr>
        </p:nvPicPr>
        <p:blipFill>
          <a:blip r:embed="rId2"/>
          <a:stretch>
            <a:fillRect/>
          </a:stretch>
        </p:blipFill>
        <p:spPr>
          <a:xfrm>
            <a:off x="6096000" y="1746422"/>
            <a:ext cx="5181601" cy="4056191"/>
          </a:xfrm>
          <a:prstGeom prst="rect">
            <a:avLst/>
          </a:prstGeom>
        </p:spPr>
      </p:pic>
      <p:sp>
        <p:nvSpPr>
          <p:cNvPr id="4" name="Slide Number Placeholder 3">
            <a:extLst>
              <a:ext uri="{FF2B5EF4-FFF2-40B4-BE49-F238E27FC236}">
                <a16:creationId xmlns:a16="http://schemas.microsoft.com/office/drawing/2014/main" id="{AB21755A-9F89-469F-96D5-9F285798B5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54C18B-61AF-4D08-A9FF-315E299B3E9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8873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6D6C2-25C9-46DE-90FA-76013223688D}"/>
              </a:ext>
            </a:extLst>
          </p:cNvPr>
          <p:cNvSpPr>
            <a:spLocks noGrp="1"/>
          </p:cNvSpPr>
          <p:nvPr>
            <p:ph type="title"/>
          </p:nvPr>
        </p:nvSpPr>
        <p:spPr>
          <a:xfrm>
            <a:off x="683741" y="365126"/>
            <a:ext cx="10671647" cy="782220"/>
          </a:xfrm>
        </p:spPr>
        <p:txBody>
          <a:bodyPr>
            <a:normAutofit/>
          </a:bodyPr>
          <a:lstStyle/>
          <a:p>
            <a:r>
              <a:rPr lang="en-US" sz="3200" dirty="0"/>
              <a:t>AI and Intelligent Transportation Systems – Perfect Together </a:t>
            </a:r>
          </a:p>
        </p:txBody>
      </p:sp>
      <p:sp>
        <p:nvSpPr>
          <p:cNvPr id="6" name="Text Placeholder 5">
            <a:extLst>
              <a:ext uri="{FF2B5EF4-FFF2-40B4-BE49-F238E27FC236}">
                <a16:creationId xmlns:a16="http://schemas.microsoft.com/office/drawing/2014/main" id="{293BE69A-4906-4D85-B711-433F65702A1C}"/>
              </a:ext>
            </a:extLst>
          </p:cNvPr>
          <p:cNvSpPr>
            <a:spLocks noGrp="1"/>
          </p:cNvSpPr>
          <p:nvPr>
            <p:ph type="body" idx="1"/>
          </p:nvPr>
        </p:nvSpPr>
        <p:spPr>
          <a:xfrm>
            <a:off x="806492" y="1342768"/>
            <a:ext cx="5278395" cy="1392194"/>
          </a:xfrm>
        </p:spPr>
        <p:txBody>
          <a:bodyPr>
            <a:normAutofit/>
          </a:bodyPr>
          <a:lstStyle/>
          <a:p>
            <a:r>
              <a:rPr lang="en-US" sz="1300" b="1" i="1" dirty="0">
                <a:solidFill>
                  <a:srgbClr val="333333"/>
                </a:solidFill>
                <a:effectLst/>
                <a:ea typeface="Times New Roman" panose="02020603050405020304" pitchFamily="18" charset="0"/>
              </a:rPr>
              <a:t>An intelligent transportation system (ITS) </a:t>
            </a:r>
            <a:r>
              <a:rPr lang="en-US" sz="1300" i="1" dirty="0">
                <a:solidFill>
                  <a:srgbClr val="333333"/>
                </a:solidFill>
                <a:effectLst/>
                <a:ea typeface="Times New Roman" panose="02020603050405020304" pitchFamily="18" charset="0"/>
              </a:rPr>
              <a:t>is a technology, application or platform, that improves the quality of transportation or achieves other outcomes based on applications that monitor, manage or enhance transportation systems. </a:t>
            </a:r>
            <a:r>
              <a:rPr lang="en-US" sz="1300" i="1" u="sng" dirty="0">
                <a:solidFill>
                  <a:srgbClr val="007FCC"/>
                </a:solidFill>
                <a:effectLst/>
                <a:ea typeface="Times New Roman" panose="02020603050405020304" pitchFamily="18" charset="0"/>
                <a:hlinkClick r:id="rId2"/>
              </a:rPr>
              <a:t>Technopedia</a:t>
            </a:r>
            <a:r>
              <a:rPr lang="en-US" sz="1300" i="1" dirty="0">
                <a:solidFill>
                  <a:srgbClr val="333333"/>
                </a:solidFill>
                <a:effectLst/>
                <a:ea typeface="Times New Roman" panose="02020603050405020304" pitchFamily="18" charset="0"/>
              </a:rPr>
              <a:t>, </a:t>
            </a:r>
          </a:p>
          <a:p>
            <a:endParaRPr lang="en-US" dirty="0"/>
          </a:p>
        </p:txBody>
      </p:sp>
      <p:sp>
        <p:nvSpPr>
          <p:cNvPr id="3" name="Content Placeholder 2">
            <a:extLst>
              <a:ext uri="{FF2B5EF4-FFF2-40B4-BE49-F238E27FC236}">
                <a16:creationId xmlns:a16="http://schemas.microsoft.com/office/drawing/2014/main" id="{B56216D0-2484-44DD-8131-AEA2811BDB55}"/>
              </a:ext>
            </a:extLst>
          </p:cNvPr>
          <p:cNvSpPr>
            <a:spLocks noGrp="1"/>
          </p:cNvSpPr>
          <p:nvPr>
            <p:ph sz="half" idx="2"/>
          </p:nvPr>
        </p:nvSpPr>
        <p:spPr>
          <a:xfrm>
            <a:off x="838200" y="2323070"/>
            <a:ext cx="5159375" cy="4324864"/>
          </a:xfrm>
        </p:spPr>
        <p:txBody>
          <a:bodyPr>
            <a:normAutofit fontScale="77500" lnSpcReduction="20000"/>
          </a:bodyPr>
          <a:lstStyle/>
          <a:p>
            <a:pPr marL="0" indent="0">
              <a:buNone/>
            </a:pPr>
            <a:r>
              <a:rPr lang="en-US" sz="1300" b="0" i="1" dirty="0">
                <a:solidFill>
                  <a:srgbClr val="333333"/>
                </a:solidFill>
                <a:effectLst/>
                <a:latin typeface="Open Sans" panose="020B0606030504020204" pitchFamily="34" charset="0"/>
              </a:rPr>
              <a:t>Intelligent Transportation Systems rely heavily on data collection and analysis. Results are then used control, manage and plan transportation. Sensors play an important role in data collection. In other words, ITS needs and AI products work well together. </a:t>
            </a:r>
            <a:endParaRPr lang="en-US" sz="1300" i="1" dirty="0">
              <a:solidFill>
                <a:srgbClr val="333333"/>
              </a:solidFill>
              <a:latin typeface="Open Sans" panose="020B0606030504020204" pitchFamily="34" charset="0"/>
            </a:endParaRPr>
          </a:p>
          <a:p>
            <a:pPr marL="0" indent="0">
              <a:buNone/>
            </a:pPr>
            <a:endParaRPr lang="en-US" sz="1300" b="0" i="0" dirty="0">
              <a:solidFill>
                <a:srgbClr val="333333"/>
              </a:solidFill>
              <a:effectLst/>
              <a:latin typeface="Open Sans" panose="020B0606030504020204" pitchFamily="34" charset="0"/>
            </a:endParaRPr>
          </a:p>
          <a:p>
            <a:pPr marL="0" indent="0">
              <a:buNone/>
            </a:pPr>
            <a:r>
              <a:rPr lang="en-US" sz="1300" b="0" i="0" dirty="0">
                <a:solidFill>
                  <a:srgbClr val="333333"/>
                </a:solidFill>
                <a:effectLst/>
                <a:latin typeface="Open Sans" panose="020B0606030504020204" pitchFamily="34" charset="0"/>
              </a:rPr>
              <a:t>AI assisted “smart streets” applications include: </a:t>
            </a:r>
          </a:p>
          <a:p>
            <a:r>
              <a:rPr lang="en-US" sz="1300" b="0" i="0" dirty="0">
                <a:solidFill>
                  <a:srgbClr val="666666"/>
                </a:solidFill>
                <a:effectLst/>
                <a:latin typeface="Open Sans" panose="020B0606030504020204" pitchFamily="34" charset="0"/>
              </a:rPr>
              <a:t>Real-time parking management</a:t>
            </a:r>
          </a:p>
          <a:p>
            <a:r>
              <a:rPr lang="en-US" sz="1300" b="0" i="0" dirty="0">
                <a:solidFill>
                  <a:srgbClr val="666666"/>
                </a:solidFill>
                <a:effectLst/>
                <a:latin typeface="Open Sans" panose="020B0606030504020204" pitchFamily="34" charset="0"/>
              </a:rPr>
              <a:t>Electronic toll collection</a:t>
            </a:r>
          </a:p>
          <a:p>
            <a:r>
              <a:rPr lang="en-US" sz="1300" b="0" i="0" dirty="0">
                <a:solidFill>
                  <a:srgbClr val="666666"/>
                </a:solidFill>
                <a:effectLst/>
                <a:latin typeface="Open Sans" panose="020B0606030504020204" pitchFamily="34" charset="0"/>
              </a:rPr>
              <a:t>Emergency vehicle notification systems</a:t>
            </a:r>
          </a:p>
          <a:p>
            <a:r>
              <a:rPr lang="en-US" sz="1300" b="0" i="0" dirty="0">
                <a:solidFill>
                  <a:srgbClr val="666666"/>
                </a:solidFill>
                <a:effectLst/>
                <a:latin typeface="Open Sans" panose="020B0606030504020204" pitchFamily="34" charset="0"/>
              </a:rPr>
              <a:t>Automated road speed enforcement</a:t>
            </a:r>
          </a:p>
          <a:p>
            <a:r>
              <a:rPr lang="en-US" sz="1300" b="0" i="0" dirty="0">
                <a:solidFill>
                  <a:srgbClr val="666666"/>
                </a:solidFill>
                <a:effectLst/>
                <a:latin typeface="Open Sans" panose="020B0606030504020204" pitchFamily="34" charset="0"/>
              </a:rPr>
              <a:t>Speed alerts</a:t>
            </a:r>
          </a:p>
          <a:p>
            <a:r>
              <a:rPr lang="en-US" sz="1300" b="0" i="0" dirty="0">
                <a:solidFill>
                  <a:srgbClr val="666666"/>
                </a:solidFill>
                <a:effectLst/>
                <a:latin typeface="Open Sans" panose="020B0606030504020204" pitchFamily="34" charset="0"/>
              </a:rPr>
              <a:t>RFID in freight transportation</a:t>
            </a:r>
          </a:p>
          <a:p>
            <a:r>
              <a:rPr lang="en-US" sz="1300" b="0" i="0" dirty="0">
                <a:solidFill>
                  <a:srgbClr val="666666"/>
                </a:solidFill>
                <a:effectLst/>
                <a:latin typeface="Open Sans" panose="020B0606030504020204" pitchFamily="34" charset="0"/>
              </a:rPr>
              <a:t>Variable speed limits</a:t>
            </a:r>
          </a:p>
          <a:p>
            <a:r>
              <a:rPr lang="en-US" sz="1300" b="0" i="0" dirty="0">
                <a:solidFill>
                  <a:srgbClr val="666666"/>
                </a:solidFill>
                <a:effectLst/>
                <a:latin typeface="Open Sans" panose="020B0606030504020204" pitchFamily="34" charset="0"/>
              </a:rPr>
              <a:t>Dynamic traffic light sequence</a:t>
            </a:r>
          </a:p>
          <a:p>
            <a:r>
              <a:rPr lang="en-US" sz="1300" b="0" i="0" dirty="0">
                <a:solidFill>
                  <a:srgbClr val="666666"/>
                </a:solidFill>
                <a:effectLst/>
                <a:latin typeface="Open Sans" panose="020B0606030504020204" pitchFamily="34" charset="0"/>
              </a:rPr>
              <a:t>Collision avoidance systems</a:t>
            </a:r>
          </a:p>
          <a:p>
            <a:endParaRPr lang="en-US" sz="1300" b="0" i="0" dirty="0">
              <a:solidFill>
                <a:srgbClr val="666666"/>
              </a:solidFill>
              <a:effectLst/>
              <a:latin typeface="Open Sans" panose="020B0606030504020204" pitchFamily="34" charset="0"/>
            </a:endParaRPr>
          </a:p>
          <a:p>
            <a:endParaRPr lang="en-US" sz="1050" b="0" i="0" dirty="0">
              <a:solidFill>
                <a:srgbClr val="666666"/>
              </a:solidFill>
              <a:effectLst/>
              <a:latin typeface="Open Sans" panose="020B0606030504020204" pitchFamily="34" charset="0"/>
            </a:endParaRPr>
          </a:p>
          <a:p>
            <a:pPr marL="0" indent="0">
              <a:buNone/>
            </a:pPr>
            <a:r>
              <a:rPr lang="en-US" sz="1000" dirty="0"/>
              <a:t>Text source: </a:t>
            </a:r>
            <a:r>
              <a:rPr lang="en-US" sz="1000" dirty="0">
                <a:hlinkClick r:id="rId3"/>
              </a:rPr>
              <a:t>https://www.aindralabs.com/what-is-intelligent-transportation-system-its-applications-and-examples/</a:t>
            </a:r>
            <a:endParaRPr lang="en-US" sz="1000" dirty="0"/>
          </a:p>
          <a:p>
            <a:pPr marL="0" indent="0">
              <a:buNone/>
            </a:pPr>
            <a:r>
              <a:rPr lang="en-US" sz="1000" dirty="0"/>
              <a:t>Videos: </a:t>
            </a:r>
            <a:r>
              <a:rPr lang="en-US" sz="1000" dirty="0">
                <a:hlinkClick r:id="rId4"/>
              </a:rPr>
              <a:t>https://youtu.be/OnjX0O9dPMc?list=PLvk6TIjIP8_39VQcCxba3hplGSA4P50RP</a:t>
            </a:r>
            <a:endParaRPr lang="en-US" sz="1000" dirty="0"/>
          </a:p>
          <a:p>
            <a:pPr marL="0" indent="0">
              <a:buNone/>
            </a:pPr>
            <a:r>
              <a:rPr lang="en-US" sz="1000" dirty="0">
                <a:hlinkClick r:id="rId5"/>
              </a:rPr>
              <a:t>https://youtu.be/dS4pWnNlxfA?list=PLvk6TIjIP8_39VQcCxba3hplGSA4P50RP</a:t>
            </a:r>
            <a:endParaRPr lang="en-US" sz="1000" dirty="0"/>
          </a:p>
          <a:p>
            <a:pPr marL="0" indent="0">
              <a:buNone/>
            </a:pPr>
            <a:endParaRPr lang="en-US" sz="1200" dirty="0"/>
          </a:p>
          <a:p>
            <a:pPr marL="0" indent="0">
              <a:buNone/>
            </a:pPr>
            <a:endParaRPr lang="en-US" sz="1200" dirty="0"/>
          </a:p>
        </p:txBody>
      </p:sp>
      <p:sp>
        <p:nvSpPr>
          <p:cNvPr id="7" name="Text Placeholder 6">
            <a:extLst>
              <a:ext uri="{FF2B5EF4-FFF2-40B4-BE49-F238E27FC236}">
                <a16:creationId xmlns:a16="http://schemas.microsoft.com/office/drawing/2014/main" id="{38159FF1-9210-4F84-8358-A8557E32912D}"/>
              </a:ext>
            </a:extLst>
          </p:cNvPr>
          <p:cNvSpPr>
            <a:spLocks noGrp="1"/>
          </p:cNvSpPr>
          <p:nvPr>
            <p:ph type="body" sz="quarter" idx="3"/>
          </p:nvPr>
        </p:nvSpPr>
        <p:spPr>
          <a:xfrm>
            <a:off x="6172199" y="1449859"/>
            <a:ext cx="5278396" cy="527222"/>
          </a:xfrm>
        </p:spPr>
        <p:txBody>
          <a:bodyPr>
            <a:normAutofit/>
          </a:bodyPr>
          <a:lstStyle/>
          <a:p>
            <a:r>
              <a:rPr lang="en-US" dirty="0"/>
              <a:t>ITS Traffic Information Transfer System </a:t>
            </a:r>
          </a:p>
        </p:txBody>
      </p:sp>
      <p:pic>
        <p:nvPicPr>
          <p:cNvPr id="2050" name="Picture 2">
            <a:extLst>
              <a:ext uri="{FF2B5EF4-FFF2-40B4-BE49-F238E27FC236}">
                <a16:creationId xmlns:a16="http://schemas.microsoft.com/office/drawing/2014/main" id="{C3291F76-DABF-421A-AB36-73F09168421A}"/>
              </a:ext>
            </a:extLst>
          </p:cNvPr>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tretch>
            <a:fillRect/>
          </a:stretch>
        </p:blipFill>
        <p:spPr bwMode="auto">
          <a:xfrm>
            <a:off x="6419335" y="2487826"/>
            <a:ext cx="5183188" cy="342312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C103FFA9-81CC-4C84-B051-1387CC09F169}"/>
              </a:ext>
            </a:extLst>
          </p:cNvPr>
          <p:cNvSpPr>
            <a:spLocks noGrp="1"/>
          </p:cNvSpPr>
          <p:nvPr>
            <p:ph type="sldNum" sz="quarter" idx="12"/>
          </p:nvPr>
        </p:nvSpPr>
        <p:spPr/>
        <p:txBody>
          <a:bodyPr/>
          <a:lstStyle/>
          <a:p>
            <a:fld id="{C96CA7F4-6D84-4522-868B-1687FC6643FA}" type="slidenum">
              <a:rPr lang="en-US" smtClean="0"/>
              <a:t>20</a:t>
            </a:fld>
            <a:endParaRPr lang="en-US" dirty="0"/>
          </a:p>
        </p:txBody>
      </p:sp>
    </p:spTree>
    <p:extLst>
      <p:ext uri="{BB962C8B-B14F-4D97-AF65-F5344CB8AC3E}">
        <p14:creationId xmlns:p14="http://schemas.microsoft.com/office/powerpoint/2010/main" val="2869103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E73C39B-5B5F-2947-94B3-82AEEFBD3366}"/>
              </a:ext>
            </a:extLst>
          </p:cNvPr>
          <p:cNvSpPr>
            <a:spLocks noGrp="1"/>
          </p:cNvSpPr>
          <p:nvPr>
            <p:ph type="sldNum" sz="quarter" idx="12"/>
          </p:nvPr>
        </p:nvSpPr>
        <p:spPr/>
        <p:txBody>
          <a:bodyPr/>
          <a:lstStyle/>
          <a:p>
            <a:fld id="{C96CA7F4-6D84-4522-868B-1687FC6643FA}" type="slidenum">
              <a:rPr lang="en-US" smtClean="0"/>
              <a:t>21</a:t>
            </a:fld>
            <a:endParaRPr lang="en-US" dirty="0"/>
          </a:p>
        </p:txBody>
      </p:sp>
      <p:pic>
        <p:nvPicPr>
          <p:cNvPr id="8" name="Online Media 7" descr="Intelligent Transportation Systems: At A Glance">
            <a:hlinkClick r:id="" action="ppaction://media"/>
            <a:extLst>
              <a:ext uri="{FF2B5EF4-FFF2-40B4-BE49-F238E27FC236}">
                <a16:creationId xmlns:a16="http://schemas.microsoft.com/office/drawing/2014/main" id="{3FC4BC4B-443E-084B-AA44-5F6235EB2BC0}"/>
              </a:ext>
            </a:extLst>
          </p:cNvPr>
          <p:cNvPicPr>
            <a:picLocks noRot="1" noChangeAspect="1"/>
          </p:cNvPicPr>
          <p:nvPr>
            <a:videoFile r:link="rId1"/>
          </p:nvPr>
        </p:nvPicPr>
        <p:blipFill>
          <a:blip r:embed="rId3"/>
          <a:stretch>
            <a:fillRect/>
          </a:stretch>
        </p:blipFill>
        <p:spPr>
          <a:xfrm>
            <a:off x="1253067" y="692743"/>
            <a:ext cx="9629422" cy="5440623"/>
          </a:xfrm>
          <a:prstGeom prst="rect">
            <a:avLst/>
          </a:prstGeom>
        </p:spPr>
      </p:pic>
    </p:spTree>
    <p:extLst>
      <p:ext uri="{BB962C8B-B14F-4D97-AF65-F5344CB8AC3E}">
        <p14:creationId xmlns:p14="http://schemas.microsoft.com/office/powerpoint/2010/main" val="271045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2F88D64D-B02B-E945-806C-49CB72A1E56D}"/>
              </a:ext>
            </a:extLst>
          </p:cNvPr>
          <p:cNvSpPr>
            <a:spLocks noGrp="1"/>
          </p:cNvSpPr>
          <p:nvPr>
            <p:ph type="sldNum" sz="quarter" idx="12"/>
          </p:nvPr>
        </p:nvSpPr>
        <p:spPr/>
        <p:txBody>
          <a:bodyPr/>
          <a:lstStyle/>
          <a:p>
            <a:fld id="{C96CA7F4-6D84-4522-868B-1687FC6643FA}" type="slidenum">
              <a:rPr lang="en-US" smtClean="0"/>
              <a:t>22</a:t>
            </a:fld>
            <a:endParaRPr lang="en-US" dirty="0"/>
          </a:p>
        </p:txBody>
      </p:sp>
      <p:pic>
        <p:nvPicPr>
          <p:cNvPr id="8" name="Online Media 7" descr="Intelligent Transport Systems_made in KOREA_English Version 16'">
            <a:hlinkClick r:id="" action="ppaction://media"/>
            <a:extLst>
              <a:ext uri="{FF2B5EF4-FFF2-40B4-BE49-F238E27FC236}">
                <a16:creationId xmlns:a16="http://schemas.microsoft.com/office/drawing/2014/main" id="{338BCC4B-6DE0-6446-A957-E9C9F4A40F6A}"/>
              </a:ext>
            </a:extLst>
          </p:cNvPr>
          <p:cNvPicPr>
            <a:picLocks noRot="1" noChangeAspect="1"/>
          </p:cNvPicPr>
          <p:nvPr>
            <a:videoFile r:link="rId1"/>
          </p:nvPr>
        </p:nvPicPr>
        <p:blipFill>
          <a:blip r:embed="rId3"/>
          <a:stretch>
            <a:fillRect/>
          </a:stretch>
        </p:blipFill>
        <p:spPr>
          <a:xfrm>
            <a:off x="1286933" y="711877"/>
            <a:ext cx="9674578" cy="5466137"/>
          </a:xfrm>
          <a:prstGeom prst="rect">
            <a:avLst/>
          </a:prstGeom>
        </p:spPr>
      </p:pic>
    </p:spTree>
    <p:extLst>
      <p:ext uri="{BB962C8B-B14F-4D97-AF65-F5344CB8AC3E}">
        <p14:creationId xmlns:p14="http://schemas.microsoft.com/office/powerpoint/2010/main" val="23567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EE630-B0F2-400C-B43F-701CB6076302}"/>
              </a:ext>
            </a:extLst>
          </p:cNvPr>
          <p:cNvSpPr>
            <a:spLocks noGrp="1"/>
          </p:cNvSpPr>
          <p:nvPr>
            <p:ph type="title"/>
          </p:nvPr>
        </p:nvSpPr>
        <p:spPr>
          <a:xfrm>
            <a:off x="839788" y="365125"/>
            <a:ext cx="11022698" cy="1325563"/>
          </a:xfrm>
        </p:spPr>
        <p:txBody>
          <a:bodyPr>
            <a:normAutofit/>
          </a:bodyPr>
          <a:lstStyle/>
          <a:p>
            <a:r>
              <a:rPr lang="en-US" sz="4000" dirty="0"/>
              <a:t>Pro and Cons of AI Transportation Technology</a:t>
            </a:r>
          </a:p>
        </p:txBody>
      </p:sp>
      <p:sp>
        <p:nvSpPr>
          <p:cNvPr id="3" name="Text Placeholder 2">
            <a:extLst>
              <a:ext uri="{FF2B5EF4-FFF2-40B4-BE49-F238E27FC236}">
                <a16:creationId xmlns:a16="http://schemas.microsoft.com/office/drawing/2014/main" id="{9ED6F534-584F-4D21-8A88-FFC84E8CFE5A}"/>
              </a:ext>
            </a:extLst>
          </p:cNvPr>
          <p:cNvSpPr>
            <a:spLocks noGrp="1"/>
          </p:cNvSpPr>
          <p:nvPr>
            <p:ph type="body" idx="1"/>
          </p:nvPr>
        </p:nvSpPr>
        <p:spPr/>
        <p:txBody>
          <a:bodyPr/>
          <a:lstStyle/>
          <a:p>
            <a:r>
              <a:rPr lang="en-US" dirty="0"/>
              <a:t>Pros </a:t>
            </a:r>
          </a:p>
        </p:txBody>
      </p:sp>
      <p:sp>
        <p:nvSpPr>
          <p:cNvPr id="4" name="Content Placeholder 3">
            <a:extLst>
              <a:ext uri="{FF2B5EF4-FFF2-40B4-BE49-F238E27FC236}">
                <a16:creationId xmlns:a16="http://schemas.microsoft.com/office/drawing/2014/main" id="{CF1D5301-2135-48FB-8F55-8E8093D09880}"/>
              </a:ext>
            </a:extLst>
          </p:cNvPr>
          <p:cNvSpPr>
            <a:spLocks noGrp="1"/>
          </p:cNvSpPr>
          <p:nvPr>
            <p:ph sz="half" idx="2"/>
          </p:nvPr>
        </p:nvSpPr>
        <p:spPr>
          <a:xfrm>
            <a:off x="807266" y="2505075"/>
            <a:ext cx="5157787" cy="2671762"/>
          </a:xfrm>
        </p:spPr>
        <p:txBody>
          <a:bodyPr>
            <a:normAutofit fontScale="92500" lnSpcReduction="10000"/>
          </a:bodyPr>
          <a:lstStyle/>
          <a:p>
            <a:r>
              <a:rPr lang="en-US" sz="1600" dirty="0"/>
              <a:t>Generally advances transportation safety</a:t>
            </a:r>
          </a:p>
          <a:p>
            <a:r>
              <a:rPr lang="en-US" sz="1600" dirty="0"/>
              <a:t>Can strongly contribute to emissions reductions and environmental improvement </a:t>
            </a:r>
          </a:p>
          <a:p>
            <a:r>
              <a:rPr lang="en-US" sz="1600" dirty="0"/>
              <a:t>Improves supply chain efficiency</a:t>
            </a:r>
          </a:p>
          <a:p>
            <a:r>
              <a:rPr lang="en-US" sz="1600" dirty="0"/>
              <a:t>Reduces human work risk in threatening environments</a:t>
            </a:r>
          </a:p>
          <a:p>
            <a:r>
              <a:rPr lang="en-US" sz="1600" dirty="0"/>
              <a:t>Increases mobility options for the handicapped </a:t>
            </a:r>
          </a:p>
          <a:p>
            <a:r>
              <a:rPr lang="en-US" sz="1600" dirty="0"/>
              <a:t>Builds knowledge bases and analytical resources</a:t>
            </a:r>
          </a:p>
          <a:p>
            <a:r>
              <a:rPr lang="en-US" sz="1600" dirty="0"/>
              <a:t>Increases efficient data transfer and transparency </a:t>
            </a:r>
          </a:p>
          <a:p>
            <a:pPr marL="0" indent="0">
              <a:buNone/>
            </a:pPr>
            <a:r>
              <a:rPr lang="en-US" sz="1600" dirty="0"/>
              <a:t> </a:t>
            </a:r>
          </a:p>
        </p:txBody>
      </p:sp>
      <p:sp>
        <p:nvSpPr>
          <p:cNvPr id="5" name="Text Placeholder 4">
            <a:extLst>
              <a:ext uri="{FF2B5EF4-FFF2-40B4-BE49-F238E27FC236}">
                <a16:creationId xmlns:a16="http://schemas.microsoft.com/office/drawing/2014/main" id="{8D251089-8AFA-4E3C-BC2A-FE9C240708A7}"/>
              </a:ext>
            </a:extLst>
          </p:cNvPr>
          <p:cNvSpPr>
            <a:spLocks noGrp="1"/>
          </p:cNvSpPr>
          <p:nvPr>
            <p:ph type="body" sz="quarter" idx="3"/>
          </p:nvPr>
        </p:nvSpPr>
        <p:spPr/>
        <p:txBody>
          <a:bodyPr/>
          <a:lstStyle/>
          <a:p>
            <a:r>
              <a:rPr lang="en-US" dirty="0"/>
              <a:t>Cons </a:t>
            </a:r>
          </a:p>
        </p:txBody>
      </p:sp>
      <p:sp>
        <p:nvSpPr>
          <p:cNvPr id="6" name="Content Placeholder 5">
            <a:extLst>
              <a:ext uri="{FF2B5EF4-FFF2-40B4-BE49-F238E27FC236}">
                <a16:creationId xmlns:a16="http://schemas.microsoft.com/office/drawing/2014/main" id="{BE736A38-F1AB-404B-9644-C40B0094BDF6}"/>
              </a:ext>
            </a:extLst>
          </p:cNvPr>
          <p:cNvSpPr>
            <a:spLocks noGrp="1"/>
          </p:cNvSpPr>
          <p:nvPr>
            <p:ph sz="quarter" idx="4"/>
          </p:nvPr>
        </p:nvSpPr>
        <p:spPr>
          <a:xfrm>
            <a:off x="6172200" y="2505075"/>
            <a:ext cx="5183188" cy="2948374"/>
          </a:xfrm>
        </p:spPr>
        <p:txBody>
          <a:bodyPr>
            <a:normAutofit fontScale="92500" lnSpcReduction="10000"/>
          </a:bodyPr>
          <a:lstStyle/>
          <a:p>
            <a:r>
              <a:rPr lang="en-US" sz="1600" dirty="0"/>
              <a:t>Reduces employment opportunities in key sectors</a:t>
            </a:r>
          </a:p>
          <a:p>
            <a:r>
              <a:rPr lang="en-US" sz="1600" dirty="0"/>
              <a:t>Raises terrorist threat levels</a:t>
            </a:r>
          </a:p>
          <a:p>
            <a:r>
              <a:rPr lang="en-US" sz="1600" dirty="0"/>
              <a:t>Creates new cybersecurity threats </a:t>
            </a:r>
          </a:p>
          <a:p>
            <a:r>
              <a:rPr lang="en-US" sz="1600" dirty="0"/>
              <a:t>Back box algorithms can distort critical data and analysis  </a:t>
            </a:r>
          </a:p>
          <a:p>
            <a:r>
              <a:rPr lang="en-US" sz="1600" dirty="0"/>
              <a:t>Increases dependency on machines </a:t>
            </a:r>
          </a:p>
          <a:p>
            <a:r>
              <a:rPr lang="en-US" sz="1600" dirty="0"/>
              <a:t>Raises opportunities for fraud</a:t>
            </a:r>
          </a:p>
          <a:p>
            <a:r>
              <a:rPr lang="en-US" sz="1600" dirty="0"/>
              <a:t>Increase wealth gap between communities and nations</a:t>
            </a:r>
          </a:p>
          <a:p>
            <a:r>
              <a:rPr lang="en-US" sz="1600" dirty="0"/>
              <a:t>Complacency can cause human to lose control. </a:t>
            </a:r>
          </a:p>
          <a:p>
            <a:endParaRPr lang="en-US" dirty="0"/>
          </a:p>
          <a:p>
            <a:endParaRPr lang="en-US" dirty="0"/>
          </a:p>
        </p:txBody>
      </p:sp>
      <p:sp>
        <p:nvSpPr>
          <p:cNvPr id="7" name="Slide Number Placeholder 6">
            <a:extLst>
              <a:ext uri="{FF2B5EF4-FFF2-40B4-BE49-F238E27FC236}">
                <a16:creationId xmlns:a16="http://schemas.microsoft.com/office/drawing/2014/main" id="{955530EC-905C-4533-AB37-4568348C3AD4}"/>
              </a:ext>
            </a:extLst>
          </p:cNvPr>
          <p:cNvSpPr>
            <a:spLocks noGrp="1"/>
          </p:cNvSpPr>
          <p:nvPr>
            <p:ph type="sldNum" sz="quarter" idx="12"/>
          </p:nvPr>
        </p:nvSpPr>
        <p:spPr/>
        <p:txBody>
          <a:bodyPr/>
          <a:lstStyle/>
          <a:p>
            <a:fld id="{C96CA7F4-6D84-4522-868B-1687FC6643FA}" type="slidenum">
              <a:rPr lang="en-US" smtClean="0"/>
              <a:t>23</a:t>
            </a:fld>
            <a:endParaRPr lang="en-US" dirty="0"/>
          </a:p>
        </p:txBody>
      </p:sp>
    </p:spTree>
    <p:extLst>
      <p:ext uri="{BB962C8B-B14F-4D97-AF65-F5344CB8AC3E}">
        <p14:creationId xmlns:p14="http://schemas.microsoft.com/office/powerpoint/2010/main" val="8180533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D5B96A0-CF32-4C1C-A77E-52EDA9F0E79F}"/>
              </a:ext>
            </a:extLst>
          </p:cNvPr>
          <p:cNvSpPr>
            <a:spLocks noGrp="1"/>
          </p:cNvSpPr>
          <p:nvPr>
            <p:ph type="title"/>
          </p:nvPr>
        </p:nvSpPr>
        <p:spPr>
          <a:xfrm>
            <a:off x="838200" y="288325"/>
            <a:ext cx="10515600" cy="716692"/>
          </a:xfrm>
        </p:spPr>
        <p:txBody>
          <a:bodyPr>
            <a:normAutofit/>
          </a:bodyPr>
          <a:lstStyle/>
          <a:p>
            <a:r>
              <a:rPr lang="en-US" dirty="0"/>
              <a:t>Takeaways </a:t>
            </a:r>
          </a:p>
        </p:txBody>
      </p:sp>
      <p:sp>
        <p:nvSpPr>
          <p:cNvPr id="9" name="Content Placeholder 8">
            <a:extLst>
              <a:ext uri="{FF2B5EF4-FFF2-40B4-BE49-F238E27FC236}">
                <a16:creationId xmlns:a16="http://schemas.microsoft.com/office/drawing/2014/main" id="{7D22AA09-0C0E-4C9D-8FA8-F1517957DEE3}"/>
              </a:ext>
            </a:extLst>
          </p:cNvPr>
          <p:cNvSpPr>
            <a:spLocks noGrp="1"/>
          </p:cNvSpPr>
          <p:nvPr>
            <p:ph idx="1"/>
          </p:nvPr>
        </p:nvSpPr>
        <p:spPr>
          <a:xfrm>
            <a:off x="838200" y="1103870"/>
            <a:ext cx="10515600" cy="5073093"/>
          </a:xfrm>
        </p:spPr>
        <p:txBody>
          <a:bodyPr>
            <a:normAutofit fontScale="92500" lnSpcReduction="20000"/>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AI is a simulation of human intelligence essentially a mimicry of human thought and action.  It is a very effective substitute for tasks that can be machine learning by symbolism or rote –and even where complex instruction can be tied to specific tasks. </a:t>
            </a:r>
          </a:p>
          <a:p>
            <a:pPr marL="60960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AI’s goal -- to use scientific means to duplicate human thought and actions – is inherently troublesome and controversial. OK for automatic toll collection but more concerning when used to create driverless vehicles -- even under the common banner of efficiency and safety. </a:t>
            </a:r>
          </a:p>
          <a:p>
            <a:pPr marL="45720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To wit, the development of technologies like Natural Language Programs (NLP) and the Internet of Things (IoT), suffer from the diverse social inputs and ambiguity of language/words the processes they would apply.   This makes it hard to develop a neutral, common, or equitable bases for algorithms to be universally applied. (Their box translations may hide a black heart).</a:t>
            </a:r>
          </a:p>
          <a:p>
            <a:pPr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goal of AI technology use in transportation -- or otherwise -- should be the increase of our ability to work smarter and faster. Thus we create more time to use of our higher intellectual gifts for work or just to have fun. Yet AI can lead to joblessness not only for equipment operators or bill agents but for “professionals” as well.  </a:t>
            </a:r>
          </a:p>
          <a:p>
            <a:pPr marL="342900" marR="0" lvl="0" indent="-342900">
              <a:lnSpc>
                <a:spcPct val="107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far are we willing to go to substitute machine functions for human activity? </a:t>
            </a:r>
          </a:p>
          <a:p>
            <a:pPr marL="342900" marR="0" lvl="0" indent="-342900">
              <a:lnSpc>
                <a:spcPct val="107000"/>
              </a:lnSpc>
              <a:spcBef>
                <a:spcPts val="0"/>
              </a:spcBef>
              <a:spcAft>
                <a:spcPts val="0"/>
              </a:spcAft>
              <a:buFont typeface="Symbol" panose="05050102010706020507" pitchFamily="18" charset="2"/>
              <a:buChar char=""/>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Why?</a:t>
            </a:r>
          </a:p>
          <a:p>
            <a:pPr marL="0" marR="0" lvl="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7" name="Slide Number Placeholder 6">
            <a:extLst>
              <a:ext uri="{FF2B5EF4-FFF2-40B4-BE49-F238E27FC236}">
                <a16:creationId xmlns:a16="http://schemas.microsoft.com/office/drawing/2014/main" id="{84F3FA20-901D-4028-A4BD-14BC9D74135F}"/>
              </a:ext>
            </a:extLst>
          </p:cNvPr>
          <p:cNvSpPr>
            <a:spLocks noGrp="1"/>
          </p:cNvSpPr>
          <p:nvPr>
            <p:ph type="sldNum" sz="quarter" idx="12"/>
          </p:nvPr>
        </p:nvSpPr>
        <p:spPr/>
        <p:txBody>
          <a:bodyPr/>
          <a:lstStyle/>
          <a:p>
            <a:fld id="{C96CA7F4-6D84-4522-868B-1687FC6643FA}" type="slidenum">
              <a:rPr lang="en-US" smtClean="0"/>
              <a:t>24</a:t>
            </a:fld>
            <a:endParaRPr lang="en-US" dirty="0"/>
          </a:p>
        </p:txBody>
      </p:sp>
    </p:spTree>
    <p:extLst>
      <p:ext uri="{BB962C8B-B14F-4D97-AF65-F5344CB8AC3E}">
        <p14:creationId xmlns:p14="http://schemas.microsoft.com/office/powerpoint/2010/main" val="36610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F38BD5F-92FD-4B26-B00E-BCF8798F89CE}"/>
              </a:ext>
            </a:extLst>
          </p:cNvPr>
          <p:cNvSpPr>
            <a:spLocks noGrp="1"/>
          </p:cNvSpPr>
          <p:nvPr>
            <p:ph type="title"/>
          </p:nvPr>
        </p:nvSpPr>
        <p:spPr/>
        <p:txBody>
          <a:bodyPr>
            <a:normAutofit fontScale="90000"/>
          </a:bodyPr>
          <a:lstStyle/>
          <a:p>
            <a:pPr marL="0" marR="0">
              <a:lnSpc>
                <a:spcPct val="107000"/>
              </a:lnSpc>
              <a:spcBef>
                <a:spcPts val="0"/>
              </a:spcBef>
              <a:spcAft>
                <a:spcPts val="800"/>
              </a:spcAft>
            </a:pPr>
            <a:r>
              <a:rPr lang="en-US" sz="4400" dirty="0">
                <a:effectLst/>
                <a:latin typeface="Calibri" panose="020F0502020204030204" pitchFamily="34" charset="0"/>
                <a:ea typeface="Calibri" panose="020F0502020204030204" pitchFamily="34" charset="0"/>
                <a:cs typeface="Times New Roman" panose="02020603050405020304" pitchFamily="18" charset="0"/>
              </a:rPr>
              <a:t>Moreover</a:t>
            </a:r>
            <a:br>
              <a:rPr lang="en-US" sz="44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9" name="Content Placeholder 8">
            <a:extLst>
              <a:ext uri="{FF2B5EF4-FFF2-40B4-BE49-F238E27FC236}">
                <a16:creationId xmlns:a16="http://schemas.microsoft.com/office/drawing/2014/main" id="{ACBFAA93-5D6A-47AC-82BC-FDBA5E5596B8}"/>
              </a:ext>
            </a:extLst>
          </p:cNvPr>
          <p:cNvSpPr>
            <a:spLocks noGrp="1"/>
          </p:cNvSpPr>
          <p:nvPr>
            <p:ph sz="half" idx="1"/>
          </p:nvPr>
        </p:nvSpPr>
        <p:spPr/>
        <p:txBody>
          <a:bodyPr>
            <a:normAutofit fontScale="70000" lnSpcReduction="20000"/>
          </a:bodyPr>
          <a:lstStyle/>
          <a:p>
            <a:pPr marL="0" marR="0" indent="0">
              <a:lnSpc>
                <a:spcPct val="107000"/>
              </a:lnSpc>
              <a:spcBef>
                <a:spcPts val="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AI transportation tools offer powerful means to improve the machines and the information systems required for efficient, cost-effective commerce., as well as the ability to create and serve new markets.</a:t>
            </a:r>
          </a:p>
          <a:p>
            <a:pPr marL="0" marR="0" indent="0">
              <a:lnSpc>
                <a:spcPct val="107000"/>
              </a:lnSpc>
              <a:spcBef>
                <a:spcPts val="0"/>
              </a:spcBef>
              <a:spcAft>
                <a:spcPts val="800"/>
              </a:spcAft>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However, in duplicating and reducing human involvement in work and recreation --and in favoring productive efficiency over unemployment consequences -- AI can undermine its inherent value to human progress; it comes with the risk of creating a more indolent and inequitable society.  </a:t>
            </a:r>
          </a:p>
          <a:p>
            <a:pPr marL="0" marR="0" indent="0">
              <a:lnSpc>
                <a:spcPct val="107000"/>
              </a:lnSpc>
              <a:spcBef>
                <a:spcPts val="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7" name="Slide Number Placeholder 6">
            <a:extLst>
              <a:ext uri="{FF2B5EF4-FFF2-40B4-BE49-F238E27FC236}">
                <a16:creationId xmlns:a16="http://schemas.microsoft.com/office/drawing/2014/main" id="{E1FDFABF-A104-4852-9082-74253EA89FE2}"/>
              </a:ext>
            </a:extLst>
          </p:cNvPr>
          <p:cNvSpPr>
            <a:spLocks noGrp="1"/>
          </p:cNvSpPr>
          <p:nvPr>
            <p:ph type="sldNum" sz="quarter" idx="12"/>
          </p:nvPr>
        </p:nvSpPr>
        <p:spPr/>
        <p:txBody>
          <a:bodyPr/>
          <a:lstStyle/>
          <a:p>
            <a:fld id="{C96CA7F4-6D84-4522-868B-1687FC6643FA}" type="slidenum">
              <a:rPr lang="en-US" smtClean="0"/>
              <a:t>25</a:t>
            </a:fld>
            <a:endParaRPr lang="en-US" dirty="0"/>
          </a:p>
        </p:txBody>
      </p:sp>
      <p:pic>
        <p:nvPicPr>
          <p:cNvPr id="11" name="Content Placeholder 10" descr="Robotics and Artificial Intelligence">
            <a:extLst>
              <a:ext uri="{FF2B5EF4-FFF2-40B4-BE49-F238E27FC236}">
                <a16:creationId xmlns:a16="http://schemas.microsoft.com/office/drawing/2014/main" id="{62EC125F-9DAB-4275-BFEA-067F52AE69A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1" y="1909223"/>
            <a:ext cx="5125995" cy="3552463"/>
          </a:xfrm>
          <a:prstGeom prst="rect">
            <a:avLst/>
          </a:prstGeom>
          <a:noFill/>
          <a:ln>
            <a:noFill/>
          </a:ln>
        </p:spPr>
      </p:pic>
    </p:spTree>
    <p:extLst>
      <p:ext uri="{BB962C8B-B14F-4D97-AF65-F5344CB8AC3E}">
        <p14:creationId xmlns:p14="http://schemas.microsoft.com/office/powerpoint/2010/main" val="29305886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4DB9E-6022-4D84-8DA3-09B5AD0DF404}"/>
              </a:ext>
            </a:extLst>
          </p:cNvPr>
          <p:cNvSpPr>
            <a:spLocks noGrp="1"/>
          </p:cNvSpPr>
          <p:nvPr>
            <p:ph type="title"/>
          </p:nvPr>
        </p:nvSpPr>
        <p:spPr>
          <a:xfrm>
            <a:off x="839788" y="457200"/>
            <a:ext cx="3773401" cy="811427"/>
          </a:xfrm>
        </p:spPr>
        <p:txBody>
          <a:bodyPr>
            <a:normAutofit fontScale="90000"/>
          </a:bodyPr>
          <a:lstStyle/>
          <a:p>
            <a:r>
              <a:rPr lang="en-US" dirty="0"/>
              <a:t>Last Thoughts – AI Oh Really?</a:t>
            </a:r>
          </a:p>
        </p:txBody>
      </p:sp>
      <p:pic>
        <p:nvPicPr>
          <p:cNvPr id="9" name="Content Placeholder 8">
            <a:extLst>
              <a:ext uri="{FF2B5EF4-FFF2-40B4-BE49-F238E27FC236}">
                <a16:creationId xmlns:a16="http://schemas.microsoft.com/office/drawing/2014/main" id="{BD33425E-8B28-411F-856F-F65E9267ACF5}"/>
              </a:ext>
            </a:extLst>
          </p:cNvPr>
          <p:cNvPicPr>
            <a:picLocks noGrp="1" noChangeAspect="1"/>
          </p:cNvPicPr>
          <p:nvPr>
            <p:ph idx="1"/>
          </p:nvPr>
        </p:nvPicPr>
        <p:blipFill rotWithShape="1">
          <a:blip r:embed="rId2"/>
          <a:srcRect l="22263" t="13063" r="41968" b="54905"/>
          <a:stretch/>
        </p:blipFill>
        <p:spPr>
          <a:xfrm>
            <a:off x="5519353" y="383059"/>
            <a:ext cx="4843848" cy="3512178"/>
          </a:xfrm>
        </p:spPr>
      </p:pic>
      <p:sp>
        <p:nvSpPr>
          <p:cNvPr id="4" name="Text Placeholder 3">
            <a:extLst>
              <a:ext uri="{FF2B5EF4-FFF2-40B4-BE49-F238E27FC236}">
                <a16:creationId xmlns:a16="http://schemas.microsoft.com/office/drawing/2014/main" id="{2C19CCCD-E0D6-4FFC-B89B-DD99356B5DF1}"/>
              </a:ext>
            </a:extLst>
          </p:cNvPr>
          <p:cNvSpPr>
            <a:spLocks noGrp="1"/>
          </p:cNvSpPr>
          <p:nvPr>
            <p:ph type="body" sz="half" idx="2"/>
          </p:nvPr>
        </p:nvSpPr>
        <p:spPr>
          <a:xfrm>
            <a:off x="839788" y="2057400"/>
            <a:ext cx="3583931" cy="2596978"/>
          </a:xfrm>
        </p:spPr>
        <p:txBody>
          <a:bodyPr/>
          <a:lstStyle/>
          <a:p>
            <a:endParaRPr lang="en-US" dirty="0"/>
          </a:p>
        </p:txBody>
      </p:sp>
      <p:sp>
        <p:nvSpPr>
          <p:cNvPr id="5" name="Slide Number Placeholder 4">
            <a:extLst>
              <a:ext uri="{FF2B5EF4-FFF2-40B4-BE49-F238E27FC236}">
                <a16:creationId xmlns:a16="http://schemas.microsoft.com/office/drawing/2014/main" id="{C6C6ADB5-0112-4F28-9EFA-20E92153566F}"/>
              </a:ext>
            </a:extLst>
          </p:cNvPr>
          <p:cNvSpPr>
            <a:spLocks noGrp="1"/>
          </p:cNvSpPr>
          <p:nvPr>
            <p:ph type="sldNum" sz="quarter" idx="12"/>
          </p:nvPr>
        </p:nvSpPr>
        <p:spPr/>
        <p:txBody>
          <a:bodyPr/>
          <a:lstStyle/>
          <a:p>
            <a:fld id="{C96CA7F4-6D84-4522-868B-1687FC6643FA}" type="slidenum">
              <a:rPr lang="en-US" smtClean="0"/>
              <a:t>26</a:t>
            </a:fld>
            <a:endParaRPr lang="en-US" dirty="0"/>
          </a:p>
        </p:txBody>
      </p:sp>
      <p:pic>
        <p:nvPicPr>
          <p:cNvPr id="7" name="Picture 6">
            <a:extLst>
              <a:ext uri="{FF2B5EF4-FFF2-40B4-BE49-F238E27FC236}">
                <a16:creationId xmlns:a16="http://schemas.microsoft.com/office/drawing/2014/main" id="{4D3DF987-A5B2-4582-9798-3BB1D92DCB25}"/>
              </a:ext>
            </a:extLst>
          </p:cNvPr>
          <p:cNvPicPr>
            <a:picLocks noChangeAspect="1"/>
          </p:cNvPicPr>
          <p:nvPr/>
        </p:nvPicPr>
        <p:blipFill rotWithShape="1">
          <a:blip r:embed="rId3"/>
          <a:srcRect l="26487" t="16457" r="44662" b="50870"/>
          <a:stretch/>
        </p:blipFill>
        <p:spPr>
          <a:xfrm>
            <a:off x="751939" y="1810265"/>
            <a:ext cx="3587106" cy="2596978"/>
          </a:xfrm>
          <a:prstGeom prst="rect">
            <a:avLst/>
          </a:prstGeom>
        </p:spPr>
      </p:pic>
      <p:sp>
        <p:nvSpPr>
          <p:cNvPr id="11" name="TextBox 10">
            <a:extLst>
              <a:ext uri="{FF2B5EF4-FFF2-40B4-BE49-F238E27FC236}">
                <a16:creationId xmlns:a16="http://schemas.microsoft.com/office/drawing/2014/main" id="{DE276652-25F6-4D2C-B539-435604C6B912}"/>
              </a:ext>
            </a:extLst>
          </p:cNvPr>
          <p:cNvSpPr txBox="1"/>
          <p:nvPr/>
        </p:nvSpPr>
        <p:spPr>
          <a:xfrm>
            <a:off x="4613189" y="3978876"/>
            <a:ext cx="5033319" cy="1559401"/>
          </a:xfrm>
          <a:prstGeom prst="rect">
            <a:avLst/>
          </a:prstGeom>
          <a:noFill/>
        </p:spPr>
        <p:txBody>
          <a:bodyPr wrap="square">
            <a:spAutoFit/>
          </a:bodyPr>
          <a:lstStyle/>
          <a:p>
            <a:pPr marL="0" marR="0">
              <a:lnSpc>
                <a:spcPct val="107000"/>
              </a:lnSpc>
              <a:spcBef>
                <a:spcPts val="0"/>
              </a:spcBef>
              <a:spcAft>
                <a:spcPts val="800"/>
              </a:spcAft>
            </a:pPr>
            <a:r>
              <a:rPr lang="en-US" sz="1800" dirty="0">
                <a:solidFill>
                  <a:srgbClr val="1A1A1A"/>
                </a:solidFill>
                <a:effectLst/>
                <a:ea typeface="Calibri" panose="020F0502020204030204" pitchFamily="34" charset="0"/>
                <a:cs typeface="Times New Roman" panose="02020603050405020304" pitchFamily="18" charset="0"/>
              </a:rPr>
              <a:t>Many agree with </a:t>
            </a:r>
            <a:r>
              <a:rPr lang="en-US" sz="1800" strike="noStrike" dirty="0">
                <a:solidFill>
                  <a:srgbClr val="14599D"/>
                </a:solidFill>
                <a:effectLst/>
                <a:ea typeface="Calibri" panose="020F0502020204030204" pitchFamily="34" charset="0"/>
                <a:cs typeface="Times New Roman" panose="02020603050405020304" pitchFamily="18" charset="0"/>
                <a:hlinkClick r:id="rId4"/>
              </a:rPr>
              <a:t>Noam Chomsky</a:t>
            </a:r>
            <a:r>
              <a:rPr lang="en-US" sz="1800" dirty="0">
                <a:solidFill>
                  <a:srgbClr val="1A1A1A"/>
                </a:solidFill>
                <a:effectLst/>
                <a:ea typeface="Calibri" panose="020F0502020204030204" pitchFamily="34" charset="0"/>
                <a:cs typeface="Times New Roman" panose="02020603050405020304" pitchFamily="18" charset="0"/>
              </a:rPr>
              <a:t>, a linguist at the </a:t>
            </a:r>
            <a:r>
              <a:rPr lang="en-US" sz="1800" strike="noStrike" dirty="0">
                <a:solidFill>
                  <a:srgbClr val="14599D"/>
                </a:solidFill>
                <a:effectLst/>
                <a:ea typeface="Calibri" panose="020F0502020204030204" pitchFamily="34" charset="0"/>
                <a:cs typeface="Times New Roman" panose="02020603050405020304" pitchFamily="18" charset="0"/>
                <a:hlinkClick r:id="rId5"/>
              </a:rPr>
              <a:t>Massachusetts Institute of Technology (MIT)</a:t>
            </a:r>
            <a:r>
              <a:rPr lang="en-US" sz="1800" dirty="0">
                <a:solidFill>
                  <a:srgbClr val="1A1A1A"/>
                </a:solidFill>
                <a:effectLst/>
                <a:ea typeface="Calibri" panose="020F0502020204030204" pitchFamily="34" charset="0"/>
                <a:cs typeface="Times New Roman" panose="02020603050405020304" pitchFamily="18" charset="0"/>
              </a:rPr>
              <a:t>, who opined that a computer beating a grandmaster at chess is about as interesting as a bulldozer winning an </a:t>
            </a:r>
            <a:r>
              <a:rPr lang="en-US" sz="1800" strike="noStrike" dirty="0">
                <a:solidFill>
                  <a:srgbClr val="14599D"/>
                </a:solidFill>
                <a:effectLst/>
                <a:ea typeface="Calibri" panose="020F0502020204030204" pitchFamily="34" charset="0"/>
                <a:cs typeface="Times New Roman" panose="02020603050405020304" pitchFamily="18" charset="0"/>
                <a:hlinkClick r:id="rId6"/>
              </a:rPr>
              <a:t>Olympic</a:t>
            </a:r>
            <a:r>
              <a:rPr lang="en-US" sz="1800" dirty="0">
                <a:solidFill>
                  <a:srgbClr val="1A1A1A"/>
                </a:solidFill>
                <a:effectLst/>
                <a:ea typeface="Calibri" panose="020F0502020204030204" pitchFamily="34" charset="0"/>
                <a:cs typeface="Times New Roman" panose="02020603050405020304" pitchFamily="18" charset="0"/>
              </a:rPr>
              <a:t> </a:t>
            </a:r>
            <a:r>
              <a:rPr lang="en-US" sz="1800" strike="noStrike" dirty="0">
                <a:solidFill>
                  <a:srgbClr val="14599D"/>
                </a:solidFill>
                <a:effectLst/>
                <a:ea typeface="Calibri" panose="020F0502020204030204" pitchFamily="34" charset="0"/>
                <a:cs typeface="Times New Roman" panose="02020603050405020304" pitchFamily="18" charset="0"/>
                <a:hlinkClick r:id="rId7"/>
              </a:rPr>
              <a:t>weightlifting</a:t>
            </a:r>
            <a:r>
              <a:rPr lang="en-US" sz="1800" dirty="0">
                <a:solidFill>
                  <a:srgbClr val="1A1A1A"/>
                </a:solidFill>
                <a:effectLst/>
                <a:ea typeface="Calibri" panose="020F0502020204030204" pitchFamily="34" charset="0"/>
                <a:cs typeface="Times New Roman" panose="02020603050405020304" pitchFamily="18" charset="0"/>
              </a:rPr>
              <a:t> competition</a:t>
            </a:r>
            <a:r>
              <a:rPr lang="en-US" sz="1800" dirty="0">
                <a:solidFill>
                  <a:srgbClr val="1A1A1A"/>
                </a:solidFill>
                <a:effectLst/>
                <a:latin typeface="Georgia" panose="02040502050405020303" pitchFamily="18"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305805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D7733-D141-4F0D-B38C-A0FA1F7C732C}"/>
              </a:ext>
            </a:extLst>
          </p:cNvPr>
          <p:cNvSpPr>
            <a:spLocks noGrp="1"/>
          </p:cNvSpPr>
          <p:nvPr>
            <p:ph type="title"/>
          </p:nvPr>
        </p:nvSpPr>
        <p:spPr/>
        <p:txBody>
          <a:bodyPr/>
          <a:lstStyle/>
          <a:p>
            <a:r>
              <a:rPr lang="en-US" dirty="0"/>
              <a:t>Bonus  I – Turing Test </a:t>
            </a:r>
          </a:p>
        </p:txBody>
      </p:sp>
      <p:sp>
        <p:nvSpPr>
          <p:cNvPr id="3" name="Content Placeholder 2">
            <a:extLst>
              <a:ext uri="{FF2B5EF4-FFF2-40B4-BE49-F238E27FC236}">
                <a16:creationId xmlns:a16="http://schemas.microsoft.com/office/drawing/2014/main" id="{D3BF49C0-8B18-48C9-BAA7-FED341AA968C}"/>
              </a:ext>
            </a:extLst>
          </p:cNvPr>
          <p:cNvSpPr>
            <a:spLocks noGrp="1"/>
          </p:cNvSpPr>
          <p:nvPr>
            <p:ph sz="half" idx="1"/>
          </p:nvPr>
        </p:nvSpPr>
        <p:spPr/>
        <p:txBody>
          <a:bodyPr>
            <a:normAutofit fontScale="55000" lnSpcReduction="20000"/>
          </a:bodyPr>
          <a:lstStyle/>
          <a:p>
            <a:pPr marL="0" indent="0" algn="l">
              <a:buNone/>
            </a:pPr>
            <a:r>
              <a:rPr lang="en-US" b="1" i="0" dirty="0">
                <a:solidFill>
                  <a:srgbClr val="111111"/>
                </a:solidFill>
                <a:effectLst/>
                <a:latin typeface="Cabin-semi-bold"/>
              </a:rPr>
              <a:t>What Is the Turing Test?</a:t>
            </a:r>
          </a:p>
          <a:p>
            <a:pPr algn="l"/>
            <a:r>
              <a:rPr lang="en-US" b="0" i="0" dirty="0">
                <a:solidFill>
                  <a:srgbClr val="111111"/>
                </a:solidFill>
                <a:effectLst/>
                <a:latin typeface="SourceSansPro"/>
              </a:rPr>
              <a:t>The Turing Test is a deceptively simple method of determining whether a machine can demonstrate human intelligence: If a machine can engage in a conversation with a human without being detected as a machine, it has demonstrated human intelligence.</a:t>
            </a:r>
          </a:p>
          <a:p>
            <a:pPr algn="l" latinLnBrk="1"/>
            <a:r>
              <a:rPr lang="en-US" b="0" i="0" dirty="0">
                <a:solidFill>
                  <a:srgbClr val="111111"/>
                </a:solidFill>
                <a:effectLst/>
                <a:latin typeface="SourceSansPro"/>
              </a:rPr>
              <a:t>The Turing Test was proposed in a paper published in 1950 by mathematician and computing pioneer Alan Turing. It has become a fundamental motivator in the theory and development of </a:t>
            </a:r>
            <a:r>
              <a:rPr lang="en-US" b="0" i="0" u="sng" dirty="0">
                <a:solidFill>
                  <a:srgbClr val="2C40D0"/>
                </a:solidFill>
                <a:effectLst/>
                <a:latin typeface="SourceSansPro"/>
                <a:hlinkClick r:id="rId2"/>
              </a:rPr>
              <a:t>artificial Intelligence</a:t>
            </a:r>
            <a:r>
              <a:rPr lang="en-US" b="0" i="0" dirty="0">
                <a:solidFill>
                  <a:srgbClr val="111111"/>
                </a:solidFill>
                <a:effectLst/>
                <a:latin typeface="SourceSansPro"/>
              </a:rPr>
              <a:t> (AI).</a:t>
            </a:r>
            <a:r>
              <a:rPr lang="en-US" b="0" i="0" u="none" strike="noStrike" baseline="30000" dirty="0">
                <a:solidFill>
                  <a:srgbClr val="0000EE"/>
                </a:solidFill>
                <a:effectLst/>
                <a:latin typeface="SourceSansPro"/>
              </a:rPr>
              <a:t>1</a:t>
            </a:r>
          </a:p>
          <a:p>
            <a:pPr algn="l"/>
            <a:r>
              <a:rPr lang="en-US" b="0" i="0" cap="all" dirty="0">
                <a:solidFill>
                  <a:srgbClr val="111111"/>
                </a:solidFill>
                <a:effectLst/>
                <a:latin typeface="Cabin-semi-bold"/>
              </a:rPr>
              <a:t>KEY TAKEAWAYS</a:t>
            </a:r>
          </a:p>
          <a:p>
            <a:pPr algn="l">
              <a:buFont typeface="Arial" panose="020B0604020202020204" pitchFamily="34" charset="0"/>
              <a:buChar char="•"/>
            </a:pPr>
            <a:r>
              <a:rPr lang="en-US" b="0" i="0" dirty="0">
                <a:solidFill>
                  <a:srgbClr val="111111"/>
                </a:solidFill>
                <a:effectLst/>
                <a:latin typeface="SourceSansPro"/>
              </a:rPr>
              <a:t>The Turing Test judges the conversational skills of a bot.</a:t>
            </a:r>
          </a:p>
          <a:p>
            <a:pPr algn="l">
              <a:buFont typeface="Arial" panose="020B0604020202020204" pitchFamily="34" charset="0"/>
              <a:buChar char="•"/>
            </a:pPr>
            <a:r>
              <a:rPr lang="en-US" b="0" i="0" dirty="0">
                <a:solidFill>
                  <a:srgbClr val="111111"/>
                </a:solidFill>
                <a:effectLst/>
                <a:latin typeface="SourceSansPro"/>
              </a:rPr>
              <a:t>According to the test, a computer program can think if its responses can fool a human into believing it, too, is human.</a:t>
            </a:r>
          </a:p>
          <a:p>
            <a:pPr algn="l">
              <a:buFont typeface="Arial" panose="020B0604020202020204" pitchFamily="34" charset="0"/>
              <a:buChar char="•"/>
            </a:pPr>
            <a:r>
              <a:rPr lang="en-US" b="0" i="0" dirty="0">
                <a:solidFill>
                  <a:srgbClr val="111111"/>
                </a:solidFill>
                <a:effectLst/>
                <a:latin typeface="SourceSansPro"/>
              </a:rPr>
              <a:t>Not everyone accepts the validity of the Turing Test, but passing it remains a major challenge to developers of artificial intelligence.</a:t>
            </a:r>
          </a:p>
          <a:p>
            <a:r>
              <a:rPr lang="en-US" dirty="0">
                <a:hlinkClick r:id="rId3"/>
              </a:rPr>
              <a:t>https://www.investopedia.com/terms/t/turing-test.asp</a:t>
            </a:r>
            <a:endParaRPr lang="en-US" dirty="0"/>
          </a:p>
          <a:p>
            <a:endParaRPr lang="en-US" dirty="0"/>
          </a:p>
        </p:txBody>
      </p:sp>
      <p:sp>
        <p:nvSpPr>
          <p:cNvPr id="5" name="Slide Number Placeholder 4">
            <a:extLst>
              <a:ext uri="{FF2B5EF4-FFF2-40B4-BE49-F238E27FC236}">
                <a16:creationId xmlns:a16="http://schemas.microsoft.com/office/drawing/2014/main" id="{5DE8F769-59B8-4972-AA31-58FFC85E9C2D}"/>
              </a:ext>
            </a:extLst>
          </p:cNvPr>
          <p:cNvSpPr>
            <a:spLocks noGrp="1"/>
          </p:cNvSpPr>
          <p:nvPr>
            <p:ph type="sldNum" sz="quarter" idx="12"/>
          </p:nvPr>
        </p:nvSpPr>
        <p:spPr/>
        <p:txBody>
          <a:bodyPr/>
          <a:lstStyle/>
          <a:p>
            <a:fld id="{C96CA7F4-6D84-4522-868B-1687FC6643FA}" type="slidenum">
              <a:rPr lang="en-US" smtClean="0"/>
              <a:t>27</a:t>
            </a:fld>
            <a:endParaRPr lang="en-US" dirty="0"/>
          </a:p>
        </p:txBody>
      </p:sp>
      <p:pic>
        <p:nvPicPr>
          <p:cNvPr id="6" name="Content Placeholder 5">
            <a:extLst>
              <a:ext uri="{FF2B5EF4-FFF2-40B4-BE49-F238E27FC236}">
                <a16:creationId xmlns:a16="http://schemas.microsoft.com/office/drawing/2014/main" id="{CD64549F-7A20-4C7C-987A-74CFB85F2B20}"/>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397459" y="1690688"/>
            <a:ext cx="4665177" cy="4351338"/>
          </a:xfrm>
          <a:prstGeom prst="rect">
            <a:avLst/>
          </a:prstGeom>
          <a:noFill/>
        </p:spPr>
      </p:pic>
    </p:spTree>
    <p:extLst>
      <p:ext uri="{BB962C8B-B14F-4D97-AF65-F5344CB8AC3E}">
        <p14:creationId xmlns:p14="http://schemas.microsoft.com/office/powerpoint/2010/main" val="18741432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EDE4E-CACD-42B7-B1C9-FBFA33E5A3B9}"/>
              </a:ext>
            </a:extLst>
          </p:cNvPr>
          <p:cNvSpPr>
            <a:spLocks noGrp="1"/>
          </p:cNvSpPr>
          <p:nvPr>
            <p:ph type="title"/>
          </p:nvPr>
        </p:nvSpPr>
        <p:spPr>
          <a:xfrm>
            <a:off x="370703" y="319089"/>
            <a:ext cx="11450594" cy="1371600"/>
          </a:xfrm>
        </p:spPr>
        <p:txBody>
          <a:bodyPr>
            <a:normAutofit/>
          </a:bodyPr>
          <a:lstStyle/>
          <a:p>
            <a:r>
              <a:rPr lang="en-US" sz="4000" dirty="0"/>
              <a:t>Bonus II  </a:t>
            </a:r>
            <a:br>
              <a:rPr lang="en-US" sz="4000" dirty="0"/>
            </a:br>
            <a:r>
              <a:rPr lang="en-US" sz="4000" dirty="0"/>
              <a:t>Asimov’s  Laws: Don’t Harm, Obey, Protect </a:t>
            </a:r>
          </a:p>
        </p:txBody>
      </p:sp>
      <p:pic>
        <p:nvPicPr>
          <p:cNvPr id="6" name="Content Placeholder 5">
            <a:extLst>
              <a:ext uri="{FF2B5EF4-FFF2-40B4-BE49-F238E27FC236}">
                <a16:creationId xmlns:a16="http://schemas.microsoft.com/office/drawing/2014/main" id="{49AC6B54-259D-4A32-93BC-427E53D06665}"/>
              </a:ext>
            </a:extLst>
          </p:cNvPr>
          <p:cNvPicPr>
            <a:picLocks noGrp="1" noChangeAspect="1"/>
          </p:cNvPicPr>
          <p:nvPr>
            <p:ph sz="half" idx="1"/>
          </p:nvPr>
        </p:nvPicPr>
        <p:blipFill>
          <a:blip r:embed="rId2"/>
          <a:stretch>
            <a:fillRect/>
          </a:stretch>
        </p:blipFill>
        <p:spPr>
          <a:xfrm>
            <a:off x="5929185" y="2557101"/>
            <a:ext cx="5181600" cy="3351847"/>
          </a:xfrm>
          <a:prstGeom prst="rect">
            <a:avLst/>
          </a:prstGeom>
        </p:spPr>
      </p:pic>
      <p:sp>
        <p:nvSpPr>
          <p:cNvPr id="5" name="Slide Number Placeholder 4">
            <a:extLst>
              <a:ext uri="{FF2B5EF4-FFF2-40B4-BE49-F238E27FC236}">
                <a16:creationId xmlns:a16="http://schemas.microsoft.com/office/drawing/2014/main" id="{0ABD2039-141B-4AFE-A22D-44BA89D77C33}"/>
              </a:ext>
            </a:extLst>
          </p:cNvPr>
          <p:cNvSpPr>
            <a:spLocks noGrp="1"/>
          </p:cNvSpPr>
          <p:nvPr>
            <p:ph type="sldNum" sz="quarter" idx="12"/>
          </p:nvPr>
        </p:nvSpPr>
        <p:spPr/>
        <p:txBody>
          <a:bodyPr/>
          <a:lstStyle/>
          <a:p>
            <a:fld id="{C96CA7F4-6D84-4522-868B-1687FC6643FA}" type="slidenum">
              <a:rPr lang="en-US" smtClean="0"/>
              <a:t>28</a:t>
            </a:fld>
            <a:endParaRPr lang="en-US" dirty="0"/>
          </a:p>
        </p:txBody>
      </p:sp>
      <p:pic>
        <p:nvPicPr>
          <p:cNvPr id="1026" name="Picture 2" descr="The Three Laws of Robotics">
            <a:extLst>
              <a:ext uri="{FF2B5EF4-FFF2-40B4-BE49-F238E27FC236}">
                <a16:creationId xmlns:a16="http://schemas.microsoft.com/office/drawing/2014/main" id="{4E56BCD0-0051-4D6E-9AA5-3AC2DC1CE33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91979" y="1795333"/>
            <a:ext cx="4748301" cy="4743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446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2E44E05-7020-4441-BF74-BBDF8489BE5A}"/>
              </a:ext>
            </a:extLst>
          </p:cNvPr>
          <p:cNvSpPr>
            <a:spLocks noGrp="1"/>
          </p:cNvSpPr>
          <p:nvPr>
            <p:ph type="title"/>
          </p:nvPr>
        </p:nvSpPr>
        <p:spPr/>
        <p:txBody>
          <a:bodyPr/>
          <a:lstStyle/>
          <a:p>
            <a:r>
              <a:rPr lang="en-US" dirty="0"/>
              <a:t>Key Definition – Artificial Intelligence (AI)</a:t>
            </a:r>
          </a:p>
        </p:txBody>
      </p:sp>
      <p:sp>
        <p:nvSpPr>
          <p:cNvPr id="7" name="Content Placeholder 6">
            <a:extLst>
              <a:ext uri="{FF2B5EF4-FFF2-40B4-BE49-F238E27FC236}">
                <a16:creationId xmlns:a16="http://schemas.microsoft.com/office/drawing/2014/main" id="{D1E204DC-B037-4D4D-B020-F68E7F597DC4}"/>
              </a:ext>
            </a:extLst>
          </p:cNvPr>
          <p:cNvSpPr>
            <a:spLocks noGrp="1"/>
          </p:cNvSpPr>
          <p:nvPr>
            <p:ph sz="half" idx="1"/>
          </p:nvPr>
        </p:nvSpPr>
        <p:spPr/>
        <p:txBody>
          <a:bodyPr>
            <a:normAutofit fontScale="70000" lnSpcReduction="20000"/>
          </a:bodyPr>
          <a:lstStyle/>
          <a:p>
            <a:pPr algn="l"/>
            <a:r>
              <a:rPr lang="en-US" b="0" i="0" dirty="0">
                <a:solidFill>
                  <a:srgbClr val="111111"/>
                </a:solidFill>
                <a:effectLst/>
              </a:rPr>
              <a:t>Artificial intelligence (AI) refers to the </a:t>
            </a:r>
            <a:r>
              <a:rPr lang="en-US" b="1" i="0" dirty="0">
                <a:solidFill>
                  <a:srgbClr val="111111"/>
                </a:solidFill>
                <a:effectLst/>
              </a:rPr>
              <a:t>simulation of human intelligence in machines </a:t>
            </a:r>
            <a:r>
              <a:rPr lang="en-US" b="0" i="0" dirty="0">
                <a:solidFill>
                  <a:srgbClr val="111111"/>
                </a:solidFill>
                <a:effectLst/>
              </a:rPr>
              <a:t>that are programmed to think like humans and mimic their actions. The term may also be applied to </a:t>
            </a:r>
            <a:r>
              <a:rPr lang="en-US" b="1" i="0" dirty="0">
                <a:solidFill>
                  <a:srgbClr val="111111"/>
                </a:solidFill>
                <a:effectLst/>
              </a:rPr>
              <a:t>any machine that exhibits traits associated with a human mind </a:t>
            </a:r>
            <a:r>
              <a:rPr lang="en-US" b="0" i="0" dirty="0">
                <a:solidFill>
                  <a:srgbClr val="111111"/>
                </a:solidFill>
                <a:effectLst/>
              </a:rPr>
              <a:t>such as learning and problem-solving.</a:t>
            </a:r>
          </a:p>
          <a:p>
            <a:r>
              <a:rPr lang="en-US" b="0" i="0" dirty="0">
                <a:solidFill>
                  <a:srgbClr val="111111"/>
                </a:solidFill>
                <a:effectLst/>
              </a:rPr>
              <a:t>The ideal characteristic of artificial intelligence is its ability to </a:t>
            </a:r>
            <a:r>
              <a:rPr lang="en-US" b="1" i="0" dirty="0">
                <a:solidFill>
                  <a:srgbClr val="111111"/>
                </a:solidFill>
                <a:effectLst/>
              </a:rPr>
              <a:t>rationalize </a:t>
            </a:r>
            <a:r>
              <a:rPr lang="en-US" b="0" i="0" dirty="0">
                <a:solidFill>
                  <a:srgbClr val="111111"/>
                </a:solidFill>
                <a:effectLst/>
              </a:rPr>
              <a:t>and </a:t>
            </a:r>
            <a:r>
              <a:rPr lang="en-US" b="1" i="0" dirty="0">
                <a:solidFill>
                  <a:srgbClr val="111111"/>
                </a:solidFill>
                <a:effectLst/>
              </a:rPr>
              <a:t>take actions </a:t>
            </a:r>
            <a:r>
              <a:rPr lang="en-US" b="0" i="0" dirty="0">
                <a:solidFill>
                  <a:srgbClr val="111111"/>
                </a:solidFill>
                <a:effectLst/>
              </a:rPr>
              <a:t>that have the best chance of </a:t>
            </a:r>
            <a:r>
              <a:rPr lang="en-US" b="1" i="0" dirty="0">
                <a:solidFill>
                  <a:srgbClr val="111111"/>
                </a:solidFill>
                <a:effectLst/>
              </a:rPr>
              <a:t>achieving a specific goal</a:t>
            </a:r>
          </a:p>
          <a:p>
            <a:r>
              <a:rPr lang="en-US" b="0" i="0" dirty="0">
                <a:solidFill>
                  <a:srgbClr val="111111"/>
                </a:solidFill>
                <a:effectLst/>
              </a:rPr>
              <a:t>The goals of artificial intelligence include </a:t>
            </a:r>
            <a:r>
              <a:rPr lang="en-US" b="1" i="0" dirty="0">
                <a:solidFill>
                  <a:srgbClr val="111111"/>
                </a:solidFill>
                <a:effectLst/>
              </a:rPr>
              <a:t>learning, reasoning, and perception</a:t>
            </a:r>
            <a:r>
              <a:rPr lang="en-US" b="0" i="0" dirty="0">
                <a:solidFill>
                  <a:srgbClr val="111111"/>
                </a:solidFill>
                <a:effectLst/>
              </a:rPr>
              <a:t>.</a:t>
            </a:r>
          </a:p>
          <a:p>
            <a:endParaRPr lang="en-US" dirty="0"/>
          </a:p>
          <a:p>
            <a:pPr marL="0" indent="0">
              <a:buNone/>
            </a:pPr>
            <a:r>
              <a:rPr lang="en-US" sz="1800" dirty="0"/>
              <a:t>Source: </a:t>
            </a:r>
            <a:r>
              <a:rPr lang="en-US" sz="1800" dirty="0">
                <a:hlinkClick r:id="rId2"/>
              </a:rPr>
              <a:t>https://www.investopedia.com/terms/a/artificial-intelligence-ai.asp#:~:text=Artificial%20intelligence%20(AI)%20refers%20to,as%20learning%20and%20problem%2Dsolving</a:t>
            </a:r>
            <a:r>
              <a:rPr lang="en-US" sz="1800" dirty="0"/>
              <a:t>.</a:t>
            </a:r>
          </a:p>
          <a:p>
            <a:pPr marL="0" indent="0">
              <a:buNone/>
            </a:pPr>
            <a:endParaRPr lang="en-US" sz="1800" dirty="0"/>
          </a:p>
        </p:txBody>
      </p:sp>
      <p:sp>
        <p:nvSpPr>
          <p:cNvPr id="8" name="Content Placeholder 7">
            <a:extLst>
              <a:ext uri="{FF2B5EF4-FFF2-40B4-BE49-F238E27FC236}">
                <a16:creationId xmlns:a16="http://schemas.microsoft.com/office/drawing/2014/main" id="{0CD491EE-ED84-4059-8F67-44C9F2568261}"/>
              </a:ext>
            </a:extLst>
          </p:cNvPr>
          <p:cNvSpPr>
            <a:spLocks noGrp="1"/>
          </p:cNvSpPr>
          <p:nvPr>
            <p:ph sz="half" idx="2"/>
          </p:nvPr>
        </p:nvSpPr>
        <p:spPr>
          <a:xfrm>
            <a:off x="6172199" y="1825625"/>
            <a:ext cx="5452607" cy="4351338"/>
          </a:xfrm>
        </p:spPr>
        <p:txBody>
          <a:bodyPr>
            <a:normAutofit fontScale="70000" lnSpcReduction="20000"/>
          </a:bodyPr>
          <a:lstStyle/>
          <a:p>
            <a:pPr algn="l"/>
            <a:r>
              <a:rPr lang="en-US" b="0" i="0" dirty="0">
                <a:solidFill>
                  <a:srgbClr val="111111"/>
                </a:solidFill>
                <a:effectLst/>
              </a:rPr>
              <a:t>Artificial intelligence can be divided into two different categories: weak and strong. </a:t>
            </a:r>
            <a:r>
              <a:rPr lang="en-US" b="0" i="0" u="none" strike="noStrike" dirty="0">
                <a:solidFill>
                  <a:srgbClr val="2333A6"/>
                </a:solidFill>
                <a:effectLst/>
                <a:hlinkClick r:id="rId3"/>
              </a:rPr>
              <a:t>Weak artificial intelligence</a:t>
            </a:r>
            <a:r>
              <a:rPr lang="en-US" b="0" i="0" dirty="0">
                <a:solidFill>
                  <a:srgbClr val="111111"/>
                </a:solidFill>
                <a:effectLst/>
              </a:rPr>
              <a:t>  (aka –narrow AI) embodies a system designed to carry out one particular job. Weak AI systems include video games such as the chess example from above and personal assistants such as Amazon's Alexa and Apple's Siri. You ask the assistant a question, it answers it for you</a:t>
            </a:r>
            <a:r>
              <a:rPr lang="en-US" dirty="0">
                <a:solidFill>
                  <a:srgbClr val="111111"/>
                </a:solidFill>
              </a:rPr>
              <a:t> (i.e., Google Maps).</a:t>
            </a:r>
            <a:endParaRPr lang="en-US" b="0" i="0" dirty="0">
              <a:solidFill>
                <a:srgbClr val="111111"/>
              </a:solidFill>
              <a:effectLst/>
            </a:endParaRPr>
          </a:p>
          <a:p>
            <a:pPr algn="l"/>
            <a:r>
              <a:rPr lang="en-US" b="0" i="0" u="sng" dirty="0">
                <a:solidFill>
                  <a:srgbClr val="2C40D0"/>
                </a:solidFill>
                <a:effectLst/>
                <a:hlinkClick r:id="rId4"/>
              </a:rPr>
              <a:t>Strong artificial intelligence</a:t>
            </a:r>
            <a:r>
              <a:rPr lang="en-US" b="0" i="0" dirty="0">
                <a:solidFill>
                  <a:srgbClr val="111111"/>
                </a:solidFill>
                <a:effectLst/>
              </a:rPr>
              <a:t> systems are systems that carry on the tasks considered to be human-like. These tend to be more complex and complicated systems. They are programmed to handle situations in which they may be required to problem solve without having a person intervene. These kinds of systems can be found in applications like self-driving cars (i.e., self driving vehicles.)</a:t>
            </a:r>
          </a:p>
          <a:p>
            <a:endParaRPr lang="en-US" dirty="0"/>
          </a:p>
        </p:txBody>
      </p:sp>
      <p:sp>
        <p:nvSpPr>
          <p:cNvPr id="9" name="Slide Number Placeholder 8">
            <a:extLst>
              <a:ext uri="{FF2B5EF4-FFF2-40B4-BE49-F238E27FC236}">
                <a16:creationId xmlns:a16="http://schemas.microsoft.com/office/drawing/2014/main" id="{7FD94279-D92C-415A-835C-51380E097B9F}"/>
              </a:ext>
            </a:extLst>
          </p:cNvPr>
          <p:cNvSpPr>
            <a:spLocks noGrp="1"/>
          </p:cNvSpPr>
          <p:nvPr>
            <p:ph type="sldNum" sz="quarter" idx="12"/>
          </p:nvPr>
        </p:nvSpPr>
        <p:spPr/>
        <p:txBody>
          <a:bodyPr/>
          <a:lstStyle/>
          <a:p>
            <a:fld id="{C96CA7F4-6D84-4522-868B-1687FC6643FA}" type="slidenum">
              <a:rPr lang="en-US" smtClean="0"/>
              <a:t>3</a:t>
            </a:fld>
            <a:endParaRPr lang="en-US" dirty="0"/>
          </a:p>
        </p:txBody>
      </p:sp>
    </p:spTree>
    <p:extLst>
      <p:ext uri="{BB962C8B-B14F-4D97-AF65-F5344CB8AC3E}">
        <p14:creationId xmlns:p14="http://schemas.microsoft.com/office/powerpoint/2010/main" val="1620463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29F3F-BF7A-4195-B36B-989AE070CD53}"/>
              </a:ext>
            </a:extLst>
          </p:cNvPr>
          <p:cNvSpPr>
            <a:spLocks noGrp="1"/>
          </p:cNvSpPr>
          <p:nvPr>
            <p:ph type="title"/>
          </p:nvPr>
        </p:nvSpPr>
        <p:spPr>
          <a:xfrm>
            <a:off x="543697" y="361526"/>
            <a:ext cx="5123935" cy="602301"/>
          </a:xfrm>
        </p:spPr>
        <p:txBody>
          <a:bodyPr>
            <a:noAutofit/>
          </a:bodyPr>
          <a:lstStyle/>
          <a:p>
            <a:r>
              <a:rPr lang="en-US" sz="3200" dirty="0"/>
              <a:t>Important AI Sub Concepts </a:t>
            </a:r>
          </a:p>
        </p:txBody>
      </p:sp>
      <p:sp>
        <p:nvSpPr>
          <p:cNvPr id="3" name="Content Placeholder 2">
            <a:extLst>
              <a:ext uri="{FF2B5EF4-FFF2-40B4-BE49-F238E27FC236}">
                <a16:creationId xmlns:a16="http://schemas.microsoft.com/office/drawing/2014/main" id="{0FB61628-0808-4DCB-905A-58ECBC54170F}"/>
              </a:ext>
            </a:extLst>
          </p:cNvPr>
          <p:cNvSpPr>
            <a:spLocks noGrp="1"/>
          </p:cNvSpPr>
          <p:nvPr>
            <p:ph idx="1"/>
          </p:nvPr>
        </p:nvSpPr>
        <p:spPr>
          <a:xfrm>
            <a:off x="5242035" y="3291840"/>
            <a:ext cx="6173787" cy="3072461"/>
          </a:xfrm>
        </p:spPr>
        <p:txBody>
          <a:bodyPr>
            <a:normAutofit/>
          </a:bodyPr>
          <a:lstStyle/>
          <a:p>
            <a:endParaRPr lang="en-US" dirty="0"/>
          </a:p>
          <a:p>
            <a:pPr marL="0" indent="0">
              <a:buNone/>
            </a:pPr>
            <a:endParaRPr lang="en-US" dirty="0"/>
          </a:p>
        </p:txBody>
      </p:sp>
      <p:sp>
        <p:nvSpPr>
          <p:cNvPr id="12" name="Text Placeholder 11">
            <a:extLst>
              <a:ext uri="{FF2B5EF4-FFF2-40B4-BE49-F238E27FC236}">
                <a16:creationId xmlns:a16="http://schemas.microsoft.com/office/drawing/2014/main" id="{C5B0EEEB-8132-4852-B128-E0817376C2DB}"/>
              </a:ext>
            </a:extLst>
          </p:cNvPr>
          <p:cNvSpPr>
            <a:spLocks noGrp="1"/>
          </p:cNvSpPr>
          <p:nvPr>
            <p:ph type="body" sz="half" idx="2"/>
          </p:nvPr>
        </p:nvSpPr>
        <p:spPr>
          <a:xfrm>
            <a:off x="543698" y="1120346"/>
            <a:ext cx="4532436" cy="5144444"/>
          </a:xfrm>
        </p:spPr>
        <p:txBody>
          <a:bodyPr>
            <a:normAutofit fontScale="85000" lnSpcReduction="20000"/>
          </a:bodyPr>
          <a:lstStyle/>
          <a:p>
            <a:r>
              <a:rPr lang="en-US" b="1" i="0" dirty="0">
                <a:solidFill>
                  <a:schemeClr val="tx1">
                    <a:lumMod val="95000"/>
                    <a:lumOff val="5000"/>
                  </a:schemeClr>
                </a:solidFill>
                <a:effectLst/>
              </a:rPr>
              <a:t>Machine learning </a:t>
            </a:r>
            <a:r>
              <a:rPr lang="en-US" b="0" i="0" dirty="0">
                <a:solidFill>
                  <a:schemeClr val="tx1">
                    <a:lumMod val="95000"/>
                    <a:lumOff val="5000"/>
                  </a:schemeClr>
                </a:solidFill>
                <a:effectLst/>
              </a:rPr>
              <a:t>is the general term for </a:t>
            </a:r>
            <a:r>
              <a:rPr lang="en-US" b="1" i="0" dirty="0">
                <a:solidFill>
                  <a:schemeClr val="tx1">
                    <a:lumMod val="95000"/>
                    <a:lumOff val="5000"/>
                  </a:schemeClr>
                </a:solidFill>
                <a:effectLst/>
              </a:rPr>
              <a:t>when computers learn from data.</a:t>
            </a:r>
            <a:r>
              <a:rPr lang="en-US" b="0" i="0" dirty="0">
                <a:solidFill>
                  <a:schemeClr val="tx1">
                    <a:lumMod val="95000"/>
                    <a:lumOff val="5000"/>
                  </a:schemeClr>
                </a:solidFill>
                <a:effectLst/>
              </a:rPr>
              <a:t> It describes the intersect of computer science and statistics where algorithms are used to perform a specific task without being explicitly programmed; instead, they recognize patterns in the data and make predictions once new data arrives.</a:t>
            </a:r>
          </a:p>
          <a:p>
            <a:r>
              <a:rPr lang="en-US" b="0" i="0" dirty="0">
                <a:solidFill>
                  <a:schemeClr val="tx1">
                    <a:lumMod val="95000"/>
                    <a:lumOff val="5000"/>
                  </a:schemeClr>
                </a:solidFill>
                <a:effectLst/>
              </a:rPr>
              <a:t> </a:t>
            </a:r>
            <a:r>
              <a:rPr lang="en-US" b="1" i="0" dirty="0">
                <a:solidFill>
                  <a:schemeClr val="tx1">
                    <a:lumMod val="95000"/>
                    <a:lumOff val="5000"/>
                  </a:schemeClr>
                </a:solidFill>
                <a:effectLst/>
              </a:rPr>
              <a:t>Examples: </a:t>
            </a:r>
            <a:r>
              <a:rPr lang="en-US" i="0" dirty="0">
                <a:solidFill>
                  <a:schemeClr val="tx1">
                    <a:lumMod val="95000"/>
                    <a:lumOff val="5000"/>
                  </a:schemeClr>
                </a:solidFill>
                <a:effectLst/>
              </a:rPr>
              <a:t>Predictive Travel Demand and Equipment  Maintenance Models, </a:t>
            </a:r>
          </a:p>
          <a:p>
            <a:r>
              <a:rPr lang="en-US" b="1" i="0" dirty="0">
                <a:solidFill>
                  <a:schemeClr val="tx1">
                    <a:lumMod val="95000"/>
                    <a:lumOff val="5000"/>
                  </a:schemeClr>
                </a:solidFill>
                <a:effectLst/>
              </a:rPr>
              <a:t>Deep learning </a:t>
            </a:r>
            <a:r>
              <a:rPr lang="en-US" b="0" i="0" dirty="0">
                <a:solidFill>
                  <a:schemeClr val="tx1">
                    <a:lumMod val="95000"/>
                    <a:lumOff val="5000"/>
                  </a:schemeClr>
                </a:solidFill>
                <a:effectLst/>
              </a:rPr>
              <a:t>describes algorithms that analyze data with a logic structure similar to how a human would draw conclusions. To achieve this, deep learning applications use a layered structure of algorithms called an artificial neural network (ANN). The design of such an ANN is inspired by the biological neural network of the human brain, leading to a process of learning that’s far more capable than that of standard machine learning models. Deep learning has huge data needs and can be supervised or unsupervised but requires little human intervention to function properly.</a:t>
            </a:r>
          </a:p>
          <a:p>
            <a:r>
              <a:rPr lang="en-US" b="0" i="0" dirty="0">
                <a:solidFill>
                  <a:schemeClr val="tx1">
                    <a:lumMod val="95000"/>
                    <a:lumOff val="5000"/>
                  </a:schemeClr>
                </a:solidFill>
                <a:effectLst/>
              </a:rPr>
              <a:t> </a:t>
            </a:r>
            <a:r>
              <a:rPr lang="en-US" b="1" i="0" dirty="0">
                <a:solidFill>
                  <a:schemeClr val="tx1">
                    <a:lumMod val="95000"/>
                    <a:lumOff val="5000"/>
                  </a:schemeClr>
                </a:solidFill>
                <a:effectLst/>
              </a:rPr>
              <a:t>Examples: </a:t>
            </a:r>
            <a:r>
              <a:rPr lang="en-US" i="0" dirty="0">
                <a:solidFill>
                  <a:schemeClr val="tx1">
                    <a:lumMod val="95000"/>
                    <a:lumOff val="5000"/>
                  </a:schemeClr>
                </a:solidFill>
                <a:effectLst/>
              </a:rPr>
              <a:t>Automated Motor Vehicles </a:t>
            </a:r>
          </a:p>
          <a:p>
            <a:r>
              <a:rPr lang="en-US" b="1" i="0" dirty="0">
                <a:solidFill>
                  <a:schemeClr val="tx1">
                    <a:lumMod val="95000"/>
                    <a:lumOff val="5000"/>
                  </a:schemeClr>
                </a:solidFill>
                <a:effectLst>
                  <a:outerShdw blurRad="38100" dist="38100" dir="2700000" algn="tl">
                    <a:srgbClr val="000000">
                      <a:alpha val="43137"/>
                    </a:srgbClr>
                  </a:outerShdw>
                </a:effectLst>
              </a:rPr>
              <a:t>Natural Language Processing: </a:t>
            </a:r>
            <a:r>
              <a:rPr lang="en-US" i="0" dirty="0">
                <a:solidFill>
                  <a:schemeClr val="tx1">
                    <a:lumMod val="95000"/>
                    <a:lumOff val="5000"/>
                  </a:schemeClr>
                </a:solidFill>
                <a:effectLst>
                  <a:outerShdw blurRad="38100" dist="38100" dir="2700000" algn="tl">
                    <a:srgbClr val="000000">
                      <a:alpha val="43137"/>
                    </a:srgbClr>
                  </a:outerShdw>
                </a:effectLst>
              </a:rPr>
              <a:t>NLP is a science that is used by machine humans to understand and interpret a language, once it knows the intention of a human being, then after that, he starts working in the same way. </a:t>
            </a:r>
          </a:p>
          <a:p>
            <a:r>
              <a:rPr lang="en-US" b="1" i="0" dirty="0">
                <a:solidFill>
                  <a:schemeClr val="tx1">
                    <a:lumMod val="95000"/>
                    <a:lumOff val="5000"/>
                  </a:schemeClr>
                </a:solidFill>
                <a:effectLst>
                  <a:outerShdw blurRad="38100" dist="38100" dir="2700000" algn="tl">
                    <a:srgbClr val="000000">
                      <a:alpha val="43137"/>
                    </a:srgbClr>
                  </a:outerShdw>
                </a:effectLst>
              </a:rPr>
              <a:t>Examples</a:t>
            </a:r>
            <a:r>
              <a:rPr lang="en-US" i="0" dirty="0">
                <a:solidFill>
                  <a:schemeClr val="tx1">
                    <a:lumMod val="95000"/>
                    <a:lumOff val="5000"/>
                  </a:schemeClr>
                </a:solidFill>
                <a:effectLst>
                  <a:outerShdw blurRad="38100" dist="38100" dir="2700000" algn="tl">
                    <a:srgbClr val="000000">
                      <a:alpha val="43137"/>
                    </a:srgbClr>
                  </a:outerShdw>
                </a:effectLst>
              </a:rPr>
              <a:t>: Siri, Alexa</a:t>
            </a:r>
          </a:p>
          <a:p>
            <a:endParaRPr lang="en-US" i="0" dirty="0">
              <a:solidFill>
                <a:schemeClr val="tx1">
                  <a:lumMod val="95000"/>
                  <a:lumOff val="5000"/>
                </a:schemeClr>
              </a:solidFill>
              <a:effectLst/>
            </a:endParaRPr>
          </a:p>
          <a:p>
            <a:endParaRPr lang="en-US" i="0" dirty="0">
              <a:solidFill>
                <a:srgbClr val="0F0236"/>
              </a:solidFill>
              <a:effectLst/>
              <a:latin typeface="+mj-lt"/>
            </a:endParaRPr>
          </a:p>
          <a:p>
            <a:r>
              <a:rPr lang="en-US" sz="1200" i="0" dirty="0">
                <a:solidFill>
                  <a:srgbClr val="0F0236"/>
                </a:solidFill>
                <a:effectLst/>
              </a:rPr>
              <a:t>Source: </a:t>
            </a:r>
            <a:r>
              <a:rPr lang="en-US" sz="1200" i="0" dirty="0">
                <a:solidFill>
                  <a:srgbClr val="0F0236"/>
                </a:solidFill>
                <a:effectLst/>
                <a:hlinkClick r:id="rId2"/>
              </a:rPr>
              <a:t>https://levity.ai/blog/difference-machine-learning-deep-learning</a:t>
            </a:r>
            <a:endParaRPr lang="en-US" sz="1200" i="0" dirty="0">
              <a:solidFill>
                <a:srgbClr val="0F0236"/>
              </a:solidFill>
              <a:effectLst/>
            </a:endParaRPr>
          </a:p>
          <a:p>
            <a:endParaRPr lang="en-US" b="0" i="0" dirty="0">
              <a:solidFill>
                <a:srgbClr val="111111"/>
              </a:solidFill>
              <a:effectLst/>
              <a:latin typeface="SourceSansPro"/>
            </a:endParaRPr>
          </a:p>
          <a:p>
            <a:endParaRPr lang="en-US" b="0" i="0" dirty="0">
              <a:solidFill>
                <a:srgbClr val="111111"/>
              </a:solidFill>
              <a:effectLst/>
              <a:latin typeface="SourceSansPro"/>
            </a:endParaRPr>
          </a:p>
        </p:txBody>
      </p:sp>
      <p:sp>
        <p:nvSpPr>
          <p:cNvPr id="5" name="Slide Number Placeholder 4">
            <a:extLst>
              <a:ext uri="{FF2B5EF4-FFF2-40B4-BE49-F238E27FC236}">
                <a16:creationId xmlns:a16="http://schemas.microsoft.com/office/drawing/2014/main" id="{E65D5839-4FCC-4D34-B1AD-C217B4CF7E65}"/>
              </a:ext>
            </a:extLst>
          </p:cNvPr>
          <p:cNvSpPr>
            <a:spLocks noGrp="1"/>
          </p:cNvSpPr>
          <p:nvPr>
            <p:ph type="sldNum" sz="quarter" idx="12"/>
          </p:nvPr>
        </p:nvSpPr>
        <p:spPr/>
        <p:txBody>
          <a:bodyPr/>
          <a:lstStyle/>
          <a:p>
            <a:fld id="{C96CA7F4-6D84-4522-868B-1687FC6643FA}" type="slidenum">
              <a:rPr lang="en-US" smtClean="0"/>
              <a:t>4</a:t>
            </a:fld>
            <a:endParaRPr lang="en-US" dirty="0"/>
          </a:p>
        </p:txBody>
      </p:sp>
      <p:pic>
        <p:nvPicPr>
          <p:cNvPr id="1032" name="Picture 8" descr="Definition of Artificial Intelligence">
            <a:extLst>
              <a:ext uri="{FF2B5EF4-FFF2-40B4-BE49-F238E27FC236}">
                <a16:creationId xmlns:a16="http://schemas.microsoft.com/office/drawing/2014/main" id="{DAF0C1C2-039F-4135-B562-6543DB47B8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632" y="662676"/>
            <a:ext cx="5776784" cy="309599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582B2A2-618D-4572-9506-AC08B4FC81C3}"/>
              </a:ext>
            </a:extLst>
          </p:cNvPr>
          <p:cNvSpPr txBox="1"/>
          <p:nvPr/>
        </p:nvSpPr>
        <p:spPr>
          <a:xfrm>
            <a:off x="5667632" y="3830595"/>
            <a:ext cx="5980670" cy="2893100"/>
          </a:xfrm>
          <a:prstGeom prst="rect">
            <a:avLst/>
          </a:prstGeom>
          <a:noFill/>
        </p:spPr>
        <p:txBody>
          <a:bodyPr wrap="square">
            <a:spAutoFit/>
          </a:bodyPr>
          <a:lstStyle/>
          <a:p>
            <a:pPr algn="l"/>
            <a:endParaRPr lang="en-US" sz="1200" b="0" i="0" dirty="0">
              <a:solidFill>
                <a:srgbClr val="333333"/>
              </a:solidFill>
              <a:effectLst>
                <a:outerShdw blurRad="38100" dist="38100" dir="2700000" algn="tl">
                  <a:srgbClr val="000000">
                    <a:alpha val="43137"/>
                  </a:srgbClr>
                </a:outerShdw>
              </a:effectLst>
              <a:latin typeface="Source Sans Pro" panose="020B0503030403020204" pitchFamily="34" charset="0"/>
            </a:endParaRPr>
          </a:p>
          <a:p>
            <a:pPr algn="l"/>
            <a:r>
              <a:rPr lang="en-US" sz="1400" b="1" i="0" dirty="0">
                <a:solidFill>
                  <a:srgbClr val="333333"/>
                </a:solidFill>
                <a:effectLst>
                  <a:outerShdw blurRad="38100" dist="38100" dir="2700000" algn="tl">
                    <a:srgbClr val="000000">
                      <a:alpha val="43137"/>
                    </a:srgbClr>
                  </a:outerShdw>
                </a:effectLst>
              </a:rPr>
              <a:t>Computer Vision: </a:t>
            </a:r>
            <a:r>
              <a:rPr lang="en-US" sz="1400" b="0" i="0" dirty="0">
                <a:solidFill>
                  <a:srgbClr val="333333"/>
                </a:solidFill>
                <a:effectLst>
                  <a:outerShdw blurRad="38100" dist="38100" dir="2700000" algn="tl">
                    <a:srgbClr val="000000">
                      <a:alpha val="43137"/>
                    </a:srgbClr>
                  </a:outerShdw>
                </a:effectLst>
              </a:rPr>
              <a:t>Computer vision helps to study and understand an image and object by dividing it into many different ways. Under this algorithm so that the machine can make the correct decision based on the previous observations.  </a:t>
            </a:r>
          </a:p>
          <a:p>
            <a:pPr algn="l"/>
            <a:endParaRPr lang="en-US" sz="1400" dirty="0">
              <a:solidFill>
                <a:srgbClr val="333333"/>
              </a:solidFill>
              <a:effectLst>
                <a:outerShdw blurRad="38100" dist="38100" dir="2700000" algn="tl">
                  <a:srgbClr val="000000">
                    <a:alpha val="43137"/>
                  </a:srgbClr>
                </a:outerShdw>
              </a:effectLst>
            </a:endParaRPr>
          </a:p>
          <a:p>
            <a:pPr algn="l"/>
            <a:r>
              <a:rPr lang="en-US" sz="1400" b="1" i="0" dirty="0">
                <a:solidFill>
                  <a:srgbClr val="333333"/>
                </a:solidFill>
                <a:effectLst>
                  <a:outerShdw blurRad="38100" dist="38100" dir="2700000" algn="tl">
                    <a:srgbClr val="000000">
                      <a:alpha val="43137"/>
                    </a:srgbClr>
                  </a:outerShdw>
                </a:effectLst>
              </a:rPr>
              <a:t>Examples: </a:t>
            </a:r>
            <a:r>
              <a:rPr lang="en-US" sz="1400" i="0" dirty="0">
                <a:solidFill>
                  <a:srgbClr val="333333"/>
                </a:solidFill>
                <a:effectLst>
                  <a:outerShdw blurRad="38100" dist="38100" dir="2700000" algn="tl">
                    <a:srgbClr val="000000">
                      <a:alpha val="43137"/>
                    </a:srgbClr>
                  </a:outerShdw>
                </a:effectLst>
              </a:rPr>
              <a:t>Drone sight, 3 D Mapping </a:t>
            </a:r>
          </a:p>
          <a:p>
            <a:pPr algn="l"/>
            <a:endParaRPr lang="en-US" sz="1400" b="1" i="0" dirty="0">
              <a:solidFill>
                <a:srgbClr val="333333"/>
              </a:solidFill>
              <a:effectLst/>
            </a:endParaRPr>
          </a:p>
          <a:p>
            <a:pPr algn="l"/>
            <a:r>
              <a:rPr lang="en-US" sz="1400" b="1" i="0" dirty="0">
                <a:solidFill>
                  <a:srgbClr val="333333"/>
                </a:solidFill>
                <a:effectLst/>
              </a:rPr>
              <a:t>Cognitive Computing</a:t>
            </a:r>
            <a:r>
              <a:rPr lang="en-US" sz="1400" b="0" i="0" dirty="0">
                <a:solidFill>
                  <a:srgbClr val="333333"/>
                </a:solidFill>
                <a:effectLst/>
              </a:rPr>
              <a:t>: The cognitive computing algorithm tries to mimic text, photos, etc. try to give the desired output in the same way that the human brain mimics it.</a:t>
            </a:r>
          </a:p>
          <a:p>
            <a:pPr algn="l"/>
            <a:endParaRPr lang="en-US" sz="1400" dirty="0">
              <a:solidFill>
                <a:srgbClr val="333333"/>
              </a:solidFill>
            </a:endParaRPr>
          </a:p>
          <a:p>
            <a:pPr algn="l"/>
            <a:r>
              <a:rPr lang="en-US" sz="1400" b="0" i="0" dirty="0">
                <a:solidFill>
                  <a:srgbClr val="333333"/>
                </a:solidFill>
                <a:effectLst/>
              </a:rPr>
              <a:t> </a:t>
            </a:r>
            <a:r>
              <a:rPr lang="en-US" sz="1400" b="1" i="0" dirty="0">
                <a:solidFill>
                  <a:srgbClr val="333333"/>
                </a:solidFill>
                <a:effectLst/>
              </a:rPr>
              <a:t>Example:</a:t>
            </a:r>
            <a:r>
              <a:rPr lang="en-US" sz="1400" b="0" i="0" dirty="0">
                <a:solidFill>
                  <a:srgbClr val="333333"/>
                </a:solidFill>
                <a:effectLst/>
              </a:rPr>
              <a:t> Big Data Accident Analysis </a:t>
            </a:r>
          </a:p>
          <a:p>
            <a:pPr algn="l"/>
            <a:endParaRPr lang="en-US" sz="1600" b="0" i="0" dirty="0">
              <a:solidFill>
                <a:srgbClr val="333333"/>
              </a:solidFill>
              <a:effectLst>
                <a:outerShdw blurRad="38100" dist="38100" dir="2700000" algn="tl">
                  <a:srgbClr val="000000">
                    <a:alpha val="43137"/>
                  </a:srgbClr>
                </a:outerShdw>
              </a:effectLst>
              <a:latin typeface="Source Sans Pro" panose="020B0503030403020204" pitchFamily="34" charset="0"/>
            </a:endParaRPr>
          </a:p>
        </p:txBody>
      </p:sp>
    </p:spTree>
    <p:extLst>
      <p:ext uri="{BB962C8B-B14F-4D97-AF65-F5344CB8AC3E}">
        <p14:creationId xmlns:p14="http://schemas.microsoft.com/office/powerpoint/2010/main" val="2182644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40DF9-4D2B-47E7-B063-BA16E2258A5A}"/>
              </a:ext>
            </a:extLst>
          </p:cNvPr>
          <p:cNvSpPr>
            <a:spLocks noGrp="1"/>
          </p:cNvSpPr>
          <p:nvPr>
            <p:ph type="title"/>
          </p:nvPr>
        </p:nvSpPr>
        <p:spPr>
          <a:xfrm>
            <a:off x="349857" y="278297"/>
            <a:ext cx="5597719" cy="636103"/>
          </a:xfrm>
        </p:spPr>
        <p:txBody>
          <a:bodyPr>
            <a:normAutofit/>
          </a:bodyPr>
          <a:lstStyle/>
          <a:p>
            <a:r>
              <a:rPr lang="en-US" dirty="0"/>
              <a:t>Major AI Development Pathways </a:t>
            </a:r>
          </a:p>
        </p:txBody>
      </p:sp>
      <p:sp>
        <p:nvSpPr>
          <p:cNvPr id="3" name="Content Placeholder 2">
            <a:extLst>
              <a:ext uri="{FF2B5EF4-FFF2-40B4-BE49-F238E27FC236}">
                <a16:creationId xmlns:a16="http://schemas.microsoft.com/office/drawing/2014/main" id="{7AF0CF5E-7317-461B-9328-6ACE67C450EF}"/>
              </a:ext>
            </a:extLst>
          </p:cNvPr>
          <p:cNvSpPr>
            <a:spLocks noGrp="1"/>
          </p:cNvSpPr>
          <p:nvPr>
            <p:ph idx="1"/>
          </p:nvPr>
        </p:nvSpPr>
        <p:spPr/>
        <p:txBody>
          <a:bodyPr>
            <a:normAutofit/>
          </a:bodyPr>
          <a:lstStyle/>
          <a:p>
            <a:pPr marL="0" indent="0">
              <a:buNone/>
            </a:pPr>
            <a:r>
              <a:rPr lang="en-US" sz="2000" dirty="0"/>
              <a:t> </a:t>
            </a:r>
          </a:p>
        </p:txBody>
      </p:sp>
      <p:sp>
        <p:nvSpPr>
          <p:cNvPr id="4" name="Text Placeholder 3">
            <a:extLst>
              <a:ext uri="{FF2B5EF4-FFF2-40B4-BE49-F238E27FC236}">
                <a16:creationId xmlns:a16="http://schemas.microsoft.com/office/drawing/2014/main" id="{75B50ECE-CF73-47E0-8F8A-49B79A2011AA}"/>
              </a:ext>
            </a:extLst>
          </p:cNvPr>
          <p:cNvSpPr>
            <a:spLocks noGrp="1"/>
          </p:cNvSpPr>
          <p:nvPr>
            <p:ph type="body" sz="half" idx="2"/>
          </p:nvPr>
        </p:nvSpPr>
        <p:spPr>
          <a:xfrm>
            <a:off x="249138" y="1431248"/>
            <a:ext cx="4842345" cy="4429802"/>
          </a:xfrm>
        </p:spPr>
        <p:txBody>
          <a:bodyPr>
            <a:normAutofit fontScale="62500" lnSpcReduction="20000"/>
          </a:bodyPr>
          <a:lstStyle/>
          <a:p>
            <a:r>
              <a:rPr kumimoji="0" lang="en-US" sz="2600" b="0" i="0" u="none" strike="noStrike" kern="1200" cap="none" spc="0" normalizeH="0" baseline="0" noProof="0" dirty="0">
                <a:ln>
                  <a:noFill/>
                </a:ln>
                <a:solidFill>
                  <a:srgbClr val="1A1A1A"/>
                </a:solidFill>
                <a:effectLst/>
                <a:uLnTx/>
                <a:uFillTx/>
                <a:ea typeface="+mn-ea"/>
                <a:cs typeface="+mn-cs"/>
              </a:rPr>
              <a:t>AI research follows two distinct, and to some extent competing, methods, the symbolic (or “top-down”) approach, and the connectionist (or “bottom-up”) approach.</a:t>
            </a:r>
          </a:p>
          <a:p>
            <a:endParaRPr kumimoji="0" lang="en-US" sz="2600" b="0" i="0" u="none" strike="noStrike" kern="1200" cap="none" spc="0" normalizeH="0" baseline="0" noProof="0" dirty="0">
              <a:ln>
                <a:noFill/>
              </a:ln>
              <a:solidFill>
                <a:srgbClr val="1A1A1A"/>
              </a:solidFill>
              <a:effectLst/>
              <a:uLnTx/>
              <a:uFillTx/>
              <a:ea typeface="+mn-ea"/>
              <a:cs typeface="+mn-cs"/>
            </a:endParaRPr>
          </a:p>
          <a:p>
            <a:r>
              <a:rPr lang="en-US" sz="2600" b="1" dirty="0">
                <a:solidFill>
                  <a:srgbClr val="1A1A1A"/>
                </a:solidFill>
              </a:rPr>
              <a:t>Symbolic  </a:t>
            </a:r>
            <a:r>
              <a:rPr lang="en-US" sz="2600" dirty="0">
                <a:solidFill>
                  <a:srgbClr val="1A1A1A"/>
                </a:solidFill>
              </a:rPr>
              <a:t>A </a:t>
            </a:r>
            <a:r>
              <a:rPr lang="en-US" sz="2600" b="0" i="0" u="none" strike="noStrike" dirty="0">
                <a:solidFill>
                  <a:srgbClr val="14599D"/>
                </a:solidFill>
                <a:effectLst/>
                <a:hlinkClick r:id="rId2"/>
              </a:rPr>
              <a:t>top-down approach</a:t>
            </a:r>
            <a:r>
              <a:rPr lang="en-US" sz="2600" b="0" i="0" dirty="0">
                <a:solidFill>
                  <a:srgbClr val="1A1A1A"/>
                </a:solidFill>
                <a:effectLst/>
              </a:rPr>
              <a:t> that seeks to replicate intelligence by analyzing </a:t>
            </a:r>
            <a:r>
              <a:rPr lang="en-US" sz="2600" b="0" i="0" u="none" strike="noStrike" dirty="0">
                <a:solidFill>
                  <a:srgbClr val="14599D"/>
                </a:solidFill>
                <a:effectLst/>
                <a:hlinkClick r:id="rId3"/>
              </a:rPr>
              <a:t>cognition</a:t>
            </a:r>
            <a:r>
              <a:rPr lang="en-US" sz="2600" b="0" i="0" dirty="0">
                <a:solidFill>
                  <a:srgbClr val="1A1A1A"/>
                </a:solidFill>
                <a:effectLst/>
              </a:rPr>
              <a:t> independent of the biological structure of the </a:t>
            </a:r>
            <a:r>
              <a:rPr lang="en-US" sz="2600" b="0" i="0" u="none" strike="noStrike" dirty="0">
                <a:solidFill>
                  <a:srgbClr val="14599D"/>
                </a:solidFill>
                <a:effectLst/>
                <a:hlinkClick r:id="rId4"/>
              </a:rPr>
              <a:t>brain</a:t>
            </a:r>
            <a:r>
              <a:rPr lang="en-US" sz="2600" b="0" i="0" dirty="0">
                <a:solidFill>
                  <a:srgbClr val="1A1A1A"/>
                </a:solidFill>
                <a:effectLst/>
              </a:rPr>
              <a:t>, in terms of the processing of symbols—hence the </a:t>
            </a:r>
            <a:r>
              <a:rPr lang="en-US" sz="2600" b="0" i="1" dirty="0">
                <a:solidFill>
                  <a:srgbClr val="1A1A1A"/>
                </a:solidFill>
                <a:effectLst/>
              </a:rPr>
              <a:t>symbolic</a:t>
            </a:r>
            <a:r>
              <a:rPr lang="en-US" sz="2600" b="0" i="0" dirty="0">
                <a:solidFill>
                  <a:srgbClr val="1A1A1A"/>
                </a:solidFill>
                <a:effectLst/>
              </a:rPr>
              <a:t> label. (Writing a computer program to recognize common element of shapes and symbols inherent in specific data.)</a:t>
            </a:r>
          </a:p>
          <a:p>
            <a:endParaRPr lang="en-US" sz="2600" b="0" i="0" dirty="0">
              <a:solidFill>
                <a:srgbClr val="1A1A1A"/>
              </a:solidFill>
              <a:effectLst/>
            </a:endParaRPr>
          </a:p>
          <a:p>
            <a:r>
              <a:rPr lang="en-US" sz="2600" b="1" dirty="0">
                <a:solidFill>
                  <a:srgbClr val="1A1A1A"/>
                </a:solidFill>
              </a:rPr>
              <a:t>Connectionist  </a:t>
            </a:r>
            <a:r>
              <a:rPr lang="en-US" sz="2600" b="0" i="0" dirty="0">
                <a:solidFill>
                  <a:srgbClr val="1A1A1A"/>
                </a:solidFill>
                <a:effectLst/>
              </a:rPr>
              <a:t>The </a:t>
            </a:r>
            <a:r>
              <a:rPr lang="en-US" sz="2600" b="0" i="0" u="none" strike="noStrike" dirty="0">
                <a:solidFill>
                  <a:srgbClr val="14599D"/>
                </a:solidFill>
                <a:effectLst/>
                <a:hlinkClick r:id="rId5"/>
              </a:rPr>
              <a:t>bottom-up approach</a:t>
            </a:r>
            <a:r>
              <a:rPr lang="en-US" sz="2600" b="0" i="0" dirty="0">
                <a:solidFill>
                  <a:srgbClr val="1A1A1A"/>
                </a:solidFill>
                <a:effectLst/>
              </a:rPr>
              <a:t>, on the other hand, involves creating artificial </a:t>
            </a:r>
            <a:r>
              <a:rPr lang="en-US" sz="2600" b="0" i="0" u="none" strike="noStrike" dirty="0">
                <a:solidFill>
                  <a:srgbClr val="14599D"/>
                </a:solidFill>
                <a:effectLst/>
                <a:hlinkClick r:id="rId6"/>
              </a:rPr>
              <a:t>neural networks</a:t>
            </a:r>
            <a:r>
              <a:rPr lang="en-US" sz="2600" b="0" i="0" u="none" strike="noStrike" dirty="0">
                <a:solidFill>
                  <a:srgbClr val="14599D"/>
                </a:solidFill>
                <a:effectLst/>
              </a:rPr>
              <a:t> – the pathways  to pattern recognition -- </a:t>
            </a:r>
            <a:r>
              <a:rPr lang="en-US" sz="2600" b="0" i="0" dirty="0">
                <a:solidFill>
                  <a:srgbClr val="1A1A1A"/>
                </a:solidFill>
                <a:effectLst/>
              </a:rPr>
              <a:t> in imitation of the brain’s structure. The AI program follows the way the mind would weigh and react to different stimuli --hence the </a:t>
            </a:r>
            <a:r>
              <a:rPr lang="en-US" sz="2600" b="0" i="1" dirty="0">
                <a:solidFill>
                  <a:srgbClr val="1A1A1A"/>
                </a:solidFill>
                <a:effectLst/>
              </a:rPr>
              <a:t>connectionist</a:t>
            </a:r>
            <a:r>
              <a:rPr lang="en-US" sz="2600" b="0" i="0" dirty="0">
                <a:solidFill>
                  <a:srgbClr val="1A1A1A"/>
                </a:solidFill>
                <a:effectLst/>
              </a:rPr>
              <a:t> label. </a:t>
            </a:r>
          </a:p>
          <a:p>
            <a:endParaRPr lang="en-US" sz="1900" b="1" dirty="0">
              <a:solidFill>
                <a:srgbClr val="1A1A1A"/>
              </a:solidFill>
            </a:endParaRPr>
          </a:p>
          <a:p>
            <a:endParaRPr lang="en-US" b="1" dirty="0"/>
          </a:p>
        </p:txBody>
      </p:sp>
      <p:sp>
        <p:nvSpPr>
          <p:cNvPr id="5" name="Slide Number Placeholder 4">
            <a:extLst>
              <a:ext uri="{FF2B5EF4-FFF2-40B4-BE49-F238E27FC236}">
                <a16:creationId xmlns:a16="http://schemas.microsoft.com/office/drawing/2014/main" id="{2E3DC546-9F47-4374-A339-AB8084606311}"/>
              </a:ext>
            </a:extLst>
          </p:cNvPr>
          <p:cNvSpPr>
            <a:spLocks noGrp="1"/>
          </p:cNvSpPr>
          <p:nvPr>
            <p:ph type="sldNum" sz="quarter" idx="12"/>
          </p:nvPr>
        </p:nvSpPr>
        <p:spPr/>
        <p:txBody>
          <a:bodyPr/>
          <a:lstStyle/>
          <a:p>
            <a:fld id="{C96CA7F4-6D84-4522-868B-1687FC6643FA}" type="slidenum">
              <a:rPr lang="en-US" smtClean="0"/>
              <a:t>5</a:t>
            </a:fld>
            <a:endParaRPr lang="en-US" dirty="0"/>
          </a:p>
        </p:txBody>
      </p:sp>
      <p:sp>
        <p:nvSpPr>
          <p:cNvPr id="7" name="TextBox 6">
            <a:extLst>
              <a:ext uri="{FF2B5EF4-FFF2-40B4-BE49-F238E27FC236}">
                <a16:creationId xmlns:a16="http://schemas.microsoft.com/office/drawing/2014/main" id="{521EE7BE-21B5-4DA4-A79D-9CF830D53695}"/>
              </a:ext>
            </a:extLst>
          </p:cNvPr>
          <p:cNvSpPr txBox="1"/>
          <p:nvPr/>
        </p:nvSpPr>
        <p:spPr>
          <a:xfrm>
            <a:off x="5947576" y="1137433"/>
            <a:ext cx="5995286" cy="6386364"/>
          </a:xfrm>
          <a:prstGeom prst="rect">
            <a:avLst/>
          </a:prstGeom>
          <a:noFill/>
        </p:spPr>
        <p:txBody>
          <a:bodyPr wrap="square">
            <a:spAutoFit/>
          </a:bodyPr>
          <a:lstStyle/>
          <a:p>
            <a:pPr algn="l"/>
            <a:endParaRPr lang="en-US" dirty="0">
              <a:solidFill>
                <a:srgbClr val="1A1A1A"/>
              </a:solidFill>
              <a:latin typeface="Georgia" panose="02040502050405020303" pitchFamily="18" charset="0"/>
            </a:endParaRPr>
          </a:p>
          <a:p>
            <a:pPr algn="l"/>
            <a:r>
              <a:rPr lang="en-US" sz="1600" b="1" i="0" dirty="0">
                <a:solidFill>
                  <a:srgbClr val="1A1A1A"/>
                </a:solidFill>
                <a:effectLst/>
              </a:rPr>
              <a:t>Illustration </a:t>
            </a:r>
            <a:r>
              <a:rPr lang="en-US" sz="1600" b="0" i="0" dirty="0">
                <a:solidFill>
                  <a:srgbClr val="1A1A1A"/>
                </a:solidFill>
                <a:effectLst/>
                <a:latin typeface="Georgia" panose="02040502050405020303" pitchFamily="18" charset="0"/>
              </a:rPr>
              <a:t> </a:t>
            </a:r>
            <a:r>
              <a:rPr lang="en-US" sz="1600" b="0" i="0" dirty="0">
                <a:solidFill>
                  <a:srgbClr val="1A1A1A"/>
                </a:solidFill>
                <a:effectLst/>
              </a:rPr>
              <a:t>Consider the task of building a system, equipped with an </a:t>
            </a:r>
            <a:r>
              <a:rPr lang="en-US" sz="1600" b="0" i="0" u="none" strike="noStrike" dirty="0">
                <a:solidFill>
                  <a:srgbClr val="14599D"/>
                </a:solidFill>
                <a:effectLst/>
                <a:hlinkClick r:id="rId7"/>
              </a:rPr>
              <a:t>optical scanner</a:t>
            </a:r>
            <a:r>
              <a:rPr lang="en-US" sz="1600" b="0" i="0" dirty="0">
                <a:solidFill>
                  <a:srgbClr val="1A1A1A"/>
                </a:solidFill>
                <a:effectLst/>
              </a:rPr>
              <a:t>, that recognizes the letters of the alphabet. </a:t>
            </a:r>
          </a:p>
          <a:p>
            <a:pPr algn="l"/>
            <a:endParaRPr lang="en-US" sz="1600" b="0" i="0" dirty="0">
              <a:solidFill>
                <a:srgbClr val="1A1A1A"/>
              </a:solidFill>
              <a:effectLst/>
            </a:endParaRPr>
          </a:p>
          <a:p>
            <a:pPr algn="l"/>
            <a:endParaRPr lang="en-US" sz="1600" b="0" i="0" dirty="0">
              <a:solidFill>
                <a:srgbClr val="1A1A1A"/>
              </a:solidFill>
              <a:effectLst/>
            </a:endParaRPr>
          </a:p>
          <a:p>
            <a:pPr algn="l"/>
            <a:endParaRPr lang="en-US" sz="1600" b="0" i="0" dirty="0">
              <a:solidFill>
                <a:srgbClr val="1A1A1A"/>
              </a:solidFill>
              <a:effectLst/>
            </a:endParaRPr>
          </a:p>
          <a:p>
            <a:pPr algn="l"/>
            <a:r>
              <a:rPr lang="en-US" sz="1600" b="0" i="0" dirty="0">
                <a:solidFill>
                  <a:srgbClr val="1A1A1A"/>
                </a:solidFill>
                <a:effectLst/>
              </a:rPr>
              <a:t>A top-down approach typically involves writing a </a:t>
            </a:r>
            <a:r>
              <a:rPr lang="en-US" sz="1600" b="0" i="0" u="none" strike="noStrike" dirty="0">
                <a:solidFill>
                  <a:srgbClr val="14599D"/>
                </a:solidFill>
                <a:effectLst/>
                <a:hlinkClick r:id="rId8"/>
              </a:rPr>
              <a:t>computer program</a:t>
            </a:r>
            <a:r>
              <a:rPr lang="en-US" sz="1600" b="0" i="0" dirty="0">
                <a:solidFill>
                  <a:srgbClr val="1A1A1A"/>
                </a:solidFill>
                <a:effectLst/>
              </a:rPr>
              <a:t> that compares each letter with geometric descriptions. </a:t>
            </a:r>
          </a:p>
          <a:p>
            <a:endParaRPr lang="en-US" sz="1600" dirty="0">
              <a:solidFill>
                <a:srgbClr val="1A1A1A"/>
              </a:solidFill>
            </a:endParaRPr>
          </a:p>
          <a:p>
            <a:endParaRPr lang="en-US" sz="1600" dirty="0">
              <a:solidFill>
                <a:srgbClr val="1A1A1A"/>
              </a:solidFill>
            </a:endParaRPr>
          </a:p>
          <a:p>
            <a:endParaRPr lang="en-US" sz="1600" dirty="0">
              <a:solidFill>
                <a:srgbClr val="1A1A1A"/>
              </a:solidFill>
            </a:endParaRPr>
          </a:p>
          <a:p>
            <a:endParaRPr lang="en-US" sz="1600" dirty="0">
              <a:solidFill>
                <a:srgbClr val="1A1A1A"/>
              </a:solidFill>
            </a:endParaRPr>
          </a:p>
          <a:p>
            <a:endParaRPr lang="en-US" sz="1600" dirty="0">
              <a:solidFill>
                <a:srgbClr val="1A1A1A"/>
              </a:solidFill>
            </a:endParaRPr>
          </a:p>
          <a:p>
            <a:r>
              <a:rPr lang="en-US" sz="1600" b="0" i="0" dirty="0">
                <a:solidFill>
                  <a:srgbClr val="1A1A1A"/>
                </a:solidFill>
                <a:effectLst/>
              </a:rPr>
              <a:t>A bottom-up approach typically involves training an artificial </a:t>
            </a:r>
            <a:r>
              <a:rPr lang="en-US" sz="1600" b="0" i="0" u="none" strike="noStrike" dirty="0">
                <a:solidFill>
                  <a:srgbClr val="14599D"/>
                </a:solidFill>
                <a:effectLst/>
                <a:hlinkClick r:id="rId6"/>
              </a:rPr>
              <a:t>neural network</a:t>
            </a:r>
            <a:r>
              <a:rPr lang="en-US" sz="1600" b="0" i="0" dirty="0">
                <a:solidFill>
                  <a:srgbClr val="1A1A1A"/>
                </a:solidFill>
                <a:effectLst/>
              </a:rPr>
              <a:t> by presenting letters to it one by one, gradually improving performance by “tuning” the network. (Tuning adjusts the responsiveness of different neural pathways to different stimuli.) </a:t>
            </a:r>
          </a:p>
          <a:p>
            <a:endParaRPr lang="en-US" sz="1600" b="0" i="0" dirty="0">
              <a:solidFill>
                <a:srgbClr val="1A1A1A"/>
              </a:solidFill>
              <a:effectLst/>
            </a:endParaRPr>
          </a:p>
          <a:p>
            <a:endParaRPr lang="en-US" dirty="0">
              <a:solidFill>
                <a:srgbClr val="1A1A1A"/>
              </a:solidFill>
            </a:endParaRPr>
          </a:p>
          <a:p>
            <a:r>
              <a:rPr lang="en-US" sz="1100" b="0" i="0" dirty="0">
                <a:solidFill>
                  <a:srgbClr val="1A1A1A"/>
                </a:solidFill>
                <a:effectLst/>
              </a:rPr>
              <a:t>Source: </a:t>
            </a:r>
            <a:r>
              <a:rPr lang="en-US" sz="1100" b="0" i="0" dirty="0">
                <a:solidFill>
                  <a:srgbClr val="1A1A1A"/>
                </a:solidFill>
                <a:effectLst/>
                <a:hlinkClick r:id="rId9"/>
              </a:rPr>
              <a:t>https://www.britannica.com/technology/artificial-intelligence/Reasoning</a:t>
            </a:r>
            <a:endParaRPr lang="en-US" sz="1100" b="0" i="0" dirty="0">
              <a:solidFill>
                <a:srgbClr val="1A1A1A"/>
              </a:solidFill>
              <a:effectLst/>
            </a:endParaRPr>
          </a:p>
          <a:p>
            <a:endParaRPr lang="en-US" b="0" i="0" dirty="0">
              <a:solidFill>
                <a:srgbClr val="1A1A1A"/>
              </a:solidFill>
              <a:effectLst/>
            </a:endParaRPr>
          </a:p>
          <a:p>
            <a:pPr algn="l"/>
            <a:endParaRPr lang="en-US" dirty="0">
              <a:solidFill>
                <a:srgbClr val="1A1A1A"/>
              </a:solidFill>
            </a:endParaRPr>
          </a:p>
          <a:p>
            <a:pPr algn="l"/>
            <a:endParaRPr lang="en-US" b="0" i="0" dirty="0">
              <a:solidFill>
                <a:srgbClr val="1A1A1A"/>
              </a:solidFill>
              <a:effectLst/>
            </a:endParaRPr>
          </a:p>
          <a:p>
            <a:pPr algn="l"/>
            <a:r>
              <a:rPr lang="en-US" b="0" i="0" dirty="0">
                <a:solidFill>
                  <a:srgbClr val="1A1A1A"/>
                </a:solidFill>
                <a:effectLst/>
              </a:rPr>
              <a:t>.</a:t>
            </a:r>
          </a:p>
          <a:p>
            <a:pPr algn="l"/>
            <a:endParaRPr lang="en-US" b="0" i="0" dirty="0">
              <a:solidFill>
                <a:srgbClr val="1A1A1A"/>
              </a:solidFill>
              <a:effectLst/>
            </a:endParaRPr>
          </a:p>
        </p:txBody>
      </p:sp>
    </p:spTree>
    <p:extLst>
      <p:ext uri="{BB962C8B-B14F-4D97-AF65-F5344CB8AC3E}">
        <p14:creationId xmlns:p14="http://schemas.microsoft.com/office/powerpoint/2010/main" val="603374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BD536-8AF2-4EB7-9B37-96D699D7E6C0}"/>
              </a:ext>
            </a:extLst>
          </p:cNvPr>
          <p:cNvSpPr>
            <a:spLocks noGrp="1"/>
          </p:cNvSpPr>
          <p:nvPr>
            <p:ph type="title"/>
          </p:nvPr>
        </p:nvSpPr>
        <p:spPr>
          <a:xfrm>
            <a:off x="754657" y="225080"/>
            <a:ext cx="5687333" cy="1178011"/>
          </a:xfrm>
        </p:spPr>
        <p:txBody>
          <a:bodyPr>
            <a:noAutofit/>
          </a:bodyPr>
          <a:lstStyle/>
          <a:p>
            <a:r>
              <a:rPr lang="en-US" sz="3600" dirty="0"/>
              <a:t>AI Development Timelines - 1</a:t>
            </a:r>
            <a:br>
              <a:rPr lang="en-US" sz="3600" b="1" dirty="0"/>
            </a:br>
            <a:endParaRPr lang="en-US" sz="3600" b="1" dirty="0"/>
          </a:p>
        </p:txBody>
      </p:sp>
      <p:sp>
        <p:nvSpPr>
          <p:cNvPr id="4" name="Text Placeholder 3">
            <a:extLst>
              <a:ext uri="{FF2B5EF4-FFF2-40B4-BE49-F238E27FC236}">
                <a16:creationId xmlns:a16="http://schemas.microsoft.com/office/drawing/2014/main" id="{AAE124D3-ABD5-42B9-B61F-7E38E4D1E451}"/>
              </a:ext>
            </a:extLst>
          </p:cNvPr>
          <p:cNvSpPr>
            <a:spLocks noGrp="1"/>
          </p:cNvSpPr>
          <p:nvPr>
            <p:ph type="body" sz="half" idx="2"/>
          </p:nvPr>
        </p:nvSpPr>
        <p:spPr>
          <a:xfrm>
            <a:off x="-922353" y="3180520"/>
            <a:ext cx="564543" cy="2863395"/>
          </a:xfrm>
        </p:spPr>
        <p:txBody>
          <a:bodyPr/>
          <a:lstStyle/>
          <a:p>
            <a:endParaRPr lang="en-US" dirty="0"/>
          </a:p>
        </p:txBody>
      </p:sp>
      <p:sp>
        <p:nvSpPr>
          <p:cNvPr id="5" name="Slide Number Placeholder 4">
            <a:extLst>
              <a:ext uri="{FF2B5EF4-FFF2-40B4-BE49-F238E27FC236}">
                <a16:creationId xmlns:a16="http://schemas.microsoft.com/office/drawing/2014/main" id="{2718F378-C106-46EE-BCDE-85181730FE2D}"/>
              </a:ext>
            </a:extLst>
          </p:cNvPr>
          <p:cNvSpPr>
            <a:spLocks noGrp="1"/>
          </p:cNvSpPr>
          <p:nvPr>
            <p:ph type="sldNum" sz="quarter" idx="12"/>
          </p:nvPr>
        </p:nvSpPr>
        <p:spPr/>
        <p:txBody>
          <a:bodyPr/>
          <a:lstStyle/>
          <a:p>
            <a:fld id="{C96CA7F4-6D84-4522-868B-1687FC6643FA}" type="slidenum">
              <a:rPr lang="en-US" smtClean="0"/>
              <a:t>6</a:t>
            </a:fld>
            <a:endParaRPr lang="en-US" dirty="0"/>
          </a:p>
        </p:txBody>
      </p:sp>
      <p:pic>
        <p:nvPicPr>
          <p:cNvPr id="10" name="Content Placeholder 9">
            <a:extLst>
              <a:ext uri="{FF2B5EF4-FFF2-40B4-BE49-F238E27FC236}">
                <a16:creationId xmlns:a16="http://schemas.microsoft.com/office/drawing/2014/main" id="{4C27C855-2960-4A21-8124-10C4750F29C9}"/>
              </a:ext>
            </a:extLst>
          </p:cNvPr>
          <p:cNvPicPr>
            <a:picLocks noGrp="1" noChangeAspect="1"/>
          </p:cNvPicPr>
          <p:nvPr>
            <p:ph idx="1"/>
          </p:nvPr>
        </p:nvPicPr>
        <p:blipFill>
          <a:blip r:embed="rId2"/>
          <a:stretch>
            <a:fillRect/>
          </a:stretch>
        </p:blipFill>
        <p:spPr>
          <a:xfrm>
            <a:off x="1721708" y="2075935"/>
            <a:ext cx="8534400" cy="3967979"/>
          </a:xfrm>
          <a:prstGeom prst="rect">
            <a:avLst/>
          </a:prstGeom>
        </p:spPr>
      </p:pic>
    </p:spTree>
    <p:extLst>
      <p:ext uri="{BB962C8B-B14F-4D97-AF65-F5344CB8AC3E}">
        <p14:creationId xmlns:p14="http://schemas.microsoft.com/office/powerpoint/2010/main" val="111982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457EA-0493-4887-8631-7930FF58FC03}"/>
              </a:ext>
            </a:extLst>
          </p:cNvPr>
          <p:cNvSpPr>
            <a:spLocks noGrp="1"/>
          </p:cNvSpPr>
          <p:nvPr>
            <p:ph type="title"/>
          </p:nvPr>
        </p:nvSpPr>
        <p:spPr>
          <a:xfrm>
            <a:off x="370703" y="209036"/>
            <a:ext cx="6573794" cy="475133"/>
          </a:xfrm>
        </p:spPr>
        <p:txBody>
          <a:bodyPr>
            <a:noAutofit/>
          </a:bodyPr>
          <a:lstStyle/>
          <a:p>
            <a:r>
              <a:rPr lang="en-US" sz="3600" dirty="0"/>
              <a:t>    AI Development Timelines - 2 </a:t>
            </a:r>
          </a:p>
        </p:txBody>
      </p:sp>
      <p:pic>
        <p:nvPicPr>
          <p:cNvPr id="9" name="Content Placeholder 8">
            <a:extLst>
              <a:ext uri="{FF2B5EF4-FFF2-40B4-BE49-F238E27FC236}">
                <a16:creationId xmlns:a16="http://schemas.microsoft.com/office/drawing/2014/main" id="{43720D69-887F-499B-81DC-DC2D88B66850}"/>
              </a:ext>
            </a:extLst>
          </p:cNvPr>
          <p:cNvPicPr>
            <a:picLocks noGrp="1" noChangeAspect="1"/>
          </p:cNvPicPr>
          <p:nvPr>
            <p:ph sz="half" idx="1"/>
          </p:nvPr>
        </p:nvPicPr>
        <p:blipFill>
          <a:blip r:embed="rId2"/>
          <a:stretch>
            <a:fillRect/>
          </a:stretch>
        </p:blipFill>
        <p:spPr>
          <a:xfrm>
            <a:off x="838200" y="1258102"/>
            <a:ext cx="10777151" cy="5390862"/>
          </a:xfrm>
          <a:prstGeom prst="rect">
            <a:avLst/>
          </a:prstGeom>
        </p:spPr>
      </p:pic>
      <p:sp>
        <p:nvSpPr>
          <p:cNvPr id="8" name="Content Placeholder 7">
            <a:extLst>
              <a:ext uri="{FF2B5EF4-FFF2-40B4-BE49-F238E27FC236}">
                <a16:creationId xmlns:a16="http://schemas.microsoft.com/office/drawing/2014/main" id="{3D65D132-2C03-4F5D-A83D-955BAD7EF666}"/>
              </a:ext>
            </a:extLst>
          </p:cNvPr>
          <p:cNvSpPr>
            <a:spLocks noGrp="1"/>
          </p:cNvSpPr>
          <p:nvPr>
            <p:ph sz="half" idx="2"/>
          </p:nvPr>
        </p:nvSpPr>
        <p:spPr>
          <a:xfrm>
            <a:off x="12340279" y="3146854"/>
            <a:ext cx="271850" cy="3030108"/>
          </a:xfrm>
        </p:spPr>
        <p:txBody>
          <a:bodyPr/>
          <a:lstStyle/>
          <a:p>
            <a:endParaRPr lang="en-US" dirty="0"/>
          </a:p>
        </p:txBody>
      </p:sp>
      <p:sp>
        <p:nvSpPr>
          <p:cNvPr id="5" name="Slide Number Placeholder 4">
            <a:extLst>
              <a:ext uri="{FF2B5EF4-FFF2-40B4-BE49-F238E27FC236}">
                <a16:creationId xmlns:a16="http://schemas.microsoft.com/office/drawing/2014/main" id="{60700504-F04F-4E11-938B-2493FCFCD24B}"/>
              </a:ext>
            </a:extLst>
          </p:cNvPr>
          <p:cNvSpPr>
            <a:spLocks noGrp="1"/>
          </p:cNvSpPr>
          <p:nvPr>
            <p:ph type="sldNum" sz="quarter" idx="12"/>
          </p:nvPr>
        </p:nvSpPr>
        <p:spPr/>
        <p:txBody>
          <a:bodyPr/>
          <a:lstStyle/>
          <a:p>
            <a:fld id="{C96CA7F4-6D84-4522-868B-1687FC6643FA}" type="slidenum">
              <a:rPr lang="en-US" smtClean="0"/>
              <a:t>7</a:t>
            </a:fld>
            <a:endParaRPr lang="en-US" dirty="0"/>
          </a:p>
        </p:txBody>
      </p:sp>
    </p:spTree>
    <p:extLst>
      <p:ext uri="{BB962C8B-B14F-4D97-AF65-F5344CB8AC3E}">
        <p14:creationId xmlns:p14="http://schemas.microsoft.com/office/powerpoint/2010/main" val="2039340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6D405-E84D-4426-B9C6-77B8A81BA716}"/>
              </a:ext>
            </a:extLst>
          </p:cNvPr>
          <p:cNvSpPr>
            <a:spLocks noGrp="1"/>
          </p:cNvSpPr>
          <p:nvPr>
            <p:ph type="title"/>
          </p:nvPr>
        </p:nvSpPr>
        <p:spPr>
          <a:xfrm>
            <a:off x="838200" y="365125"/>
            <a:ext cx="10515600" cy="779863"/>
          </a:xfrm>
        </p:spPr>
        <p:txBody>
          <a:bodyPr>
            <a:normAutofit/>
          </a:bodyPr>
          <a:lstStyle/>
          <a:p>
            <a:r>
              <a:rPr lang="en-US" sz="3600" dirty="0"/>
              <a:t>AI Development Video : </a:t>
            </a:r>
            <a:r>
              <a:rPr lang="en-US" sz="1300" dirty="0">
                <a:hlinkClick r:id="rId3"/>
              </a:rPr>
              <a:t>https://www.youtube.com/watch?v=056v4OxKwlI</a:t>
            </a:r>
            <a:endParaRPr lang="en-US" sz="1300" dirty="0"/>
          </a:p>
        </p:txBody>
      </p:sp>
      <p:sp>
        <p:nvSpPr>
          <p:cNvPr id="5" name="Slide Number Placeholder 4">
            <a:extLst>
              <a:ext uri="{FF2B5EF4-FFF2-40B4-BE49-F238E27FC236}">
                <a16:creationId xmlns:a16="http://schemas.microsoft.com/office/drawing/2014/main" id="{02CF9B2F-81AA-4227-8F6C-C8469AFE87E0}"/>
              </a:ext>
            </a:extLst>
          </p:cNvPr>
          <p:cNvSpPr>
            <a:spLocks noGrp="1"/>
          </p:cNvSpPr>
          <p:nvPr>
            <p:ph type="sldNum" sz="quarter" idx="12"/>
          </p:nvPr>
        </p:nvSpPr>
        <p:spPr/>
        <p:txBody>
          <a:bodyPr/>
          <a:lstStyle/>
          <a:p>
            <a:fld id="{C96CA7F4-6D84-4522-868B-1687FC6643FA}" type="slidenum">
              <a:rPr lang="en-US" smtClean="0"/>
              <a:t>8</a:t>
            </a:fld>
            <a:endParaRPr lang="en-US" dirty="0"/>
          </a:p>
        </p:txBody>
      </p:sp>
      <p:pic>
        <p:nvPicPr>
          <p:cNvPr id="3" name="Online Media 2" descr="A Brief History of Artificial Intelligence">
            <a:hlinkClick r:id="" action="ppaction://media"/>
            <a:extLst>
              <a:ext uri="{FF2B5EF4-FFF2-40B4-BE49-F238E27FC236}">
                <a16:creationId xmlns:a16="http://schemas.microsoft.com/office/drawing/2014/main" id="{24A4B636-DB1B-CD45-AE80-6B4174E3647C}"/>
              </a:ext>
            </a:extLst>
          </p:cNvPr>
          <p:cNvPicPr>
            <a:picLocks noRot="1" noChangeAspect="1"/>
          </p:cNvPicPr>
          <p:nvPr>
            <a:videoFile r:link="rId1"/>
          </p:nvPr>
        </p:nvPicPr>
        <p:blipFill>
          <a:blip r:embed="rId4"/>
          <a:stretch>
            <a:fillRect/>
          </a:stretch>
        </p:blipFill>
        <p:spPr>
          <a:xfrm>
            <a:off x="1569155" y="1330444"/>
            <a:ext cx="8567167" cy="4840450"/>
          </a:xfrm>
          <a:prstGeom prst="rect">
            <a:avLst/>
          </a:prstGeom>
        </p:spPr>
      </p:pic>
    </p:spTree>
    <p:extLst>
      <p:ext uri="{BB962C8B-B14F-4D97-AF65-F5344CB8AC3E}">
        <p14:creationId xmlns:p14="http://schemas.microsoft.com/office/powerpoint/2010/main" val="105756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0F6F-E0A0-4910-96C1-0EE2C94662D6}"/>
              </a:ext>
            </a:extLst>
          </p:cNvPr>
          <p:cNvSpPr>
            <a:spLocks noGrp="1"/>
          </p:cNvSpPr>
          <p:nvPr>
            <p:ph type="title"/>
          </p:nvPr>
        </p:nvSpPr>
        <p:spPr>
          <a:xfrm>
            <a:off x="838200" y="365126"/>
            <a:ext cx="10515600" cy="812886"/>
          </a:xfrm>
        </p:spPr>
        <p:txBody>
          <a:bodyPr>
            <a:normAutofit fontScale="90000"/>
          </a:bodyPr>
          <a:lstStyle/>
          <a:p>
            <a:r>
              <a:rPr lang="en-US" dirty="0"/>
              <a:t>DHL Transport Technology Trends Dominated by AI</a:t>
            </a:r>
          </a:p>
        </p:txBody>
      </p:sp>
      <p:pic>
        <p:nvPicPr>
          <p:cNvPr id="5" name="Content Placeholder 4">
            <a:extLst>
              <a:ext uri="{FF2B5EF4-FFF2-40B4-BE49-F238E27FC236}">
                <a16:creationId xmlns:a16="http://schemas.microsoft.com/office/drawing/2014/main" id="{171588FB-6AC6-496F-8488-60FFC080AC72}"/>
              </a:ext>
            </a:extLst>
          </p:cNvPr>
          <p:cNvPicPr>
            <a:picLocks noGrp="1" noChangeAspect="1"/>
          </p:cNvPicPr>
          <p:nvPr>
            <p:ph idx="1"/>
          </p:nvPr>
        </p:nvPicPr>
        <p:blipFill>
          <a:blip r:embed="rId2"/>
          <a:stretch>
            <a:fillRect/>
          </a:stretch>
        </p:blipFill>
        <p:spPr>
          <a:xfrm>
            <a:off x="838201" y="1825625"/>
            <a:ext cx="9697940" cy="4351338"/>
          </a:xfrm>
          <a:prstGeom prst="rect">
            <a:avLst/>
          </a:prstGeom>
        </p:spPr>
      </p:pic>
      <p:sp>
        <p:nvSpPr>
          <p:cNvPr id="4" name="Slide Number Placeholder 3">
            <a:extLst>
              <a:ext uri="{FF2B5EF4-FFF2-40B4-BE49-F238E27FC236}">
                <a16:creationId xmlns:a16="http://schemas.microsoft.com/office/drawing/2014/main" id="{929AE568-D891-4662-B285-C2350C09B5A1}"/>
              </a:ext>
            </a:extLst>
          </p:cNvPr>
          <p:cNvSpPr>
            <a:spLocks noGrp="1"/>
          </p:cNvSpPr>
          <p:nvPr>
            <p:ph type="sldNum" sz="quarter" idx="12"/>
          </p:nvPr>
        </p:nvSpPr>
        <p:spPr/>
        <p:txBody>
          <a:bodyPr/>
          <a:lstStyle/>
          <a:p>
            <a:fld id="{C96CA7F4-6D84-4522-868B-1687FC6643FA}" type="slidenum">
              <a:rPr lang="en-US" smtClean="0"/>
              <a:t>9</a:t>
            </a:fld>
            <a:endParaRPr lang="en-US" dirty="0"/>
          </a:p>
        </p:txBody>
      </p:sp>
    </p:spTree>
    <p:extLst>
      <p:ext uri="{BB962C8B-B14F-4D97-AF65-F5344CB8AC3E}">
        <p14:creationId xmlns:p14="http://schemas.microsoft.com/office/powerpoint/2010/main" val="1564685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2980</TotalTime>
  <Words>2346</Words>
  <Application>Microsoft Macintosh PowerPoint</Application>
  <PresentationFormat>Widescreen</PresentationFormat>
  <Paragraphs>221</Paragraphs>
  <Slides>28</Slides>
  <Notes>0</Notes>
  <HiddenSlides>0</HiddenSlides>
  <MMClips>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Cabin-semi-bold</vt:lpstr>
      <vt:lpstr>SourceSansPro</vt:lpstr>
      <vt:lpstr>Arial</vt:lpstr>
      <vt:lpstr>Calibri</vt:lpstr>
      <vt:lpstr>Calibri Light</vt:lpstr>
      <vt:lpstr>Georgia</vt:lpstr>
      <vt:lpstr>Open Sans</vt:lpstr>
      <vt:lpstr>Source Sans Pro</vt:lpstr>
      <vt:lpstr>Symbol</vt:lpstr>
      <vt:lpstr>Office Theme</vt:lpstr>
      <vt:lpstr>Freight Disruptors -- Forces Can Change Everything </vt:lpstr>
      <vt:lpstr>Exploring Disruption: Impacts of Artificial Intelligence and Related Technologies on Transportation and Logistics </vt:lpstr>
      <vt:lpstr>Key Definition – Artificial Intelligence (AI)</vt:lpstr>
      <vt:lpstr>Important AI Sub Concepts </vt:lpstr>
      <vt:lpstr>Major AI Development Pathways </vt:lpstr>
      <vt:lpstr>AI Development Timelines - 1 </vt:lpstr>
      <vt:lpstr>    AI Development Timelines - 2 </vt:lpstr>
      <vt:lpstr>AI Development Video : https://www.youtube.com/watch?v=056v4OxKwlI</vt:lpstr>
      <vt:lpstr>DHL Transport Technology Trends Dominated by AI</vt:lpstr>
      <vt:lpstr>AI Market Characteristics</vt:lpstr>
      <vt:lpstr>AI Market Characteristics II</vt:lpstr>
      <vt:lpstr>Key AI Areas Impacting   Transportation</vt:lpstr>
      <vt:lpstr>Examples of AI Logistics Use Benefits</vt:lpstr>
      <vt:lpstr>IoT Provides both the Score and Instruments for AI Development and Use </vt:lpstr>
      <vt:lpstr>AI and Motor Vehicles – Think Bots as well as cars and Trucks </vt:lpstr>
      <vt:lpstr>IOT Logistics Applications –Resource Management </vt:lpstr>
      <vt:lpstr>AI Fleet Management Video Video   https://www.youtube.com/watch?v=2qZmFcwQ2Mw </vt:lpstr>
      <vt:lpstr>AI/IOT  Smart Warehouse Features </vt:lpstr>
      <vt:lpstr>PowerPoint Presentation</vt:lpstr>
      <vt:lpstr>AI and Intelligent Transportation Systems – Perfect Together </vt:lpstr>
      <vt:lpstr>PowerPoint Presentation</vt:lpstr>
      <vt:lpstr>PowerPoint Presentation</vt:lpstr>
      <vt:lpstr>Pro and Cons of AI Transportation Technology</vt:lpstr>
      <vt:lpstr>Takeaways </vt:lpstr>
      <vt:lpstr>Moreover </vt:lpstr>
      <vt:lpstr>Last Thoughts – AI Oh Really?</vt:lpstr>
      <vt:lpstr>Bonus  I – Turing Test </vt:lpstr>
      <vt:lpstr>Bonus II   Asimov’s  Laws: Don’t Harm, Obey, Protect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Freight Disruptors -- Forces Can Change Everything</dc:title>
  <dc:creator>Robert James</dc:creator>
  <cp:lastModifiedBy>Stephen Ayraud</cp:lastModifiedBy>
  <cp:revision>10</cp:revision>
  <cp:lastPrinted>2022-04-06T21:20:40Z</cp:lastPrinted>
  <dcterms:created xsi:type="dcterms:W3CDTF">2022-04-05T14:37:21Z</dcterms:created>
  <dcterms:modified xsi:type="dcterms:W3CDTF">2022-04-08T17:33:03Z</dcterms:modified>
</cp:coreProperties>
</file>