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77" r:id="rId3"/>
    <p:sldId id="274" r:id="rId4"/>
    <p:sldId id="285" r:id="rId5"/>
    <p:sldId id="286" r:id="rId6"/>
    <p:sldId id="282" r:id="rId7"/>
    <p:sldId id="291" r:id="rId8"/>
    <p:sldId id="290" r:id="rId9"/>
    <p:sldId id="289" r:id="rId10"/>
    <p:sldId id="295" r:id="rId11"/>
    <p:sldId id="292" r:id="rId12"/>
    <p:sldId id="270" r:id="rId13"/>
    <p:sldId id="280" r:id="rId14"/>
    <p:sldId id="296"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43D97B-379B-4292-BDB7-A91909E8102F}" v="107" dt="2022-03-16T23:03:32.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DF568-48DB-4690-8EC0-425A9DB150CB}"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E3509-3FD0-4370-8F72-F3371B3687FC}" type="slidenum">
              <a:rPr lang="en-US" smtClean="0"/>
              <a:t>‹#›</a:t>
            </a:fld>
            <a:endParaRPr lang="en-US"/>
          </a:p>
        </p:txBody>
      </p:sp>
    </p:spTree>
    <p:extLst>
      <p:ext uri="{BB962C8B-B14F-4D97-AF65-F5344CB8AC3E}">
        <p14:creationId xmlns:p14="http://schemas.microsoft.com/office/powerpoint/2010/main" val="184155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7865-FB78-43CD-8EC5-D448E7C33D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F04BE-AC4F-4AFE-9BED-B8224829A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5934F2-224B-44F4-AC93-2A78A2B0042C}"/>
              </a:ext>
            </a:extLst>
          </p:cNvPr>
          <p:cNvSpPr>
            <a:spLocks noGrp="1"/>
          </p:cNvSpPr>
          <p:nvPr>
            <p:ph type="dt" sz="half" idx="10"/>
          </p:nvPr>
        </p:nvSpPr>
        <p:spPr/>
        <p:txBody>
          <a:bodyPr/>
          <a:lstStyle/>
          <a:p>
            <a:fld id="{3DDA8E51-3B5B-40FB-9C2A-925DD8AC8B7B}" type="datetime1">
              <a:rPr lang="en-US" smtClean="0"/>
              <a:t>3/17/2022</a:t>
            </a:fld>
            <a:endParaRPr lang="en-US"/>
          </a:p>
        </p:txBody>
      </p:sp>
      <p:sp>
        <p:nvSpPr>
          <p:cNvPr id="5" name="Footer Placeholder 4">
            <a:extLst>
              <a:ext uri="{FF2B5EF4-FFF2-40B4-BE49-F238E27FC236}">
                <a16:creationId xmlns:a16="http://schemas.microsoft.com/office/drawing/2014/main" id="{3466F1B3-68FE-4C59-A7E7-1AE17D36B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BAF70-6626-4019-8B26-1094F357F1EF}"/>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157949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2C21-F421-4A93-87BB-DEDE34FF9E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6AB282-5BDA-4937-9C31-54DBC6C75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A6578-C5C5-472E-84D0-E79FCA11D4E3}"/>
              </a:ext>
            </a:extLst>
          </p:cNvPr>
          <p:cNvSpPr>
            <a:spLocks noGrp="1"/>
          </p:cNvSpPr>
          <p:nvPr>
            <p:ph type="dt" sz="half" idx="10"/>
          </p:nvPr>
        </p:nvSpPr>
        <p:spPr/>
        <p:txBody>
          <a:bodyPr/>
          <a:lstStyle/>
          <a:p>
            <a:fld id="{308366EE-EAAB-4A39-AB3C-4C211131BD8F}" type="datetime1">
              <a:rPr lang="en-US" smtClean="0"/>
              <a:t>3/17/2022</a:t>
            </a:fld>
            <a:endParaRPr lang="en-US"/>
          </a:p>
        </p:txBody>
      </p:sp>
      <p:sp>
        <p:nvSpPr>
          <p:cNvPr id="5" name="Footer Placeholder 4">
            <a:extLst>
              <a:ext uri="{FF2B5EF4-FFF2-40B4-BE49-F238E27FC236}">
                <a16:creationId xmlns:a16="http://schemas.microsoft.com/office/drawing/2014/main" id="{36D9A874-5BCB-494A-933A-2104989B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E00F3-C907-4E28-8EEF-588E13F99A4D}"/>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34039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A636A7-29F4-4D21-8C6A-4C93CF147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37B01-5721-450C-9F91-C1A3ECBE7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87526-3AC9-4F85-BBA7-D1CD5E2F86BD}"/>
              </a:ext>
            </a:extLst>
          </p:cNvPr>
          <p:cNvSpPr>
            <a:spLocks noGrp="1"/>
          </p:cNvSpPr>
          <p:nvPr>
            <p:ph type="dt" sz="half" idx="10"/>
          </p:nvPr>
        </p:nvSpPr>
        <p:spPr/>
        <p:txBody>
          <a:bodyPr/>
          <a:lstStyle/>
          <a:p>
            <a:fld id="{CB1B7A77-15EF-45DA-8DD5-61CC3090ECF1}" type="datetime1">
              <a:rPr lang="en-US" smtClean="0"/>
              <a:t>3/17/2022</a:t>
            </a:fld>
            <a:endParaRPr lang="en-US"/>
          </a:p>
        </p:txBody>
      </p:sp>
      <p:sp>
        <p:nvSpPr>
          <p:cNvPr id="5" name="Footer Placeholder 4">
            <a:extLst>
              <a:ext uri="{FF2B5EF4-FFF2-40B4-BE49-F238E27FC236}">
                <a16:creationId xmlns:a16="http://schemas.microsoft.com/office/drawing/2014/main" id="{879667BF-7818-4AD9-B034-65F906B31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11238-BB89-4C72-9755-365CC705A57B}"/>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256769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2DBD-592B-4B32-A01B-EA6F179C5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A9B89-F3D5-428F-B68E-AFE445519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DDB87-AF3D-428C-AA20-D63DFCC75ACF}"/>
              </a:ext>
            </a:extLst>
          </p:cNvPr>
          <p:cNvSpPr>
            <a:spLocks noGrp="1"/>
          </p:cNvSpPr>
          <p:nvPr>
            <p:ph type="dt" sz="half" idx="10"/>
          </p:nvPr>
        </p:nvSpPr>
        <p:spPr/>
        <p:txBody>
          <a:bodyPr/>
          <a:lstStyle/>
          <a:p>
            <a:fld id="{95404924-4E9B-4CB4-9069-85343A9DB893}" type="datetime1">
              <a:rPr lang="en-US" smtClean="0"/>
              <a:t>3/17/2022</a:t>
            </a:fld>
            <a:endParaRPr lang="en-US"/>
          </a:p>
        </p:txBody>
      </p:sp>
      <p:sp>
        <p:nvSpPr>
          <p:cNvPr id="5" name="Footer Placeholder 4">
            <a:extLst>
              <a:ext uri="{FF2B5EF4-FFF2-40B4-BE49-F238E27FC236}">
                <a16:creationId xmlns:a16="http://schemas.microsoft.com/office/drawing/2014/main" id="{E7C04163-FC74-4DEF-A0D9-160DE9FAD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510D4-CBD7-4E16-B5B5-A86A57C9BB76}"/>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420357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361F-A26D-436E-9E4B-3E58A9A323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57590-1BA1-4C28-8452-BB99460D7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0E6F4-BABB-4543-ADEB-2968D9A406FE}"/>
              </a:ext>
            </a:extLst>
          </p:cNvPr>
          <p:cNvSpPr>
            <a:spLocks noGrp="1"/>
          </p:cNvSpPr>
          <p:nvPr>
            <p:ph type="dt" sz="half" idx="10"/>
          </p:nvPr>
        </p:nvSpPr>
        <p:spPr/>
        <p:txBody>
          <a:bodyPr/>
          <a:lstStyle/>
          <a:p>
            <a:fld id="{FA868D2A-B24D-45EF-8D5B-1C6185197362}" type="datetime1">
              <a:rPr lang="en-US" smtClean="0"/>
              <a:t>3/17/2022</a:t>
            </a:fld>
            <a:endParaRPr lang="en-US"/>
          </a:p>
        </p:txBody>
      </p:sp>
      <p:sp>
        <p:nvSpPr>
          <p:cNvPr id="5" name="Footer Placeholder 4">
            <a:extLst>
              <a:ext uri="{FF2B5EF4-FFF2-40B4-BE49-F238E27FC236}">
                <a16:creationId xmlns:a16="http://schemas.microsoft.com/office/drawing/2014/main" id="{31C51830-90B0-4658-BBBC-B621D92FC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1967D-C1F1-4264-A5C1-3C255B952B85}"/>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424368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CFCD-626B-4165-BAF2-5BEC72B5A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2998A-D912-409F-92A6-9D43F88D2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DE2ECD-2263-4183-89CF-537AAF427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2E83B-3E87-4EF2-B1B0-D21BB3FFD661}"/>
              </a:ext>
            </a:extLst>
          </p:cNvPr>
          <p:cNvSpPr>
            <a:spLocks noGrp="1"/>
          </p:cNvSpPr>
          <p:nvPr>
            <p:ph type="dt" sz="half" idx="10"/>
          </p:nvPr>
        </p:nvSpPr>
        <p:spPr/>
        <p:txBody>
          <a:bodyPr/>
          <a:lstStyle/>
          <a:p>
            <a:fld id="{6155B5C1-C9B0-4907-8BB9-BC5FC8EAB582}" type="datetime1">
              <a:rPr lang="en-US" smtClean="0"/>
              <a:t>3/17/2022</a:t>
            </a:fld>
            <a:endParaRPr lang="en-US"/>
          </a:p>
        </p:txBody>
      </p:sp>
      <p:sp>
        <p:nvSpPr>
          <p:cNvPr id="6" name="Footer Placeholder 5">
            <a:extLst>
              <a:ext uri="{FF2B5EF4-FFF2-40B4-BE49-F238E27FC236}">
                <a16:creationId xmlns:a16="http://schemas.microsoft.com/office/drawing/2014/main" id="{A9590055-4D5E-406D-8F0F-63F4EE74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EB04F-75AC-471D-8385-20E9F3469D7C}"/>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172012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5C06-3DC5-4D9F-B7CF-E9A3CD28A9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5F243-DF95-4E40-82FE-5E2748511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D72473-190D-4095-B0B0-F375811A41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B56E31-EC06-471A-8ABE-9212D1846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F2809-2101-4810-8EE0-C15489FEFD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F9789-D1BB-48F0-A53F-2BC086A36410}"/>
              </a:ext>
            </a:extLst>
          </p:cNvPr>
          <p:cNvSpPr>
            <a:spLocks noGrp="1"/>
          </p:cNvSpPr>
          <p:nvPr>
            <p:ph type="dt" sz="half" idx="10"/>
          </p:nvPr>
        </p:nvSpPr>
        <p:spPr/>
        <p:txBody>
          <a:bodyPr/>
          <a:lstStyle/>
          <a:p>
            <a:fld id="{6B54844D-E72F-4DA4-9DCA-CD3E035BAA57}" type="datetime1">
              <a:rPr lang="en-US" smtClean="0"/>
              <a:t>3/17/2022</a:t>
            </a:fld>
            <a:endParaRPr lang="en-US"/>
          </a:p>
        </p:txBody>
      </p:sp>
      <p:sp>
        <p:nvSpPr>
          <p:cNvPr id="8" name="Footer Placeholder 7">
            <a:extLst>
              <a:ext uri="{FF2B5EF4-FFF2-40B4-BE49-F238E27FC236}">
                <a16:creationId xmlns:a16="http://schemas.microsoft.com/office/drawing/2014/main" id="{11972139-3DB7-4C86-8E5E-CA58FDBAFA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F5CB52-FDF5-4FE8-BC96-C279CF8F4871}"/>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134136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75ED-9C3B-43C4-A093-A3B3760D7F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9F5795-F445-4149-8A4D-EE853627FFD6}"/>
              </a:ext>
            </a:extLst>
          </p:cNvPr>
          <p:cNvSpPr>
            <a:spLocks noGrp="1"/>
          </p:cNvSpPr>
          <p:nvPr>
            <p:ph type="dt" sz="half" idx="10"/>
          </p:nvPr>
        </p:nvSpPr>
        <p:spPr/>
        <p:txBody>
          <a:bodyPr/>
          <a:lstStyle/>
          <a:p>
            <a:fld id="{DAE59D49-E117-487C-8E0C-394B615B28A7}" type="datetime1">
              <a:rPr lang="en-US" smtClean="0"/>
              <a:t>3/17/2022</a:t>
            </a:fld>
            <a:endParaRPr lang="en-US"/>
          </a:p>
        </p:txBody>
      </p:sp>
      <p:sp>
        <p:nvSpPr>
          <p:cNvPr id="4" name="Footer Placeholder 3">
            <a:extLst>
              <a:ext uri="{FF2B5EF4-FFF2-40B4-BE49-F238E27FC236}">
                <a16:creationId xmlns:a16="http://schemas.microsoft.com/office/drawing/2014/main" id="{02FF8D92-A6E3-4BCF-9A8F-6A8C5614E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6BA04-8CCC-40D0-9A33-AA322DE4B4B4}"/>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108267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B446D-4847-4C32-BB93-78C7B86F8015}"/>
              </a:ext>
            </a:extLst>
          </p:cNvPr>
          <p:cNvSpPr>
            <a:spLocks noGrp="1"/>
          </p:cNvSpPr>
          <p:nvPr>
            <p:ph type="dt" sz="half" idx="10"/>
          </p:nvPr>
        </p:nvSpPr>
        <p:spPr/>
        <p:txBody>
          <a:bodyPr/>
          <a:lstStyle/>
          <a:p>
            <a:fld id="{6BF14E2F-16F3-4050-B7A5-AC33C151292B}" type="datetime1">
              <a:rPr lang="en-US" smtClean="0"/>
              <a:t>3/17/2022</a:t>
            </a:fld>
            <a:endParaRPr lang="en-US"/>
          </a:p>
        </p:txBody>
      </p:sp>
      <p:sp>
        <p:nvSpPr>
          <p:cNvPr id="3" name="Footer Placeholder 2">
            <a:extLst>
              <a:ext uri="{FF2B5EF4-FFF2-40B4-BE49-F238E27FC236}">
                <a16:creationId xmlns:a16="http://schemas.microsoft.com/office/drawing/2014/main" id="{DEE7B2A8-45BB-4245-95E6-5CE1F12D7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6AA927-8050-42BA-A9C9-4288DB000EBA}"/>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147085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0B9F-0798-4AA9-95D3-9012121D1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89D390-01F1-4767-9AE3-CAFE34EDF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49BE94-2D3D-403D-975E-57A30F26A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A3575-333E-4A8D-8F58-093CCFA63E33}"/>
              </a:ext>
            </a:extLst>
          </p:cNvPr>
          <p:cNvSpPr>
            <a:spLocks noGrp="1"/>
          </p:cNvSpPr>
          <p:nvPr>
            <p:ph type="dt" sz="half" idx="10"/>
          </p:nvPr>
        </p:nvSpPr>
        <p:spPr/>
        <p:txBody>
          <a:bodyPr/>
          <a:lstStyle/>
          <a:p>
            <a:fld id="{AD3D6D01-0109-4368-AA6B-CDBCBF303EF5}" type="datetime1">
              <a:rPr lang="en-US" smtClean="0"/>
              <a:t>3/17/2022</a:t>
            </a:fld>
            <a:endParaRPr lang="en-US"/>
          </a:p>
        </p:txBody>
      </p:sp>
      <p:sp>
        <p:nvSpPr>
          <p:cNvPr id="6" name="Footer Placeholder 5">
            <a:extLst>
              <a:ext uri="{FF2B5EF4-FFF2-40B4-BE49-F238E27FC236}">
                <a16:creationId xmlns:a16="http://schemas.microsoft.com/office/drawing/2014/main" id="{18866CF3-1182-4E72-83C2-A4D365504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7037F-A31B-41E3-98BB-3FE5403F2689}"/>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273324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631C-2E37-45EF-A211-FE111B41F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BADD6B-5825-4ABB-B796-1324B9F9C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55AB8C-1219-4EBA-AD0A-EC3EB3CD9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1D293-9A68-4C65-BB39-958A0DBF25EF}"/>
              </a:ext>
            </a:extLst>
          </p:cNvPr>
          <p:cNvSpPr>
            <a:spLocks noGrp="1"/>
          </p:cNvSpPr>
          <p:nvPr>
            <p:ph type="dt" sz="half" idx="10"/>
          </p:nvPr>
        </p:nvSpPr>
        <p:spPr/>
        <p:txBody>
          <a:bodyPr/>
          <a:lstStyle/>
          <a:p>
            <a:fld id="{E3B58F9E-4C3A-4771-9F12-5E7529FCECAC}" type="datetime1">
              <a:rPr lang="en-US" smtClean="0"/>
              <a:t>3/17/2022</a:t>
            </a:fld>
            <a:endParaRPr lang="en-US"/>
          </a:p>
        </p:txBody>
      </p:sp>
      <p:sp>
        <p:nvSpPr>
          <p:cNvPr id="6" name="Footer Placeholder 5">
            <a:extLst>
              <a:ext uri="{FF2B5EF4-FFF2-40B4-BE49-F238E27FC236}">
                <a16:creationId xmlns:a16="http://schemas.microsoft.com/office/drawing/2014/main" id="{467872B3-EDB7-4BD7-B2FC-8DF3647F7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FE15C-CFCC-428E-9914-A50817C5369E}"/>
              </a:ext>
            </a:extLst>
          </p:cNvPr>
          <p:cNvSpPr>
            <a:spLocks noGrp="1"/>
          </p:cNvSpPr>
          <p:nvPr>
            <p:ph type="sldNum" sz="quarter" idx="12"/>
          </p:nvPr>
        </p:nvSpPr>
        <p:spPr/>
        <p:txBody>
          <a:bodyPr/>
          <a:lstStyle/>
          <a:p>
            <a:fld id="{5A67C252-D15C-4931-9DE1-E21ABF3EC818}" type="slidenum">
              <a:rPr lang="en-US" smtClean="0"/>
              <a:t>‹#›</a:t>
            </a:fld>
            <a:endParaRPr lang="en-US"/>
          </a:p>
        </p:txBody>
      </p:sp>
    </p:spTree>
    <p:extLst>
      <p:ext uri="{BB962C8B-B14F-4D97-AF65-F5344CB8AC3E}">
        <p14:creationId xmlns:p14="http://schemas.microsoft.com/office/powerpoint/2010/main" val="312621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74C02F-5FFB-4D67-B240-E74CB0443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AF3CA-AAC0-4CCF-BEFC-DDB20623A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FE83A-DE3B-4E15-A908-7634D1310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9255D-8A0D-4D85-BE87-7D6EF244A609}" type="datetime1">
              <a:rPr lang="en-US" smtClean="0"/>
              <a:t>3/17/2022</a:t>
            </a:fld>
            <a:endParaRPr lang="en-US"/>
          </a:p>
        </p:txBody>
      </p:sp>
      <p:sp>
        <p:nvSpPr>
          <p:cNvPr id="5" name="Footer Placeholder 4">
            <a:extLst>
              <a:ext uri="{FF2B5EF4-FFF2-40B4-BE49-F238E27FC236}">
                <a16:creationId xmlns:a16="http://schemas.microsoft.com/office/drawing/2014/main" id="{AB4F3D24-648B-4D9B-B3C3-DAB1AF232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79E636-433B-441F-B9D6-54DF4F126B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7C252-D15C-4931-9DE1-E21ABF3EC818}" type="slidenum">
              <a:rPr lang="en-US" smtClean="0"/>
              <a:t>‹#›</a:t>
            </a:fld>
            <a:endParaRPr lang="en-US"/>
          </a:p>
        </p:txBody>
      </p:sp>
    </p:spTree>
    <p:extLst>
      <p:ext uri="{BB962C8B-B14F-4D97-AF65-F5344CB8AC3E}">
        <p14:creationId xmlns:p14="http://schemas.microsoft.com/office/powerpoint/2010/main" val="66810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zmescience.com/science/news-science/table-disruptive-technology-042343/" TargetMode="External"/><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hyperlink" Target="https://imperialtechforesight.com/visions/table-of-disruptive-technologies-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digitalsupplychaintoday.co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forbes.com/sites/paularmstrongtech/2018/09/10/these-are-the-disruptive-technologies-that-will-affect-your-industry/?sh=10bb619075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qDrMAzCHFU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Cu6J6taqOS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6Ud-fPKnj3Q&amp;t=296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edium.com/@gtabidze/things-ive-learned-from-tony-seba-about-technology-disruption-40fe6ba83746"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5CBF-5C93-4108-93AA-839E8B062B87}"/>
              </a:ext>
            </a:extLst>
          </p:cNvPr>
          <p:cNvSpPr>
            <a:spLocks noGrp="1"/>
          </p:cNvSpPr>
          <p:nvPr>
            <p:ph type="title"/>
          </p:nvPr>
        </p:nvSpPr>
        <p:spPr/>
        <p:txBody>
          <a:bodyPr>
            <a:normAutofit fontScale="90000"/>
          </a:bodyPr>
          <a:lstStyle/>
          <a:p>
            <a:r>
              <a:rPr lang="en-US" sz="5400" dirty="0">
                <a:solidFill>
                  <a:srgbClr val="FFFFFF"/>
                </a:solidFill>
              </a:rPr>
              <a:t>Freight Disruptors -- Forces Can Change Everything </a:t>
            </a:r>
            <a:endParaRPr lang="en-US" dirty="0"/>
          </a:p>
        </p:txBody>
      </p:sp>
      <p:pic>
        <p:nvPicPr>
          <p:cNvPr id="4" name="Content Placeholder 3">
            <a:extLst>
              <a:ext uri="{FF2B5EF4-FFF2-40B4-BE49-F238E27FC236}">
                <a16:creationId xmlns:a16="http://schemas.microsoft.com/office/drawing/2014/main" id="{849AF2B9-B6EE-4384-86A0-C9A30F8D09F9}"/>
              </a:ext>
            </a:extLst>
          </p:cNvPr>
          <p:cNvPicPr>
            <a:picLocks noGrp="1" noChangeAspect="1"/>
          </p:cNvPicPr>
          <p:nvPr>
            <p:ph idx="1"/>
          </p:nvPr>
        </p:nvPicPr>
        <p:blipFill>
          <a:blip r:embed="rId2"/>
          <a:stretch>
            <a:fillRect/>
          </a:stretch>
        </p:blipFill>
        <p:spPr>
          <a:xfrm>
            <a:off x="0" y="4161801"/>
            <a:ext cx="13638375" cy="2696199"/>
          </a:xfrm>
          <a:prstGeom prst="rect">
            <a:avLst/>
          </a:prstGeom>
        </p:spPr>
      </p:pic>
      <p:pic>
        <p:nvPicPr>
          <p:cNvPr id="6" name="Content Placeholder 3">
            <a:extLst>
              <a:ext uri="{FF2B5EF4-FFF2-40B4-BE49-F238E27FC236}">
                <a16:creationId xmlns:a16="http://schemas.microsoft.com/office/drawing/2014/main" id="{3F1C0139-9CE7-4BD4-A603-FFA754884C2A}"/>
              </a:ext>
            </a:extLst>
          </p:cNvPr>
          <p:cNvPicPr>
            <a:picLocks noChangeAspect="1"/>
          </p:cNvPicPr>
          <p:nvPr/>
        </p:nvPicPr>
        <p:blipFill>
          <a:blip r:embed="rId2"/>
          <a:stretch>
            <a:fillRect/>
          </a:stretch>
        </p:blipFill>
        <p:spPr>
          <a:xfrm>
            <a:off x="0" y="-8887"/>
            <a:ext cx="14367245" cy="7195930"/>
          </a:xfrm>
          <a:prstGeom prst="rect">
            <a:avLst/>
          </a:prstGeom>
        </p:spPr>
      </p:pic>
      <p:sp>
        <p:nvSpPr>
          <p:cNvPr id="8" name="TextBox 7">
            <a:extLst>
              <a:ext uri="{FF2B5EF4-FFF2-40B4-BE49-F238E27FC236}">
                <a16:creationId xmlns:a16="http://schemas.microsoft.com/office/drawing/2014/main" id="{DEE4AEB0-CC3B-45DD-9D76-9AA6051FD995}"/>
              </a:ext>
            </a:extLst>
          </p:cNvPr>
          <p:cNvSpPr txBox="1"/>
          <p:nvPr/>
        </p:nvSpPr>
        <p:spPr>
          <a:xfrm>
            <a:off x="222638" y="6011302"/>
            <a:ext cx="10336696" cy="1015663"/>
          </a:xfrm>
          <a:prstGeom prst="rect">
            <a:avLst/>
          </a:prstGeom>
          <a:noFill/>
        </p:spPr>
        <p:txBody>
          <a:bodyPr wrap="square" rtlCol="0">
            <a:spAutoFit/>
          </a:bodyPr>
          <a:lstStyle/>
          <a:p>
            <a:r>
              <a:rPr lang="en-US" sz="2000" dirty="0">
                <a:solidFill>
                  <a:srgbClr val="C00000"/>
                </a:solidFill>
              </a:rPr>
              <a:t>Robert L  James Esq. </a:t>
            </a:r>
          </a:p>
          <a:p>
            <a:r>
              <a:rPr lang="en-US" sz="2000" dirty="0">
                <a:solidFill>
                  <a:srgbClr val="C00000"/>
                </a:solidFill>
              </a:rPr>
              <a:t>OLLI Presentation</a:t>
            </a:r>
          </a:p>
          <a:p>
            <a:r>
              <a:rPr lang="en-US" sz="2000" dirty="0">
                <a:solidFill>
                  <a:srgbClr val="C00000"/>
                </a:solidFill>
              </a:rPr>
              <a:t> March 18, 2022</a:t>
            </a:r>
          </a:p>
        </p:txBody>
      </p:sp>
      <p:sp>
        <p:nvSpPr>
          <p:cNvPr id="9" name="TextBox 8">
            <a:extLst>
              <a:ext uri="{FF2B5EF4-FFF2-40B4-BE49-F238E27FC236}">
                <a16:creationId xmlns:a16="http://schemas.microsoft.com/office/drawing/2014/main" id="{4F5449C1-E33D-456F-80BB-1DDCA1EAA28E}"/>
              </a:ext>
            </a:extLst>
          </p:cNvPr>
          <p:cNvSpPr txBox="1"/>
          <p:nvPr/>
        </p:nvSpPr>
        <p:spPr>
          <a:xfrm>
            <a:off x="109330" y="135171"/>
            <a:ext cx="7452360" cy="1569660"/>
          </a:xfrm>
          <a:prstGeom prst="rect">
            <a:avLst/>
          </a:prstGeom>
          <a:noFill/>
        </p:spPr>
        <p:txBody>
          <a:bodyPr wrap="square">
            <a:spAutoFit/>
          </a:bodyPr>
          <a:lstStyle/>
          <a:p>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Exploring Disruption: A Supply Chain Focus on Trends and Technologies Effecting Transportation and the Rest of our Lives</a:t>
            </a:r>
            <a:endParaRPr lang="en-US" b="1" dirty="0">
              <a:solidFill>
                <a:srgbClr val="FF0000"/>
              </a:solidFill>
            </a:endParaRPr>
          </a:p>
        </p:txBody>
      </p:sp>
      <p:sp>
        <p:nvSpPr>
          <p:cNvPr id="3" name="Slide Number Placeholder 2">
            <a:extLst>
              <a:ext uri="{FF2B5EF4-FFF2-40B4-BE49-F238E27FC236}">
                <a16:creationId xmlns:a16="http://schemas.microsoft.com/office/drawing/2014/main" id="{55C8F3BB-B755-42E1-B6E5-B7D3E03BC05D}"/>
              </a:ext>
            </a:extLst>
          </p:cNvPr>
          <p:cNvSpPr>
            <a:spLocks noGrp="1"/>
          </p:cNvSpPr>
          <p:nvPr>
            <p:ph type="sldNum" sz="quarter" idx="12"/>
          </p:nvPr>
        </p:nvSpPr>
        <p:spPr/>
        <p:txBody>
          <a:bodyPr/>
          <a:lstStyle/>
          <a:p>
            <a:fld id="{5A67C252-D15C-4931-9DE1-E21ABF3EC818}" type="slidenum">
              <a:rPr lang="en-US" smtClean="0"/>
              <a:t>1</a:t>
            </a:fld>
            <a:endParaRPr lang="en-US"/>
          </a:p>
        </p:txBody>
      </p:sp>
    </p:spTree>
    <p:extLst>
      <p:ext uri="{BB962C8B-B14F-4D97-AF65-F5344CB8AC3E}">
        <p14:creationId xmlns:p14="http://schemas.microsoft.com/office/powerpoint/2010/main" val="1076366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772C-1F77-464E-8943-BE74438E22C4}"/>
              </a:ext>
            </a:extLst>
          </p:cNvPr>
          <p:cNvSpPr>
            <a:spLocks noGrp="1"/>
          </p:cNvSpPr>
          <p:nvPr>
            <p:ph type="title"/>
          </p:nvPr>
        </p:nvSpPr>
        <p:spPr>
          <a:xfrm>
            <a:off x="839787" y="270344"/>
            <a:ext cx="10848629" cy="580446"/>
          </a:xfrm>
        </p:spPr>
        <p:txBody>
          <a:bodyPr>
            <a:normAutofit fontScale="90000"/>
          </a:bodyPr>
          <a:lstStyle/>
          <a:p>
            <a:r>
              <a:rPr lang="en-US" sz="3200" b="0" i="0" dirty="0">
                <a:effectLst/>
              </a:rPr>
              <a:t>Table of Disruptive Technologies – Richard Watson and Imperial College</a:t>
            </a:r>
            <a:endParaRPr lang="en-US" dirty="0"/>
          </a:p>
        </p:txBody>
      </p:sp>
      <p:pic>
        <p:nvPicPr>
          <p:cNvPr id="8" name="Content Placeholder 7">
            <a:extLst>
              <a:ext uri="{FF2B5EF4-FFF2-40B4-BE49-F238E27FC236}">
                <a16:creationId xmlns:a16="http://schemas.microsoft.com/office/drawing/2014/main" id="{EF817362-E893-4763-A998-79DA6EA0F6C7}"/>
              </a:ext>
            </a:extLst>
          </p:cNvPr>
          <p:cNvPicPr>
            <a:picLocks noGrp="1" noChangeAspect="1"/>
          </p:cNvPicPr>
          <p:nvPr>
            <p:ph idx="1"/>
          </p:nvPr>
        </p:nvPicPr>
        <p:blipFill>
          <a:blip r:embed="rId2"/>
          <a:stretch>
            <a:fillRect/>
          </a:stretch>
        </p:blipFill>
        <p:spPr>
          <a:xfrm>
            <a:off x="6095999" y="1351722"/>
            <a:ext cx="5474073" cy="5397212"/>
          </a:xfrm>
          <a:prstGeom prst="rect">
            <a:avLst/>
          </a:prstGeom>
        </p:spPr>
      </p:pic>
      <p:sp>
        <p:nvSpPr>
          <p:cNvPr id="3" name="Text Placeholder 2">
            <a:extLst>
              <a:ext uri="{FF2B5EF4-FFF2-40B4-BE49-F238E27FC236}">
                <a16:creationId xmlns:a16="http://schemas.microsoft.com/office/drawing/2014/main" id="{000DC99D-2365-4160-9D32-6DDA7A26920B}"/>
              </a:ext>
            </a:extLst>
          </p:cNvPr>
          <p:cNvSpPr>
            <a:spLocks noGrp="1"/>
          </p:cNvSpPr>
          <p:nvPr>
            <p:ph type="body" sz="half" idx="2"/>
          </p:nvPr>
        </p:nvSpPr>
        <p:spPr>
          <a:xfrm>
            <a:off x="839788" y="1351721"/>
            <a:ext cx="4813589" cy="5397212"/>
          </a:xfrm>
        </p:spPr>
        <p:txBody>
          <a:bodyPr>
            <a:normAutofit fontScale="77500" lnSpcReduction="20000"/>
          </a:bodyPr>
          <a:lstStyle/>
          <a:p>
            <a:r>
              <a:rPr lang="en-US" dirty="0"/>
              <a:t> Richard Watson, a leading futurist and lecturer at the London Business School, recently compiled some of the most promising technologies that seem set on shaking different industries from the ground up.</a:t>
            </a:r>
          </a:p>
          <a:p>
            <a:r>
              <a:rPr lang="en-US" dirty="0"/>
              <a:t>Watson teamed up with colleagues from Tech Foresight at Imperial College London, as well as an ex-BBC researcher to help list companies that are leading the way for each disrupting tech. Be it retail, finance, food, transport, computing, energy, or health, no industry seems to be spared by the waves of innovation.</a:t>
            </a:r>
          </a:p>
          <a:p>
            <a:r>
              <a:rPr lang="en-US" dirty="0"/>
              <a:t> Watson divides the nearly 100 technologies he listed into four groups. Colored in green are horizon 1 disruption — those that are happening right now. </a:t>
            </a:r>
          </a:p>
          <a:p>
            <a:pPr marL="285750" indent="-285750">
              <a:buFont typeface="Arial" panose="020B0604020202020204" pitchFamily="34" charset="0"/>
              <a:buChar char="•"/>
            </a:pPr>
            <a:r>
              <a:rPr lang="en-US" dirty="0"/>
              <a:t>Yellow, or horizon two, are probable near-future technologies (10-20 years from now), which companies are advised to experiment with.</a:t>
            </a:r>
          </a:p>
          <a:p>
            <a:pPr marL="285750" indent="-285750">
              <a:buFont typeface="Arial" panose="020B0604020202020204" pitchFamily="34" charset="0"/>
              <a:buChar char="•"/>
            </a:pPr>
            <a:r>
              <a:rPr lang="en-US" dirty="0"/>
              <a:t>Red, or horizon three, are technologies thought to emerge in the more distant future (20 years plus). </a:t>
            </a:r>
          </a:p>
          <a:p>
            <a:pPr marL="285750" indent="-285750">
              <a:buFont typeface="Arial" panose="020B0604020202020204" pitchFamily="34" charset="0"/>
              <a:buChar char="•"/>
            </a:pPr>
            <a:r>
              <a:rPr lang="en-US" dirty="0"/>
              <a:t>Grey, are the so-called Ghost Technologies, fringe territory where you’ll find technologies that are highly improbable or downright impossible to mature with our current level of understanding.</a:t>
            </a:r>
          </a:p>
          <a:p>
            <a:r>
              <a:rPr lang="en-US" dirty="0"/>
              <a:t>On the X-axis are technologies ranked by their potential for disruption in time, while the Y-axis ranks the probability of disruption from low to high. In this case, time relates to common usage, not initial invention</a:t>
            </a:r>
          </a:p>
          <a:p>
            <a:r>
              <a:rPr lang="en-US" dirty="0"/>
              <a:t>Some items are super obvious and predictable, such as autonomous vehicles and smart energy grids, while other disruptions are extraordinarily outlandish or downright ludicrous — human head-transplants, telepathy, and artificial consciousness.</a:t>
            </a:r>
          </a:p>
          <a:p>
            <a:endParaRPr lang="en-US" dirty="0"/>
          </a:p>
          <a:p>
            <a:r>
              <a:rPr lang="en-US" dirty="0"/>
              <a:t>Source: </a:t>
            </a:r>
            <a:r>
              <a:rPr lang="en-US" dirty="0">
                <a:hlinkClick r:id="rId3"/>
              </a:rPr>
              <a:t>https://www.zmescience.com/science/news-science/table-disruptive-technology-042343/</a:t>
            </a:r>
            <a:r>
              <a:rPr lang="en-US" dirty="0"/>
              <a:t> </a:t>
            </a:r>
          </a:p>
          <a:p>
            <a:r>
              <a:rPr lang="en-US" dirty="0"/>
              <a:t>For table: </a:t>
            </a:r>
            <a:r>
              <a:rPr lang="en-US" dirty="0">
                <a:hlinkClick r:id="rId4"/>
              </a:rPr>
              <a:t>https://imperialtechforesight.com/visions/table-of-disruptive-technologies-2/</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62E6592-C06E-4E59-A1C4-A61C06F0CF4C}"/>
              </a:ext>
            </a:extLst>
          </p:cNvPr>
          <p:cNvSpPr>
            <a:spLocks noGrp="1"/>
          </p:cNvSpPr>
          <p:nvPr>
            <p:ph type="sldNum" sz="quarter" idx="12"/>
          </p:nvPr>
        </p:nvSpPr>
        <p:spPr/>
        <p:txBody>
          <a:bodyPr/>
          <a:lstStyle/>
          <a:p>
            <a:fld id="{5A67C252-D15C-4931-9DE1-E21ABF3EC818}" type="slidenum">
              <a:rPr lang="en-US" smtClean="0"/>
              <a:t>10</a:t>
            </a:fld>
            <a:endParaRPr lang="en-US"/>
          </a:p>
        </p:txBody>
      </p:sp>
    </p:spTree>
    <p:extLst>
      <p:ext uri="{BB962C8B-B14F-4D97-AF65-F5344CB8AC3E}">
        <p14:creationId xmlns:p14="http://schemas.microsoft.com/office/powerpoint/2010/main" val="94454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0391-F25F-4DC9-9B90-CBDC7B48B97C}"/>
              </a:ext>
            </a:extLst>
          </p:cNvPr>
          <p:cNvSpPr>
            <a:spLocks noGrp="1"/>
          </p:cNvSpPr>
          <p:nvPr>
            <p:ph type="title"/>
          </p:nvPr>
        </p:nvSpPr>
        <p:spPr>
          <a:xfrm>
            <a:off x="839788" y="222638"/>
            <a:ext cx="6117603" cy="683812"/>
          </a:xfrm>
        </p:spPr>
        <p:txBody>
          <a:bodyPr>
            <a:normAutofit/>
          </a:bodyPr>
          <a:lstStyle/>
          <a:p>
            <a:r>
              <a:rPr lang="en-US" dirty="0"/>
              <a:t>Conceptual Definition Summary </a:t>
            </a:r>
          </a:p>
        </p:txBody>
      </p:sp>
      <p:sp>
        <p:nvSpPr>
          <p:cNvPr id="3" name="Content Placeholder 2">
            <a:extLst>
              <a:ext uri="{FF2B5EF4-FFF2-40B4-BE49-F238E27FC236}">
                <a16:creationId xmlns:a16="http://schemas.microsoft.com/office/drawing/2014/main" id="{DF0861D1-252A-412F-AB1A-D6F4539FB62F}"/>
              </a:ext>
            </a:extLst>
          </p:cNvPr>
          <p:cNvSpPr>
            <a:spLocks noGrp="1"/>
          </p:cNvSpPr>
          <p:nvPr>
            <p:ph type="body" sz="half" idx="2"/>
          </p:nvPr>
        </p:nvSpPr>
        <p:spPr>
          <a:xfrm>
            <a:off x="6019136" y="1129085"/>
            <a:ext cx="4611757" cy="5255812"/>
          </a:xfrm>
        </p:spPr>
        <p:txBody>
          <a:bodyPr>
            <a:normAutofit lnSpcReduction="10000"/>
          </a:bodyPr>
          <a:lstStyle/>
          <a:p>
            <a:pPr algn="l"/>
            <a:r>
              <a:rPr lang="en-US" b="0" i="0" dirty="0">
                <a:effectLst/>
                <a:latin typeface="Lato" panose="020F0502020204030203" pitchFamily="34" charset="0"/>
              </a:rPr>
              <a:t>Disruptive technology is any innovation that potentially disrupts the existing market and value network, by changing the way businesses operate and the way people live. </a:t>
            </a:r>
          </a:p>
          <a:p>
            <a:pPr algn="l"/>
            <a:r>
              <a:rPr lang="en-US" b="0" i="0" dirty="0">
                <a:effectLst/>
                <a:latin typeface="Lato" panose="020F0502020204030203" pitchFamily="34" charset="0"/>
              </a:rPr>
              <a:t>Disruptive technologies are not breakthrough technologies that change the whole business landscape; instead, they are innovative technologies that make products and services more accessible and affordable for their consumers, thereby catering to a much wider consumer base. </a:t>
            </a:r>
          </a:p>
          <a:p>
            <a:pPr algn="l"/>
            <a:r>
              <a:rPr lang="en-US" b="0" i="0" dirty="0">
                <a:effectLst/>
                <a:latin typeface="Lato" panose="020F0502020204030203" pitchFamily="34" charset="0"/>
              </a:rPr>
              <a:t>Disruptive innovations bring to the market a different value proposition by underperforming already established products and challenging established incumbent businesses, so that smaller businesses could prosper. </a:t>
            </a:r>
          </a:p>
          <a:p>
            <a:pPr algn="l"/>
            <a:r>
              <a:rPr lang="en-US" b="0" i="0" dirty="0">
                <a:effectLst/>
                <a:latin typeface="Lato" panose="020F0502020204030203" pitchFamily="34" charset="0"/>
              </a:rPr>
              <a:t>These innovative technologies cause disruptions across multiple business sectors, from manufacturing to retailers, financial services to industrial sectors, and business processes to payment systems.</a:t>
            </a:r>
          </a:p>
          <a:p>
            <a:pPr marL="0" indent="0" algn="l">
              <a:buNone/>
            </a:pPr>
            <a:endParaRPr lang="en-US" sz="1900" u="sng" dirty="0">
              <a:latin typeface="Lato" panose="020F0502020204030203" pitchFamily="34" charset="0"/>
              <a:hlinkClick r:id="rId2">
                <a:extLst>
                  <a:ext uri="{A12FA001-AC4F-418D-AE19-62706E023703}">
                    <ahyp:hlinkClr xmlns:ahyp="http://schemas.microsoft.com/office/drawing/2018/hyperlinkcolor" val="tx"/>
                  </a:ext>
                </a:extLst>
              </a:hlinkClick>
            </a:endParaRPr>
          </a:p>
          <a:p>
            <a:pPr marL="0" indent="0" algn="l">
              <a:buNone/>
            </a:pPr>
            <a:r>
              <a:rPr lang="en-US" sz="1200" u="sng" dirty="0">
                <a:latin typeface="Lato" panose="020F0502020204030203" pitchFamily="34" charset="0"/>
                <a:hlinkClick r:id="rId2">
                  <a:extLst>
                    <a:ext uri="{A12FA001-AC4F-418D-AE19-62706E023703}">
                      <ahyp:hlinkClr xmlns:ahyp="http://schemas.microsoft.com/office/drawing/2018/hyperlinkcolor" val="tx"/>
                    </a:ext>
                  </a:extLst>
                </a:hlinkClick>
              </a:rPr>
              <a:t>From:</a:t>
            </a:r>
            <a:r>
              <a:rPr lang="en-US" sz="1200" u="sng" dirty="0">
                <a:solidFill>
                  <a:srgbClr val="0563C1"/>
                </a:solidFill>
                <a:latin typeface="Lato" panose="020F0502020204030203" pitchFamily="34" charset="0"/>
                <a:hlinkClick r:id="rId2">
                  <a:extLst>
                    <a:ext uri="{A12FA001-AC4F-418D-AE19-62706E023703}">
                      <ahyp:hlinkClr xmlns:ahyp="http://schemas.microsoft.com/office/drawing/2018/hyperlinkcolor" val="tx"/>
                    </a:ext>
                  </a:extLst>
                </a:hlinkClick>
              </a:rPr>
              <a:t> </a:t>
            </a:r>
            <a:r>
              <a:rPr lang="en-US" sz="1200" b="0" i="0" u="sng" dirty="0">
                <a:solidFill>
                  <a:srgbClr val="0563C1"/>
                </a:solidFill>
                <a:effectLst/>
                <a:latin typeface="Lato" panose="020F0502020204030203" pitchFamily="34" charset="0"/>
                <a:hlinkClick r:id="rId2">
                  <a:extLst>
                    <a:ext uri="{A12FA001-AC4F-418D-AE19-62706E023703}">
                      <ahyp:hlinkClr xmlns:ahyp="http://schemas.microsoft.com/office/drawing/2018/hyperlinkcolor" val="tx"/>
                    </a:ext>
                  </a:extLst>
                </a:hlinkClick>
              </a:rPr>
              <a:t>www.digitalsupplychaintoday.com</a:t>
            </a:r>
            <a:endParaRPr lang="en-US" sz="1200" b="0" i="0" dirty="0">
              <a:solidFill>
                <a:srgbClr val="5E5E5E"/>
              </a:solidFill>
              <a:effectLst/>
              <a:latin typeface="Lato" panose="020F0502020204030203" pitchFamily="34" charset="0"/>
            </a:endParaRPr>
          </a:p>
          <a:p>
            <a:endParaRPr lang="en-US" dirty="0"/>
          </a:p>
        </p:txBody>
      </p:sp>
      <p:pic>
        <p:nvPicPr>
          <p:cNvPr id="1026" name="Picture 2" descr="Grunge red disruptive technology word with star icon round rubber seal stamp on white background">
            <a:extLst>
              <a:ext uri="{FF2B5EF4-FFF2-40B4-BE49-F238E27FC236}">
                <a16:creationId xmlns:a16="http://schemas.microsoft.com/office/drawing/2014/main" id="{F2B7F685-0D50-419C-B92D-5574ED20075A}"/>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bwMode="auto">
          <a:xfrm>
            <a:off x="532737" y="1288111"/>
            <a:ext cx="5129515" cy="4452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A16881A-D461-4BCD-8D1A-2416B3109FD0}"/>
              </a:ext>
            </a:extLst>
          </p:cNvPr>
          <p:cNvSpPr>
            <a:spLocks noGrp="1"/>
          </p:cNvSpPr>
          <p:nvPr>
            <p:ph type="sldNum" sz="quarter" idx="12"/>
          </p:nvPr>
        </p:nvSpPr>
        <p:spPr/>
        <p:txBody>
          <a:bodyPr/>
          <a:lstStyle/>
          <a:p>
            <a:fld id="{5A67C252-D15C-4931-9DE1-E21ABF3EC818}" type="slidenum">
              <a:rPr lang="en-US" smtClean="0"/>
              <a:t>11</a:t>
            </a:fld>
            <a:endParaRPr lang="en-US"/>
          </a:p>
        </p:txBody>
      </p:sp>
    </p:spTree>
    <p:extLst>
      <p:ext uri="{BB962C8B-B14F-4D97-AF65-F5344CB8AC3E}">
        <p14:creationId xmlns:p14="http://schemas.microsoft.com/office/powerpoint/2010/main" val="209825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FE07-2ABB-4104-9571-007D7104A5D5}"/>
              </a:ext>
            </a:extLst>
          </p:cNvPr>
          <p:cNvSpPr>
            <a:spLocks noGrp="1"/>
          </p:cNvSpPr>
          <p:nvPr>
            <p:ph type="title"/>
          </p:nvPr>
        </p:nvSpPr>
        <p:spPr>
          <a:xfrm>
            <a:off x="389613" y="365125"/>
            <a:ext cx="11736125" cy="612885"/>
          </a:xfrm>
        </p:spPr>
        <p:txBody>
          <a:bodyPr>
            <a:normAutofit/>
          </a:bodyPr>
          <a:lstStyle/>
          <a:p>
            <a:r>
              <a:rPr lang="en-US" sz="3600" dirty="0"/>
              <a:t>Our Focus -- Transportation and Supply Chain Disruptors </a:t>
            </a:r>
          </a:p>
        </p:txBody>
      </p:sp>
      <p:pic>
        <p:nvPicPr>
          <p:cNvPr id="1026" name="Picture 2">
            <a:extLst>
              <a:ext uri="{FF2B5EF4-FFF2-40B4-BE49-F238E27FC236}">
                <a16:creationId xmlns:a16="http://schemas.microsoft.com/office/drawing/2014/main" id="{A1484413-5865-4D5D-9D5A-FDE065087F2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4207" t="19396" r="14131" b="4111"/>
          <a:stretch/>
        </p:blipFill>
        <p:spPr bwMode="auto">
          <a:xfrm>
            <a:off x="259520" y="1232452"/>
            <a:ext cx="5592639" cy="49445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886368-76F7-48C3-A1AF-37ABB3E9FD51}"/>
              </a:ext>
            </a:extLst>
          </p:cNvPr>
          <p:cNvSpPr>
            <a:spLocks noGrp="1"/>
          </p:cNvSpPr>
          <p:nvPr>
            <p:ph sz="half" idx="2"/>
          </p:nvPr>
        </p:nvSpPr>
        <p:spPr>
          <a:xfrm>
            <a:off x="6172200" y="1288111"/>
            <a:ext cx="5181600" cy="4888852"/>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Self Driving Cars and Trucks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srgbClr val="FF0000"/>
                </a:solidFill>
                <a:effectLst/>
                <a:uLnTx/>
                <a:uFillTx/>
                <a:latin typeface="Calibri" panose="020F0502020204030204"/>
                <a:ea typeface="+mn-ea"/>
                <a:cs typeface="+mn-cs"/>
              </a:rPr>
              <a:t>Hybrid/ Electric Vehicles (Renewable Electricity}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Uber for Passenger Freight Transportation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A-I, Internet of Things, Big Data </a:t>
            </a:r>
          </a:p>
          <a:p>
            <a:r>
              <a:rPr lang="en-US" dirty="0">
                <a:solidFill>
                  <a:srgbClr val="FF0000"/>
                </a:solidFill>
              </a:rPr>
              <a:t>Robotics/Machine Learning</a:t>
            </a:r>
            <a:endParaRPr lang="en-US" sz="1600" dirty="0">
              <a:solidFill>
                <a:srgbClr val="FF0000"/>
              </a:solidFill>
            </a:endParaRPr>
          </a:p>
          <a:p>
            <a:r>
              <a:rPr lang="en-US" dirty="0">
                <a:solidFill>
                  <a:srgbClr val="FF0000"/>
                </a:solidFill>
              </a:rPr>
              <a:t>Block Chain </a:t>
            </a:r>
          </a:p>
          <a:p>
            <a:pPr lvl="0"/>
            <a:r>
              <a:rPr lang="en-US" dirty="0">
                <a:solidFill>
                  <a:srgbClr val="FF0000"/>
                </a:solidFill>
              </a:rPr>
              <a:t>3-D Printing (Additive Manufacturing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Drones (and Delivery Bots)</a:t>
            </a:r>
          </a:p>
          <a:p>
            <a:pPr lvl="0"/>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6A6196B7-4FE8-482B-98A1-C335BFBD4654}"/>
              </a:ext>
            </a:extLst>
          </p:cNvPr>
          <p:cNvSpPr>
            <a:spLocks noGrp="1"/>
          </p:cNvSpPr>
          <p:nvPr>
            <p:ph type="sldNum" sz="quarter" idx="12"/>
          </p:nvPr>
        </p:nvSpPr>
        <p:spPr/>
        <p:txBody>
          <a:bodyPr/>
          <a:lstStyle/>
          <a:p>
            <a:fld id="{5A67C252-D15C-4931-9DE1-E21ABF3EC818}" type="slidenum">
              <a:rPr lang="en-US" smtClean="0"/>
              <a:t>12</a:t>
            </a:fld>
            <a:endParaRPr lang="en-US"/>
          </a:p>
        </p:txBody>
      </p:sp>
    </p:spTree>
    <p:extLst>
      <p:ext uri="{BB962C8B-B14F-4D97-AF65-F5344CB8AC3E}">
        <p14:creationId xmlns:p14="http://schemas.microsoft.com/office/powerpoint/2010/main" val="56817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B3F1-C228-49E8-8703-77A385F5A9C0}"/>
              </a:ext>
            </a:extLst>
          </p:cNvPr>
          <p:cNvSpPr>
            <a:spLocks noGrp="1"/>
          </p:cNvSpPr>
          <p:nvPr>
            <p:ph type="title"/>
          </p:nvPr>
        </p:nvSpPr>
        <p:spPr>
          <a:xfrm>
            <a:off x="838200" y="349857"/>
            <a:ext cx="10515600" cy="858741"/>
          </a:xfrm>
        </p:spPr>
        <p:txBody>
          <a:bodyPr/>
          <a:lstStyle/>
          <a:p>
            <a:r>
              <a:rPr lang="en-US" dirty="0"/>
              <a:t>Some Fundamental Questions Going Forward </a:t>
            </a:r>
          </a:p>
        </p:txBody>
      </p:sp>
      <p:sp>
        <p:nvSpPr>
          <p:cNvPr id="3" name="Content Placeholder 2">
            <a:extLst>
              <a:ext uri="{FF2B5EF4-FFF2-40B4-BE49-F238E27FC236}">
                <a16:creationId xmlns:a16="http://schemas.microsoft.com/office/drawing/2014/main" id="{C8F680CB-45C2-45E1-A676-EEFEC589C609}"/>
              </a:ext>
            </a:extLst>
          </p:cNvPr>
          <p:cNvSpPr>
            <a:spLocks noGrp="1"/>
          </p:cNvSpPr>
          <p:nvPr>
            <p:ph sz="half" idx="1"/>
          </p:nvPr>
        </p:nvSpPr>
        <p:spPr>
          <a:xfrm>
            <a:off x="838200" y="1606163"/>
            <a:ext cx="5181600" cy="4570800"/>
          </a:xfrm>
        </p:spPr>
        <p:txBody>
          <a:bodyPr>
            <a:normAutofit fontScale="92500" lnSpcReduction="10000"/>
          </a:bodyPr>
          <a:lstStyle/>
          <a:p>
            <a:r>
              <a:rPr lang="en-US" sz="2800" b="0" i="0" dirty="0">
                <a:solidFill>
                  <a:srgbClr val="0E0618"/>
                </a:solidFill>
                <a:effectLst/>
                <a:latin typeface="+mn-lt"/>
              </a:rPr>
              <a:t>How can technological innovation or disruption help to more expeditiously move people and goods, in greater safety, and with less damage to the planet? </a:t>
            </a:r>
          </a:p>
          <a:p>
            <a:r>
              <a:rPr lang="en-US" sz="2800" b="0" i="0" dirty="0">
                <a:solidFill>
                  <a:srgbClr val="0E0618"/>
                </a:solidFill>
                <a:effectLst/>
                <a:latin typeface="+mn-lt"/>
              </a:rPr>
              <a:t>Can they provide for more equitable access to personal travel and essential goods movement?</a:t>
            </a:r>
          </a:p>
          <a:p>
            <a:r>
              <a:rPr lang="en-US" sz="2800" b="0" i="0" dirty="0">
                <a:solidFill>
                  <a:srgbClr val="0E0618"/>
                </a:solidFill>
                <a:effectLst/>
                <a:latin typeface="+mn-lt"/>
              </a:rPr>
              <a:t>Specifically, how can disruptive innovations and technologies be aligned to promote  positive social goals?</a:t>
            </a:r>
            <a:endParaRPr lang="en-US" dirty="0"/>
          </a:p>
        </p:txBody>
      </p:sp>
      <p:pic>
        <p:nvPicPr>
          <p:cNvPr id="5" name="Content Placeholder 3" descr="Diagram&#10;&#10;Description automatically generated">
            <a:extLst>
              <a:ext uri="{FF2B5EF4-FFF2-40B4-BE49-F238E27FC236}">
                <a16:creationId xmlns:a16="http://schemas.microsoft.com/office/drawing/2014/main" id="{FB2FC4B7-439A-443A-86E9-C4EFD87D9FA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2" t="-780" r="-3395" b="-24"/>
          <a:stretch/>
        </p:blipFill>
        <p:spPr bwMode="auto">
          <a:xfrm>
            <a:off x="6456782" y="1903445"/>
            <a:ext cx="5411755" cy="3564294"/>
          </a:xfrm>
          <a:prstGeom prst="rect">
            <a:avLst/>
          </a:prstGeom>
          <a:noFill/>
          <a:ln>
            <a:noFill/>
          </a:ln>
        </p:spPr>
      </p:pic>
      <p:sp>
        <p:nvSpPr>
          <p:cNvPr id="4" name="Slide Number Placeholder 3">
            <a:extLst>
              <a:ext uri="{FF2B5EF4-FFF2-40B4-BE49-F238E27FC236}">
                <a16:creationId xmlns:a16="http://schemas.microsoft.com/office/drawing/2014/main" id="{2A55E6A8-34D8-475C-811B-ABEEB9BD457A}"/>
              </a:ext>
            </a:extLst>
          </p:cNvPr>
          <p:cNvSpPr>
            <a:spLocks noGrp="1"/>
          </p:cNvSpPr>
          <p:nvPr>
            <p:ph type="sldNum" sz="quarter" idx="12"/>
          </p:nvPr>
        </p:nvSpPr>
        <p:spPr/>
        <p:txBody>
          <a:bodyPr/>
          <a:lstStyle/>
          <a:p>
            <a:fld id="{5A67C252-D15C-4931-9DE1-E21ABF3EC818}" type="slidenum">
              <a:rPr lang="en-US" smtClean="0"/>
              <a:t>13</a:t>
            </a:fld>
            <a:endParaRPr lang="en-US"/>
          </a:p>
        </p:txBody>
      </p:sp>
    </p:spTree>
    <p:extLst>
      <p:ext uri="{BB962C8B-B14F-4D97-AF65-F5344CB8AC3E}">
        <p14:creationId xmlns:p14="http://schemas.microsoft.com/office/powerpoint/2010/main" val="1753982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87FD-C650-468E-9CC1-C7475CF58451}"/>
              </a:ext>
            </a:extLst>
          </p:cNvPr>
          <p:cNvSpPr>
            <a:spLocks noGrp="1"/>
          </p:cNvSpPr>
          <p:nvPr>
            <p:ph type="title"/>
          </p:nvPr>
        </p:nvSpPr>
        <p:spPr>
          <a:xfrm>
            <a:off x="838200" y="365126"/>
            <a:ext cx="10515600" cy="835522"/>
          </a:xfrm>
        </p:spPr>
        <p:txBody>
          <a:bodyPr/>
          <a:lstStyle/>
          <a:p>
            <a:r>
              <a:rPr lang="en-US" dirty="0"/>
              <a:t>A Final Thought from Richard Watson </a:t>
            </a:r>
          </a:p>
        </p:txBody>
      </p:sp>
      <p:sp>
        <p:nvSpPr>
          <p:cNvPr id="3" name="Content Placeholder 2">
            <a:extLst>
              <a:ext uri="{FF2B5EF4-FFF2-40B4-BE49-F238E27FC236}">
                <a16:creationId xmlns:a16="http://schemas.microsoft.com/office/drawing/2014/main" id="{A1695225-2941-40A7-85A3-63DF6FB828B7}"/>
              </a:ext>
            </a:extLst>
          </p:cNvPr>
          <p:cNvSpPr>
            <a:spLocks noGrp="1"/>
          </p:cNvSpPr>
          <p:nvPr>
            <p:ph sz="half" idx="1"/>
          </p:nvPr>
        </p:nvSpPr>
        <p:spPr>
          <a:xfrm>
            <a:off x="838200" y="1598212"/>
            <a:ext cx="5181600" cy="4578751"/>
          </a:xfrm>
        </p:spPr>
        <p:txBody>
          <a:bodyPr>
            <a:normAutofit fontScale="85000" lnSpcReduction="20000"/>
          </a:bodyPr>
          <a:lstStyle/>
          <a:p>
            <a:pPr marL="0" indent="0">
              <a:buNone/>
            </a:pPr>
            <a:r>
              <a:rPr lang="en-US" b="0" i="0" dirty="0">
                <a:solidFill>
                  <a:srgbClr val="333333"/>
                </a:solidFill>
                <a:effectLst/>
                <a:latin typeface="Calibri" panose="020F0502020204030204" pitchFamily="34" charset="0"/>
                <a:cs typeface="Calibri" panose="020F0502020204030204" pitchFamily="34" charset="0"/>
              </a:rPr>
              <a:t>Watson hopes his table of disruptive technologies is useful but urges viewers and users of the table to look at the </a:t>
            </a:r>
            <a:r>
              <a:rPr lang="en-US" b="0" i="0" u="sng" dirty="0">
                <a:solidFill>
                  <a:srgbClr val="333333"/>
                </a:solidFill>
                <a:effectLst/>
                <a:latin typeface="Calibri" panose="020F0502020204030204" pitchFamily="34" charset="0"/>
                <a:cs typeface="Calibri" panose="020F0502020204030204" pitchFamily="34" charset="0"/>
              </a:rPr>
              <a:t>why</a:t>
            </a:r>
            <a:r>
              <a:rPr lang="en-US" b="0" i="0" dirty="0">
                <a:solidFill>
                  <a:srgbClr val="333333"/>
                </a:solidFill>
                <a:effectLst/>
                <a:latin typeface="Calibri" panose="020F0502020204030204" pitchFamily="34" charset="0"/>
                <a:cs typeface="Calibri" panose="020F0502020204030204" pitchFamily="34" charset="0"/>
              </a:rPr>
              <a:t> behind the technology. </a:t>
            </a:r>
          </a:p>
          <a:p>
            <a:pPr marL="0" indent="0">
              <a:buNone/>
            </a:pPr>
            <a:r>
              <a:rPr lang="en-US" b="0" i="0" dirty="0">
                <a:solidFill>
                  <a:srgbClr val="333333"/>
                </a:solidFill>
                <a:effectLst/>
                <a:latin typeface="Calibri" panose="020F0502020204030204" pitchFamily="34" charset="0"/>
                <a:cs typeface="Calibri" panose="020F0502020204030204" pitchFamily="34" charset="0"/>
              </a:rPr>
              <a:t>"The other thing that isn’t really discussed is what’s all this tech for? What are we, as a society/world, searching for here? </a:t>
            </a:r>
            <a:r>
              <a:rPr lang="en-US" b="0" i="0" u="sng" dirty="0">
                <a:solidFill>
                  <a:srgbClr val="333333"/>
                </a:solidFill>
                <a:effectLst/>
                <a:latin typeface="Calibri" panose="020F0502020204030204" pitchFamily="34" charset="0"/>
                <a:cs typeface="Calibri" panose="020F0502020204030204" pitchFamily="34" charset="0"/>
              </a:rPr>
              <a:t>The big question is what is the </a:t>
            </a:r>
            <a:r>
              <a:rPr lang="en-US" b="0" i="1" u="sng" dirty="0">
                <a:solidFill>
                  <a:srgbClr val="333333"/>
                </a:solidFill>
                <a:effectLst/>
                <a:latin typeface="Calibri" panose="020F0502020204030204" pitchFamily="34" charset="0"/>
                <a:cs typeface="Calibri" panose="020F0502020204030204" pitchFamily="34" charset="0"/>
              </a:rPr>
              <a:t>role</a:t>
            </a:r>
            <a:r>
              <a:rPr lang="en-US" b="0" i="0" u="sng" dirty="0">
                <a:solidFill>
                  <a:srgbClr val="333333"/>
                </a:solidFill>
                <a:effectLst/>
                <a:latin typeface="Calibri" panose="020F0502020204030204" pitchFamily="34" charset="0"/>
                <a:cs typeface="Calibri" panose="020F0502020204030204" pitchFamily="34" charset="0"/>
              </a:rPr>
              <a:t> of us humans in the midst of all this? </a:t>
            </a:r>
            <a:r>
              <a:rPr lang="en-US" b="0" i="0" dirty="0">
                <a:solidFill>
                  <a:srgbClr val="333333"/>
                </a:solidFill>
                <a:effectLst/>
                <a:latin typeface="Calibri" panose="020F0502020204030204" pitchFamily="34" charset="0"/>
                <a:cs typeface="Calibri" panose="020F0502020204030204" pitchFamily="34" charset="0"/>
              </a:rPr>
              <a:t>I think the big idea falling out of this and tech generally (especially AI) is what are we humans </a:t>
            </a:r>
            <a:r>
              <a:rPr lang="en-US" b="0" i="1" dirty="0">
                <a:solidFill>
                  <a:srgbClr val="333333"/>
                </a:solidFill>
                <a:effectLst/>
                <a:latin typeface="Calibri" panose="020F0502020204030204" pitchFamily="34" charset="0"/>
                <a:cs typeface="Calibri" panose="020F0502020204030204" pitchFamily="34" charset="0"/>
              </a:rPr>
              <a:t>for</a:t>
            </a:r>
            <a:r>
              <a:rPr lang="en-US" b="0" i="0" dirty="0">
                <a:solidFill>
                  <a:srgbClr val="333333"/>
                </a:solidFill>
                <a:effectLst/>
                <a:latin typeface="Calibri" panose="020F0502020204030204" pitchFamily="34" charset="0"/>
                <a:cs typeface="Calibri" panose="020F0502020204030204" pitchFamily="34" charset="0"/>
              </a:rPr>
              <a:t>? Does the human race need a strategy...?“</a:t>
            </a:r>
          </a:p>
          <a:p>
            <a:pPr marL="0" indent="0">
              <a:buNone/>
            </a:pPr>
            <a:endParaRPr lang="en-US" b="0" i="0" dirty="0">
              <a:solidFill>
                <a:srgbClr val="333333"/>
              </a:solidFill>
              <a:effectLst/>
              <a:latin typeface="Calibri" panose="020F0502020204030204" pitchFamily="34" charset="0"/>
              <a:cs typeface="Calibri" panose="020F0502020204030204" pitchFamily="34" charset="0"/>
            </a:endParaRPr>
          </a:p>
          <a:p>
            <a:pPr marL="0" indent="0">
              <a:buNone/>
            </a:pPr>
            <a:r>
              <a:rPr lang="en-US" sz="1300" dirty="0">
                <a:solidFill>
                  <a:srgbClr val="333333"/>
                </a:solidFill>
                <a:latin typeface="Calibri" panose="020F0502020204030204" pitchFamily="34" charset="0"/>
                <a:cs typeface="Calibri" panose="020F0502020204030204" pitchFamily="34" charset="0"/>
              </a:rPr>
              <a:t>See </a:t>
            </a:r>
            <a:r>
              <a:rPr lang="en-US" sz="1300" dirty="0">
                <a:solidFill>
                  <a:srgbClr val="333333"/>
                </a:solidFill>
                <a:latin typeface="Calibri" panose="020F0502020204030204" pitchFamily="34" charset="0"/>
                <a:cs typeface="Calibri" panose="020F0502020204030204" pitchFamily="34" charset="0"/>
                <a:hlinkClick r:id="rId2"/>
              </a:rPr>
              <a:t>https://www.forbes.com/sites/paularmstrongtech/2018/09/10/these-are-the-disruptive-technologies-that-will-affect-your-industry/?sh=10bb619075e</a:t>
            </a:r>
            <a:endParaRPr lang="en-US" sz="1300" dirty="0">
              <a:solidFill>
                <a:srgbClr val="333333"/>
              </a:solidFill>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3074" name="Picture 2" descr="S Ttock Artificial Intelligence">
            <a:extLst>
              <a:ext uri="{FF2B5EF4-FFF2-40B4-BE49-F238E27FC236}">
                <a16:creationId xmlns:a16="http://schemas.microsoft.com/office/drawing/2014/main" id="{8FB0CE5E-41DA-4C83-9765-945C591179B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598212"/>
            <a:ext cx="5181600" cy="43652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1942C2C-5314-4906-8BD0-8DD21689FECC}"/>
              </a:ext>
            </a:extLst>
          </p:cNvPr>
          <p:cNvSpPr>
            <a:spLocks noGrp="1"/>
          </p:cNvSpPr>
          <p:nvPr>
            <p:ph type="sldNum" sz="quarter" idx="12"/>
          </p:nvPr>
        </p:nvSpPr>
        <p:spPr/>
        <p:txBody>
          <a:bodyPr/>
          <a:lstStyle/>
          <a:p>
            <a:fld id="{5A67C252-D15C-4931-9DE1-E21ABF3EC818}" type="slidenum">
              <a:rPr lang="en-US" smtClean="0"/>
              <a:t>14</a:t>
            </a:fld>
            <a:endParaRPr lang="en-US"/>
          </a:p>
        </p:txBody>
      </p:sp>
    </p:spTree>
    <p:extLst>
      <p:ext uri="{BB962C8B-B14F-4D97-AF65-F5344CB8AC3E}">
        <p14:creationId xmlns:p14="http://schemas.microsoft.com/office/powerpoint/2010/main" val="53245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B5B541-6E3B-434D-8A67-526F4B03F763}"/>
              </a:ext>
            </a:extLst>
          </p:cNvPr>
          <p:cNvSpPr>
            <a:spLocks noGrp="1"/>
          </p:cNvSpPr>
          <p:nvPr>
            <p:ph type="title"/>
          </p:nvPr>
        </p:nvSpPr>
        <p:spPr>
          <a:xfrm>
            <a:off x="524786" y="365125"/>
            <a:ext cx="11314706" cy="1325563"/>
          </a:xfrm>
        </p:spPr>
        <p:txBody>
          <a:bodyPr>
            <a:normAutofit/>
          </a:bodyPr>
          <a:lstStyle/>
          <a:p>
            <a:r>
              <a:rPr lang="en-US" sz="4000" dirty="0"/>
              <a:t>Bonus Material --  Clayton Christensen Interview </a:t>
            </a:r>
          </a:p>
        </p:txBody>
      </p:sp>
      <p:sp>
        <p:nvSpPr>
          <p:cNvPr id="9" name="Content Placeholder 8">
            <a:extLst>
              <a:ext uri="{FF2B5EF4-FFF2-40B4-BE49-F238E27FC236}">
                <a16:creationId xmlns:a16="http://schemas.microsoft.com/office/drawing/2014/main" id="{206C6695-3958-4875-8166-1E327BB4FACE}"/>
              </a:ext>
            </a:extLst>
          </p:cNvPr>
          <p:cNvSpPr>
            <a:spLocks noGrp="1"/>
          </p:cNvSpPr>
          <p:nvPr>
            <p:ph idx="1"/>
          </p:nvPr>
        </p:nvSpPr>
        <p:spPr>
          <a:xfrm>
            <a:off x="758687" y="1992602"/>
            <a:ext cx="15625876" cy="6991870"/>
          </a:xfrm>
        </p:spPr>
        <p:txBody>
          <a:bodyPr>
            <a:normAutofit/>
          </a:bodyPr>
          <a:lstStyle/>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sz="1050" dirty="0">
                <a:hlinkClick r:id="rId2"/>
              </a:rPr>
              <a:t> </a:t>
            </a:r>
            <a:r>
              <a:rPr lang="en-US" sz="1400" dirty="0">
                <a:hlinkClick r:id="rId2"/>
              </a:rPr>
              <a:t>Link: https://www.youtube.com/watch?v=qDrMAzCHFUU</a:t>
            </a:r>
            <a:endParaRPr lang="en-US" sz="1400" dirty="0"/>
          </a:p>
          <a:p>
            <a:endParaRPr lang="en-US" dirty="0"/>
          </a:p>
        </p:txBody>
      </p:sp>
      <p:pic>
        <p:nvPicPr>
          <p:cNvPr id="4098" name="Picture 2" descr="What Clayton Christensen Taught Me">
            <a:extLst>
              <a:ext uri="{FF2B5EF4-FFF2-40B4-BE49-F238E27FC236}">
                <a16:creationId xmlns:a16="http://schemas.microsoft.com/office/drawing/2014/main" id="{E863A7BE-ECBB-40DE-8EAE-65B78CB60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62936"/>
            <a:ext cx="6436059" cy="36041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0860B56-6A2F-4C83-A62F-D8DEE36E3C9E}"/>
              </a:ext>
            </a:extLst>
          </p:cNvPr>
          <p:cNvSpPr>
            <a:spLocks noGrp="1"/>
          </p:cNvSpPr>
          <p:nvPr>
            <p:ph type="sldNum" sz="quarter" idx="12"/>
          </p:nvPr>
        </p:nvSpPr>
        <p:spPr/>
        <p:txBody>
          <a:bodyPr/>
          <a:lstStyle/>
          <a:p>
            <a:fld id="{5A67C252-D15C-4931-9DE1-E21ABF3EC818}" type="slidenum">
              <a:rPr lang="en-US" smtClean="0"/>
              <a:t>15</a:t>
            </a:fld>
            <a:endParaRPr lang="en-US"/>
          </a:p>
        </p:txBody>
      </p:sp>
    </p:spTree>
    <p:extLst>
      <p:ext uri="{BB962C8B-B14F-4D97-AF65-F5344CB8AC3E}">
        <p14:creationId xmlns:p14="http://schemas.microsoft.com/office/powerpoint/2010/main" val="113054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BBC0E5-6044-4A4F-B133-ADA42F6DB195}"/>
              </a:ext>
            </a:extLst>
          </p:cNvPr>
          <p:cNvSpPr>
            <a:spLocks noGrp="1"/>
          </p:cNvSpPr>
          <p:nvPr>
            <p:ph type="title"/>
          </p:nvPr>
        </p:nvSpPr>
        <p:spPr>
          <a:xfrm>
            <a:off x="314316" y="262647"/>
            <a:ext cx="11356746" cy="1371600"/>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3600" b="1" i="0" u="none" strike="noStrike" kern="1200" cap="none" spc="0" normalizeH="0" baseline="0" noProof="0" dirty="0">
                <a:ln>
                  <a:noFill/>
                </a:ln>
                <a:effectLst/>
                <a:uLnTx/>
                <a:uFillTx/>
                <a:latin typeface="Calibri Light" panose="020F0302020204030204"/>
                <a:ea typeface="+mn-ea"/>
                <a:cs typeface="+mn-cs"/>
              </a:rPr>
              <a:t>Exploring Innovative Transportation Disruptors – Technologies/Innovations That Can Change Everything</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5" name="Content Placeholder 4">
            <a:extLst>
              <a:ext uri="{FF2B5EF4-FFF2-40B4-BE49-F238E27FC236}">
                <a16:creationId xmlns:a16="http://schemas.microsoft.com/office/drawing/2014/main" id="{F7FBF04B-D375-4A5B-9685-C4C7E8608C34}"/>
              </a:ext>
            </a:extLst>
          </p:cNvPr>
          <p:cNvSpPr>
            <a:spLocks noGrp="1"/>
          </p:cNvSpPr>
          <p:nvPr>
            <p:ph sz="half" idx="1"/>
          </p:nvPr>
        </p:nvSpPr>
        <p:spPr>
          <a:xfrm>
            <a:off x="466929" y="2137413"/>
            <a:ext cx="5382636" cy="4574885"/>
          </a:xfrm>
        </p:spPr>
        <p:txBody>
          <a:bodyPr>
            <a:normAutofit fontScale="92500" lnSpcReduction="20000"/>
          </a:bodyPr>
          <a:lstStyle/>
          <a:p>
            <a:pPr marL="0" indent="0">
              <a:buNone/>
            </a:pPr>
            <a:r>
              <a:rPr lang="en-US" sz="2400" dirty="0"/>
              <a:t>INCLUDES:</a:t>
            </a:r>
            <a:r>
              <a:rPr lang="en-US" dirty="0"/>
              <a:t> </a:t>
            </a:r>
          </a:p>
          <a:p>
            <a:r>
              <a:rPr lang="en-US" sz="1600" dirty="0"/>
              <a:t>Persons: Jeff Bezos,  Elon Musk,, Malcom McLean</a:t>
            </a:r>
          </a:p>
          <a:p>
            <a:r>
              <a:rPr lang="en-US" sz="1600" dirty="0"/>
              <a:t>Things: Automobiles, Internet, Ocean Containers </a:t>
            </a:r>
          </a:p>
          <a:p>
            <a:r>
              <a:rPr lang="en-US" sz="1600" dirty="0"/>
              <a:t>Catalyzing Events: COVID, Hurricane Katrina,  Vietnam War</a:t>
            </a:r>
          </a:p>
          <a:p>
            <a:pPr marL="0" indent="0">
              <a:buNone/>
            </a:pPr>
            <a:r>
              <a:rPr lang="en-US" sz="2000" dirty="0"/>
              <a:t>KEY PROPOSITIONS:</a:t>
            </a:r>
          </a:p>
          <a:p>
            <a:r>
              <a:rPr lang="en-US" sz="1600" dirty="0"/>
              <a:t>Radical Change driven by new visions and plans not just a sustaining innovation,  </a:t>
            </a:r>
          </a:p>
          <a:p>
            <a:r>
              <a:rPr lang="en-US" sz="1600" dirty="0"/>
              <a:t>Change unexpected or underestimated  -- often from the bottom up</a:t>
            </a:r>
          </a:p>
          <a:p>
            <a:r>
              <a:rPr lang="en-US" sz="1600" dirty="0"/>
              <a:t>Builds on a hybrid of converging disruptors </a:t>
            </a:r>
          </a:p>
          <a:p>
            <a:r>
              <a:rPr lang="en-US" sz="1600" dirty="0"/>
              <a:t>Destroys old ways of doing things by undermining the cost and performance models,</a:t>
            </a:r>
          </a:p>
          <a:p>
            <a:pPr marL="0" indent="0">
              <a:buNone/>
            </a:pPr>
            <a:r>
              <a:rPr lang="en-US" sz="1900" dirty="0"/>
              <a:t>CLASS FOCUS</a:t>
            </a:r>
            <a:r>
              <a:rPr lang="en-US" sz="1900" b="1" dirty="0"/>
              <a:t>:</a:t>
            </a:r>
          </a:p>
          <a:p>
            <a:r>
              <a:rPr lang="en-US" sz="1600" dirty="0"/>
              <a:t>On Developing Technologies Effecting Movement of People and Goods (Supply Chain) </a:t>
            </a:r>
          </a:p>
          <a:p>
            <a:r>
              <a:rPr lang="en-US" sz="1600" dirty="0"/>
              <a:t>Consideration of Impacts </a:t>
            </a:r>
          </a:p>
          <a:p>
            <a:r>
              <a:rPr lang="en-US" sz="1600" dirty="0"/>
              <a:t>Difficulties in predictability (often left with known unknowns)</a:t>
            </a:r>
          </a:p>
          <a:p>
            <a:endParaRPr lang="en-US" sz="1600" dirty="0"/>
          </a:p>
          <a:p>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7" name="Content Placeholder 6">
            <a:extLst>
              <a:ext uri="{FF2B5EF4-FFF2-40B4-BE49-F238E27FC236}">
                <a16:creationId xmlns:a16="http://schemas.microsoft.com/office/drawing/2014/main" id="{3005CA15-71C1-46D2-8265-5D17E781DCB4}"/>
              </a:ext>
            </a:extLst>
          </p:cNvPr>
          <p:cNvPicPr>
            <a:picLocks noGrp="1" noChangeAspect="1"/>
          </p:cNvPicPr>
          <p:nvPr>
            <p:ph sz="half" idx="2"/>
          </p:nvPr>
        </p:nvPicPr>
        <p:blipFill>
          <a:blip r:embed="rId2"/>
          <a:stretch>
            <a:fillRect/>
          </a:stretch>
        </p:blipFill>
        <p:spPr>
          <a:xfrm>
            <a:off x="5992689" y="2807351"/>
            <a:ext cx="5875506" cy="2822172"/>
          </a:xfrm>
          <a:prstGeom prst="rect">
            <a:avLst/>
          </a:prstGeom>
        </p:spPr>
      </p:pic>
      <p:sp>
        <p:nvSpPr>
          <p:cNvPr id="9" name="TextBox 8">
            <a:extLst>
              <a:ext uri="{FF2B5EF4-FFF2-40B4-BE49-F238E27FC236}">
                <a16:creationId xmlns:a16="http://schemas.microsoft.com/office/drawing/2014/main" id="{8F6E1EFB-157A-444B-9B62-91074A52A833}"/>
              </a:ext>
            </a:extLst>
          </p:cNvPr>
          <p:cNvSpPr txBox="1"/>
          <p:nvPr/>
        </p:nvSpPr>
        <p:spPr>
          <a:xfrm>
            <a:off x="1536970" y="1391055"/>
            <a:ext cx="8278239" cy="746358"/>
          </a:xfrm>
          <a:prstGeom prst="rect">
            <a:avLst/>
          </a:prstGeom>
          <a:noFill/>
        </p:spPr>
        <p:txBody>
          <a:bodyPr wrap="square">
            <a:spAutoFit/>
          </a:bodyPr>
          <a:lstStyle/>
          <a:p>
            <a:pPr marL="0" marR="0" lvl="0" indent="0" algn="l" defTabSz="914400" rtl="0" eaLnBrk="1" fontAlgn="base" latinLnBrk="0" hangingPunct="1">
              <a:lnSpc>
                <a:spcPts val="1650"/>
              </a:lnSpc>
              <a:spcBef>
                <a:spcPts val="0"/>
              </a:spcBef>
              <a:spcAft>
                <a:spcPts val="800"/>
              </a:spcAft>
              <a:buClrTx/>
              <a:buSzTx/>
              <a:buFont typeface="Arial" panose="020B0604020202020204" pitchFamily="34" charset="0"/>
              <a:buNone/>
              <a:tabLst/>
              <a:defRPr/>
            </a:pPr>
            <a:r>
              <a:rPr kumimoji="0" lang="en-US" sz="1800" b="0" i="1" u="none" strike="noStrike" kern="1200" cap="none" spc="15" normalizeH="0" baseline="0" noProof="0" dirty="0">
                <a:ln>
                  <a:noFill/>
                </a:ln>
                <a:solidFill>
                  <a:srgbClr val="303336"/>
                </a:solidFill>
                <a:effectLst/>
                <a:uLnTx/>
                <a:uFillTx/>
                <a:latin typeface="Arial" panose="020B0604020202020204" pitchFamily="34" charset="0"/>
                <a:ea typeface="Times New Roman" panose="02020603050405020304" pitchFamily="18" charset="0"/>
                <a:cs typeface="Arial" panose="020B0604020202020204" pitchFamily="34" charset="0"/>
              </a:rPr>
              <a:t>Disruption</a:t>
            </a:r>
            <a:r>
              <a:rPr kumimoji="0" lang="en-US" sz="1800" b="0" i="0" u="none" strike="noStrike" kern="1200" cap="none" spc="15" normalizeH="0" baseline="0" noProof="0" dirty="0">
                <a:ln>
                  <a:noFill/>
                </a:ln>
                <a:solidFill>
                  <a:srgbClr val="303336"/>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person, thing or event that</a:t>
            </a:r>
            <a:r>
              <a:rPr kumimoji="0" lang="en-US" sz="1800" b="0" i="1" u="none" strike="noStrike" kern="1200" cap="none" spc="15" normalizeH="0" baseline="0" noProof="0" dirty="0">
                <a:ln>
                  <a:noFill/>
                </a:ln>
                <a:solidFill>
                  <a:srgbClr val="303336"/>
                </a:solidFill>
                <a:effectLst/>
                <a:uLnTx/>
                <a:uFillTx/>
                <a:latin typeface="Arial" panose="020B0604020202020204" pitchFamily="34" charset="0"/>
                <a:ea typeface="Times New Roman" panose="02020603050405020304" pitchFamily="18" charset="0"/>
                <a:cs typeface="Arial" panose="020B0604020202020204" pitchFamily="34" charset="0"/>
              </a:rPr>
              <a:t> causes “a break or interruption in the normal course or continuation of some activity, process, etc.” --  </a:t>
            </a:r>
            <a:r>
              <a:rPr kumimoji="0" lang="en-US" sz="1800" b="0" i="0" u="none" strike="noStrike" kern="1200" cap="none" spc="15" normalizeH="0" baseline="0" noProof="0" dirty="0">
                <a:ln>
                  <a:noFill/>
                </a:ln>
                <a:solidFill>
                  <a:srgbClr val="303336"/>
                </a:solidFill>
                <a:effectLst/>
                <a:uLnTx/>
                <a:uFillTx/>
                <a:latin typeface="Arial" panose="020B0604020202020204" pitchFamily="34" charset="0"/>
                <a:ea typeface="Times New Roman" panose="02020603050405020304" pitchFamily="18" charset="0"/>
                <a:cs typeface="Arial" panose="020B0604020202020204" pitchFamily="34" charset="0"/>
              </a:rPr>
              <a:t>Merriam Webster Internet Dictionary </a:t>
            </a:r>
            <a:endParaRPr kumimoji="0" lang="en-US" sz="1800" b="0" i="1" u="none" strike="noStrike" kern="1200" cap="none" spc="15" normalizeH="0" baseline="0" noProof="0" dirty="0">
              <a:ln>
                <a:noFill/>
              </a:ln>
              <a:solidFill>
                <a:srgbClr val="303336"/>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671F88A4-2363-48ED-A1A2-F9B2557A9CD7}"/>
              </a:ext>
            </a:extLst>
          </p:cNvPr>
          <p:cNvSpPr>
            <a:spLocks noGrp="1"/>
          </p:cNvSpPr>
          <p:nvPr>
            <p:ph type="sldNum" sz="quarter" idx="12"/>
          </p:nvPr>
        </p:nvSpPr>
        <p:spPr/>
        <p:txBody>
          <a:bodyPr/>
          <a:lstStyle/>
          <a:p>
            <a:fld id="{5A67C252-D15C-4931-9DE1-E21ABF3EC818}" type="slidenum">
              <a:rPr lang="en-US" smtClean="0"/>
              <a:t>2</a:t>
            </a:fld>
            <a:endParaRPr lang="en-US"/>
          </a:p>
        </p:txBody>
      </p:sp>
    </p:spTree>
    <p:extLst>
      <p:ext uri="{BB962C8B-B14F-4D97-AF65-F5344CB8AC3E}">
        <p14:creationId xmlns:p14="http://schemas.microsoft.com/office/powerpoint/2010/main" val="396745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B1CFA3-2753-4362-BE40-3E0ACE71DB52}"/>
              </a:ext>
            </a:extLst>
          </p:cNvPr>
          <p:cNvSpPr>
            <a:spLocks noGrp="1"/>
          </p:cNvSpPr>
          <p:nvPr>
            <p:ph type="title"/>
          </p:nvPr>
        </p:nvSpPr>
        <p:spPr>
          <a:xfrm>
            <a:off x="471639" y="272847"/>
            <a:ext cx="11121946" cy="766681"/>
          </a:xfrm>
        </p:spPr>
        <p:txBody>
          <a:bodyPr>
            <a:normAutofit fontScale="90000"/>
          </a:bodyPr>
          <a:lstStyle/>
          <a:p>
            <a:r>
              <a:rPr lang="en-US" dirty="0">
                <a:effectLst/>
                <a:latin typeface="+mn-lt"/>
              </a:rPr>
              <a:t>Historical transport disruption through technology</a:t>
            </a:r>
            <a:r>
              <a:rPr lang="en-US" b="1" i="1" dirty="0">
                <a:effectLst/>
                <a:latin typeface="sofia-pro"/>
              </a:rPr>
              <a:t>:</a:t>
            </a:r>
            <a:br>
              <a:rPr lang="en-US" b="1" i="0" dirty="0">
                <a:effectLst/>
                <a:latin typeface="sofia-pro"/>
              </a:rPr>
            </a:br>
            <a:endParaRPr lang="en-US" dirty="0"/>
          </a:p>
        </p:txBody>
      </p:sp>
      <p:pic>
        <p:nvPicPr>
          <p:cNvPr id="1026" name="Picture 2" descr="New York City horse-to-cars disruption Credit Business Insider">
            <a:extLst>
              <a:ext uri="{FF2B5EF4-FFF2-40B4-BE49-F238E27FC236}">
                <a16:creationId xmlns:a16="http://schemas.microsoft.com/office/drawing/2014/main" id="{3AA89D77-7D16-4734-9675-D019197D54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8416" y="1039529"/>
            <a:ext cx="10493828" cy="52420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F983A51-1D04-47EE-A7A7-363AFE9AB622}"/>
              </a:ext>
            </a:extLst>
          </p:cNvPr>
          <p:cNvSpPr>
            <a:spLocks noGrp="1"/>
          </p:cNvSpPr>
          <p:nvPr>
            <p:ph type="sldNum" sz="quarter" idx="12"/>
          </p:nvPr>
        </p:nvSpPr>
        <p:spPr/>
        <p:txBody>
          <a:bodyPr/>
          <a:lstStyle/>
          <a:p>
            <a:fld id="{5A67C252-D15C-4931-9DE1-E21ABF3EC818}" type="slidenum">
              <a:rPr lang="en-US" smtClean="0"/>
              <a:t>3</a:t>
            </a:fld>
            <a:endParaRPr lang="en-US"/>
          </a:p>
        </p:txBody>
      </p:sp>
    </p:spTree>
    <p:extLst>
      <p:ext uri="{BB962C8B-B14F-4D97-AF65-F5344CB8AC3E}">
        <p14:creationId xmlns:p14="http://schemas.microsoft.com/office/powerpoint/2010/main" val="318799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2256-27E4-40E1-8659-EFE82121A8C2}"/>
              </a:ext>
            </a:extLst>
          </p:cNvPr>
          <p:cNvSpPr>
            <a:spLocks noGrp="1"/>
          </p:cNvSpPr>
          <p:nvPr>
            <p:ph type="title"/>
          </p:nvPr>
        </p:nvSpPr>
        <p:spPr>
          <a:xfrm>
            <a:off x="839788" y="211015"/>
            <a:ext cx="9047789" cy="777997"/>
          </a:xfrm>
        </p:spPr>
        <p:txBody>
          <a:bodyPr>
            <a:normAutofit fontScale="90000"/>
          </a:bodyPr>
          <a:lstStyle/>
          <a:p>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Deep Thinkers and Thoughts on Disruptive Innovation -I</a:t>
            </a:r>
            <a:endParaRPr lang="en-US" dirty="0"/>
          </a:p>
        </p:txBody>
      </p:sp>
      <p:sp>
        <p:nvSpPr>
          <p:cNvPr id="3" name="Content Placeholder 2">
            <a:extLst>
              <a:ext uri="{FF2B5EF4-FFF2-40B4-BE49-F238E27FC236}">
                <a16:creationId xmlns:a16="http://schemas.microsoft.com/office/drawing/2014/main" id="{66AF2DD3-FC89-460D-A97B-2EF4382EF68F}"/>
              </a:ext>
            </a:extLst>
          </p:cNvPr>
          <p:cNvSpPr>
            <a:spLocks noGrp="1"/>
          </p:cNvSpPr>
          <p:nvPr>
            <p:ph idx="1"/>
          </p:nvPr>
        </p:nvSpPr>
        <p:spPr>
          <a:xfrm>
            <a:off x="8330084" y="3429000"/>
            <a:ext cx="3628205" cy="2067448"/>
          </a:xfrm>
        </p:spPr>
        <p:txBody>
          <a:bodyPr>
            <a:normAutofit fontScale="25000" lnSpcReduction="20000"/>
          </a:bodyPr>
          <a:lstStyle/>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endParaRPr lang="en-US" sz="1050" dirty="0">
              <a:hlinkClick r:id="rId2"/>
            </a:endParaRPr>
          </a:p>
          <a:p>
            <a:r>
              <a:rPr lang="en-US" sz="5600" dirty="0">
                <a:hlinkClick r:id="rId2"/>
              </a:rPr>
              <a:t>https://youtu.be/Cu6J6taqOSg</a:t>
            </a:r>
            <a:endParaRPr lang="en-US" sz="5600" dirty="0"/>
          </a:p>
          <a:p>
            <a:endParaRPr lang="en-US" sz="1050" dirty="0"/>
          </a:p>
        </p:txBody>
      </p:sp>
      <p:sp>
        <p:nvSpPr>
          <p:cNvPr id="4" name="Text Placeholder 3">
            <a:extLst>
              <a:ext uri="{FF2B5EF4-FFF2-40B4-BE49-F238E27FC236}">
                <a16:creationId xmlns:a16="http://schemas.microsoft.com/office/drawing/2014/main" id="{232FC8F1-0606-40AB-8DCB-E06296E31A8B}"/>
              </a:ext>
            </a:extLst>
          </p:cNvPr>
          <p:cNvSpPr>
            <a:spLocks noGrp="1"/>
          </p:cNvSpPr>
          <p:nvPr>
            <p:ph type="body" sz="half" idx="2"/>
          </p:nvPr>
        </p:nvSpPr>
        <p:spPr>
          <a:xfrm>
            <a:off x="839788" y="1105319"/>
            <a:ext cx="6756766" cy="4763669"/>
          </a:xfrm>
        </p:spPr>
        <p:txBody>
          <a:bodyPr>
            <a:normAutofit fontScale="92500" lnSpcReduction="10000"/>
          </a:bodyPr>
          <a:lstStyle/>
          <a:p>
            <a:pPr marR="0" lvl="0" algn="l" defTabSz="914400" rtl="0" eaLnBrk="1" fontAlgn="auto" latinLnBrk="1" hangingPunct="1">
              <a:lnSpc>
                <a:spcPct val="90000"/>
              </a:lnSpc>
              <a:spcBef>
                <a:spcPts val="1000"/>
              </a:spcBef>
              <a:spcAft>
                <a:spcPts val="0"/>
              </a:spcAft>
              <a:buClrTx/>
              <a:buSzTx/>
              <a:tabLst/>
              <a:defRPr/>
            </a:pPr>
            <a:r>
              <a:rPr kumimoji="0" lang="en-US" sz="2600" b="0" i="0" u="none" strike="noStrike" kern="1200" cap="none" spc="0" normalizeH="0" baseline="0" noProof="0" dirty="0">
                <a:ln>
                  <a:noFill/>
                </a:ln>
                <a:solidFill>
                  <a:srgbClr val="111111"/>
                </a:solidFill>
                <a:effectLst/>
                <a:uLnTx/>
                <a:uFillTx/>
                <a:ea typeface="+mn-ea"/>
                <a:cs typeface="+mn-cs"/>
              </a:rPr>
              <a:t>Clayton Christensen</a:t>
            </a:r>
          </a:p>
          <a:p>
            <a:pPr marL="228600" marR="0" lvl="0" indent="-228600"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11111"/>
                </a:solidFill>
                <a:effectLst/>
                <a:uLnTx/>
                <a:uFillTx/>
                <a:latin typeface="SourceSansPro"/>
                <a:ea typeface="+mn-ea"/>
                <a:cs typeface="+mn-cs"/>
              </a:rPr>
              <a:t>Popularized the idea of disruptive innovation in the book </a:t>
            </a:r>
            <a:r>
              <a:rPr kumimoji="0" lang="en-US" sz="1800" b="0" i="1" u="none" strike="noStrike" kern="1200" cap="none" spc="0" normalizeH="0" baseline="0" noProof="0" dirty="0">
                <a:ln>
                  <a:noFill/>
                </a:ln>
                <a:solidFill>
                  <a:srgbClr val="111111"/>
                </a:solidFill>
                <a:effectLst/>
                <a:uLnTx/>
                <a:uFillTx/>
                <a:latin typeface="SourceSansPro"/>
                <a:ea typeface="+mn-ea"/>
                <a:cs typeface="+mn-cs"/>
              </a:rPr>
              <a:t>The Innovator’s Solution</a:t>
            </a:r>
            <a:r>
              <a:rPr kumimoji="0" lang="en-US" sz="1800" b="0" i="0" u="none" strike="noStrike" kern="1200" cap="none" spc="0" normalizeH="0" baseline="0" noProof="0" dirty="0">
                <a:ln>
                  <a:noFill/>
                </a:ln>
                <a:solidFill>
                  <a:srgbClr val="111111"/>
                </a:solidFill>
                <a:effectLst/>
                <a:uLnTx/>
                <a:uFillTx/>
                <a:latin typeface="SourceSansPro"/>
                <a:ea typeface="+mn-ea"/>
                <a:cs typeface="+mn-cs"/>
              </a:rPr>
              <a:t>, which was a follow up to his </a:t>
            </a:r>
            <a:r>
              <a:rPr kumimoji="0" lang="en-US" sz="1800" b="0" i="1" u="none" strike="noStrike" kern="1200" cap="none" spc="0" normalizeH="0" baseline="0" noProof="0" dirty="0">
                <a:ln>
                  <a:noFill/>
                </a:ln>
                <a:solidFill>
                  <a:srgbClr val="111111"/>
                </a:solidFill>
                <a:effectLst/>
                <a:uLnTx/>
                <a:uFillTx/>
                <a:latin typeface="SourceSansPro"/>
                <a:ea typeface="+mn-ea"/>
                <a:cs typeface="+mn-cs"/>
              </a:rPr>
              <a:t>The Innovators Dilemma</a:t>
            </a:r>
            <a:r>
              <a:rPr kumimoji="0" lang="en-US" sz="1800" b="0" i="0" u="none" strike="noStrike" kern="1200" cap="none" spc="0" normalizeH="0" baseline="0" noProof="0" dirty="0">
                <a:ln>
                  <a:noFill/>
                </a:ln>
                <a:solidFill>
                  <a:srgbClr val="111111"/>
                </a:solidFill>
                <a:effectLst/>
                <a:uLnTx/>
                <a:uFillTx/>
                <a:latin typeface="SourceSansPro"/>
                <a:ea typeface="+mn-ea"/>
                <a:cs typeface="+mn-cs"/>
              </a:rPr>
              <a:t> published in 1997.</a:t>
            </a:r>
            <a:r>
              <a:rPr kumimoji="0" lang="en-US" sz="1800" b="0" i="0" u="none" strike="noStrike" kern="1200" cap="none" spc="0" normalizeH="0" baseline="30000" noProof="0" dirty="0">
                <a:ln>
                  <a:noFill/>
                </a:ln>
                <a:solidFill>
                  <a:srgbClr val="0000EE"/>
                </a:solidFill>
                <a:effectLst/>
                <a:uLnTx/>
                <a:uFillTx/>
                <a:latin typeface="SourceSansPro"/>
                <a:ea typeface="+mn-ea"/>
                <a:cs typeface="+mn-cs"/>
              </a:rPr>
              <a:t> </a:t>
            </a:r>
          </a:p>
          <a:p>
            <a:pPr marL="228600" marR="0" lvl="0" indent="-228600"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sz="1800" dirty="0">
                <a:solidFill>
                  <a:srgbClr val="111111"/>
                </a:solidFill>
                <a:latin typeface="SourceSansPro"/>
              </a:rPr>
              <a:t>P</a:t>
            </a:r>
            <a:r>
              <a:rPr kumimoji="0" lang="en-US" sz="1800" b="0" i="0" u="none" strike="noStrike" kern="1200" cap="none" spc="0" normalizeH="0" baseline="0" noProof="0" dirty="0" err="1">
                <a:ln>
                  <a:noFill/>
                </a:ln>
                <a:solidFill>
                  <a:srgbClr val="111111"/>
                </a:solidFill>
                <a:effectLst/>
                <a:uLnTx/>
                <a:uFillTx/>
                <a:latin typeface="SourceSansPro"/>
                <a:ea typeface="+mn-ea"/>
                <a:cs typeface="+mn-cs"/>
              </a:rPr>
              <a:t>osited</a:t>
            </a:r>
            <a:r>
              <a:rPr kumimoji="0" lang="en-US" sz="1800" b="0" i="0" u="none" strike="noStrike" kern="1200" cap="none" spc="0" normalizeH="0" baseline="0" noProof="0" dirty="0">
                <a:ln>
                  <a:noFill/>
                </a:ln>
                <a:solidFill>
                  <a:srgbClr val="111111"/>
                </a:solidFill>
                <a:effectLst/>
                <a:uLnTx/>
                <a:uFillTx/>
                <a:latin typeface="SourceSansPro"/>
                <a:ea typeface="+mn-ea"/>
                <a:cs typeface="+mn-cs"/>
              </a:rPr>
              <a:t> that there were two types of technologies that businesses dealt with. </a:t>
            </a:r>
            <a:r>
              <a:rPr kumimoji="0" lang="en-US" sz="1800" b="0" i="0" u="sng" strike="noStrike" kern="1200" cap="none" spc="0" normalizeH="0" baseline="0" noProof="0" dirty="0">
                <a:ln>
                  <a:noFill/>
                </a:ln>
                <a:solidFill>
                  <a:srgbClr val="111111"/>
                </a:solidFill>
                <a:effectLst/>
                <a:uLnTx/>
                <a:uFillTx/>
                <a:latin typeface="SourceSansPro"/>
                <a:ea typeface="+mn-ea"/>
                <a:cs typeface="+mn-cs"/>
              </a:rPr>
              <a:t>Sustainable technologies </a:t>
            </a:r>
            <a:r>
              <a:rPr kumimoji="0" lang="en-US" sz="1800" b="0" i="0" u="none" strike="noStrike" kern="1200" cap="none" spc="0" normalizeH="0" baseline="0" noProof="0" dirty="0">
                <a:ln>
                  <a:noFill/>
                </a:ln>
                <a:solidFill>
                  <a:srgbClr val="111111"/>
                </a:solidFill>
                <a:effectLst/>
                <a:uLnTx/>
                <a:uFillTx/>
                <a:latin typeface="SourceSansPro"/>
                <a:ea typeface="+mn-ea"/>
                <a:cs typeface="+mn-cs"/>
              </a:rPr>
              <a:t>were those that allowed a business to      incrementally improve its operations on a predictable timeframe.            </a:t>
            </a:r>
            <a:r>
              <a:rPr kumimoji="0" lang="en-US" sz="1800" b="0" i="0" u="sng" strike="noStrike" kern="1200" cap="none" spc="0" normalizeH="0" baseline="0" noProof="0" dirty="0">
                <a:ln>
                  <a:noFill/>
                </a:ln>
                <a:solidFill>
                  <a:srgbClr val="111111"/>
                </a:solidFill>
                <a:effectLst/>
                <a:uLnTx/>
                <a:uFillTx/>
                <a:latin typeface="SourceSansPro"/>
                <a:ea typeface="+mn-ea"/>
                <a:cs typeface="+mn-cs"/>
              </a:rPr>
              <a:t>Disruptive Technologies</a:t>
            </a:r>
            <a:r>
              <a:rPr kumimoji="0" lang="en-US" sz="1800" b="0" i="0" strike="noStrike" kern="1200" cap="none" spc="0" normalizeH="0" baseline="0" noProof="0" dirty="0">
                <a:ln>
                  <a:noFill/>
                </a:ln>
                <a:solidFill>
                  <a:srgbClr val="111111"/>
                </a:solidFill>
                <a:effectLst/>
                <a:uLnTx/>
                <a:uFillTx/>
                <a:latin typeface="SourceSansPro"/>
                <a:ea typeface="+mn-ea"/>
                <a:cs typeface="+mn-cs"/>
              </a:rPr>
              <a:t>  </a:t>
            </a:r>
            <a:r>
              <a:rPr kumimoji="0" lang="en-US" sz="1800" b="0" i="0" u="none" strike="noStrike" kern="1200" cap="none" spc="0" normalizeH="0" baseline="0" noProof="0" dirty="0">
                <a:ln>
                  <a:noFill/>
                </a:ln>
                <a:solidFill>
                  <a:srgbClr val="111111"/>
                </a:solidFill>
                <a:effectLst/>
                <a:uLnTx/>
                <a:uFillTx/>
                <a:latin typeface="SourceSansPro"/>
                <a:ea typeface="+mn-ea"/>
                <a:cs typeface="+mn-cs"/>
              </a:rPr>
              <a:t>advance innovations that simplify and makes more affordable products and services to undesirable or ignored markets.</a:t>
            </a:r>
          </a:p>
          <a:p>
            <a:pPr marL="285750" marR="0" lvl="0" indent="-28575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D0D0D"/>
                </a:solidFill>
                <a:effectLst/>
                <a:uLnTx/>
                <a:uFillTx/>
                <a:latin typeface="MiloTE"/>
                <a:ea typeface="+mn-ea"/>
                <a:cs typeface="+mn-cs"/>
              </a:rPr>
              <a:t>Noted that It is not stupidity that prevents great firms from foreseeing disruption but rather their supreme rationality. They do “the right thing”, focusing on better products for their best and most profitable clients, But that is “the wrong thing” if it blinds them to the threat from poorly capitalized upstarts offering cheaper stuff in markets too obscure to worry about. Such threats can swiftly turn existential if the rivals move upmarket and go for the jugular.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11111"/>
                </a:solidFill>
                <a:effectLst/>
                <a:uLnTx/>
                <a:uFillTx/>
                <a:latin typeface="SourceSansPro"/>
                <a:ea typeface="+mn-ea"/>
                <a:cs typeface="+mn-cs"/>
              </a:rPr>
              <a:t>Averred that key “disruptor” requirements include an </a:t>
            </a:r>
            <a:r>
              <a:rPr kumimoji="0" lang="en-US" sz="1800" b="0" i="0" u="sng" strike="noStrike" kern="1200" cap="none" spc="0" normalizeH="0" baseline="0" noProof="0" dirty="0">
                <a:ln>
                  <a:noFill/>
                </a:ln>
                <a:solidFill>
                  <a:srgbClr val="111111"/>
                </a:solidFill>
                <a:effectLst/>
                <a:uLnTx/>
                <a:uFillTx/>
                <a:latin typeface="SourceSansPro"/>
                <a:ea typeface="+mn-ea"/>
                <a:cs typeface="+mn-cs"/>
              </a:rPr>
              <a:t>enabling technology</a:t>
            </a:r>
            <a:r>
              <a:rPr kumimoji="0" lang="en-US" sz="1800" b="0" i="0" u="none" strike="noStrike" kern="1200" cap="none" spc="0" normalizeH="0" baseline="0" noProof="0" dirty="0">
                <a:ln>
                  <a:noFill/>
                </a:ln>
                <a:solidFill>
                  <a:srgbClr val="111111"/>
                </a:solidFill>
                <a:effectLst/>
                <a:uLnTx/>
                <a:uFillTx/>
                <a:latin typeface="SourceSansPro"/>
                <a:ea typeface="+mn-ea"/>
                <a:cs typeface="+mn-cs"/>
              </a:rPr>
              <a:t>, an </a:t>
            </a:r>
            <a:r>
              <a:rPr kumimoji="0" lang="en-US" sz="1800" b="0" i="0" u="sng" strike="noStrike" kern="1200" cap="none" spc="0" normalizeH="0" baseline="0" noProof="0" dirty="0">
                <a:ln>
                  <a:noFill/>
                </a:ln>
                <a:solidFill>
                  <a:srgbClr val="111111"/>
                </a:solidFill>
                <a:effectLst/>
                <a:uLnTx/>
                <a:uFillTx/>
                <a:latin typeface="SourceSansPro"/>
                <a:ea typeface="+mn-ea"/>
                <a:cs typeface="+mn-cs"/>
              </a:rPr>
              <a:t>innovative Business model </a:t>
            </a:r>
            <a:r>
              <a:rPr kumimoji="0" lang="en-US" sz="1800" b="0" i="0" u="none" strike="noStrike" kern="1200" cap="none" spc="0" normalizeH="0" baseline="0" noProof="0" dirty="0">
                <a:ln>
                  <a:noFill/>
                </a:ln>
                <a:solidFill>
                  <a:srgbClr val="111111"/>
                </a:solidFill>
                <a:effectLst/>
                <a:uLnTx/>
                <a:uFillTx/>
                <a:latin typeface="SourceSansPro"/>
                <a:ea typeface="+mn-ea"/>
                <a:cs typeface="+mn-cs"/>
              </a:rPr>
              <a:t>and </a:t>
            </a:r>
            <a:r>
              <a:rPr kumimoji="0" lang="en-US" sz="1800" b="0" i="0" u="sng" strike="noStrike" kern="1200" cap="none" spc="0" normalizeH="0" baseline="0" noProof="0" dirty="0">
                <a:ln>
                  <a:noFill/>
                </a:ln>
                <a:solidFill>
                  <a:srgbClr val="111111"/>
                </a:solidFill>
                <a:effectLst/>
                <a:uLnTx/>
                <a:uFillTx/>
                <a:latin typeface="SourceSansPro"/>
                <a:ea typeface="+mn-ea"/>
                <a:cs typeface="+mn-cs"/>
              </a:rPr>
              <a:t>a coherent value network</a:t>
            </a:r>
            <a:r>
              <a:rPr kumimoji="0" lang="en-US" sz="1800" b="0" i="0" u="none" strike="noStrike" kern="1200" cap="none" spc="0" normalizeH="0" baseline="0" noProof="0" dirty="0">
                <a:ln>
                  <a:noFill/>
                </a:ln>
                <a:solidFill>
                  <a:srgbClr val="111111"/>
                </a:solidFill>
                <a:effectLst/>
                <a:uLnTx/>
                <a:uFillTx/>
                <a:latin typeface="SourceSansPro"/>
                <a:ea typeface="+mn-ea"/>
                <a:cs typeface="+mn-cs"/>
              </a:rPr>
              <a:t>.(1)</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2050" name="Picture 2" descr="disruptive-innovation-model">
            <a:extLst>
              <a:ext uri="{FF2B5EF4-FFF2-40B4-BE49-F238E27FC236}">
                <a16:creationId xmlns:a16="http://schemas.microsoft.com/office/drawing/2014/main" id="{5C7E334B-3388-4C1A-BE57-CCCC04037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908" y="1607736"/>
            <a:ext cx="3713405" cy="406958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3D1D4E2-7B1B-405F-9DEC-41F944A4C4AB}"/>
              </a:ext>
            </a:extLst>
          </p:cNvPr>
          <p:cNvSpPr>
            <a:spLocks noGrp="1"/>
          </p:cNvSpPr>
          <p:nvPr>
            <p:ph type="sldNum" sz="quarter" idx="12"/>
          </p:nvPr>
        </p:nvSpPr>
        <p:spPr/>
        <p:txBody>
          <a:bodyPr/>
          <a:lstStyle/>
          <a:p>
            <a:fld id="{5A67C252-D15C-4931-9DE1-E21ABF3EC818}" type="slidenum">
              <a:rPr lang="en-US" smtClean="0"/>
              <a:t>4</a:t>
            </a:fld>
            <a:endParaRPr lang="en-US"/>
          </a:p>
        </p:txBody>
      </p:sp>
    </p:spTree>
    <p:extLst>
      <p:ext uri="{BB962C8B-B14F-4D97-AF65-F5344CB8AC3E}">
        <p14:creationId xmlns:p14="http://schemas.microsoft.com/office/powerpoint/2010/main" val="205129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8C03-068C-44FA-AB45-FE5100C7BBC8}"/>
              </a:ext>
            </a:extLst>
          </p:cNvPr>
          <p:cNvSpPr>
            <a:spLocks noGrp="1"/>
          </p:cNvSpPr>
          <p:nvPr>
            <p:ph type="title"/>
          </p:nvPr>
        </p:nvSpPr>
        <p:spPr>
          <a:xfrm>
            <a:off x="351692" y="457200"/>
            <a:ext cx="11143622" cy="638070"/>
          </a:xfrm>
        </p:spPr>
        <p:txBody>
          <a:bodyPr>
            <a:normAutofit/>
          </a:bodyPr>
          <a:lstStyle/>
          <a:p>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Deep Thinkers and Thoughts on Disruptive Innovation -II</a:t>
            </a:r>
            <a:endParaRPr lang="en-US" dirty="0"/>
          </a:p>
        </p:txBody>
      </p:sp>
      <p:sp>
        <p:nvSpPr>
          <p:cNvPr id="4" name="Text Placeholder 3">
            <a:extLst>
              <a:ext uri="{FF2B5EF4-FFF2-40B4-BE49-F238E27FC236}">
                <a16:creationId xmlns:a16="http://schemas.microsoft.com/office/drawing/2014/main" id="{64D5882D-7B7B-4AA9-831E-1ADDC02DA2F8}"/>
              </a:ext>
            </a:extLst>
          </p:cNvPr>
          <p:cNvSpPr>
            <a:spLocks noGrp="1"/>
          </p:cNvSpPr>
          <p:nvPr>
            <p:ph type="body" sz="half" idx="2"/>
          </p:nvPr>
        </p:nvSpPr>
        <p:spPr>
          <a:xfrm>
            <a:off x="462224" y="1336431"/>
            <a:ext cx="7946990" cy="5375868"/>
          </a:xfrm>
        </p:spPr>
        <p:txBody>
          <a:bodyPr>
            <a:normAutofit lnSpcReduction="10000"/>
          </a:bodyPr>
          <a:lstStyle/>
          <a:p>
            <a:r>
              <a:rPr lang="en-US" sz="2400" dirty="0"/>
              <a:t>Tony </a:t>
            </a:r>
            <a:r>
              <a:rPr lang="en-US" sz="2400" dirty="0" err="1"/>
              <a:t>Seba</a:t>
            </a:r>
            <a:r>
              <a:rPr lang="en-US" sz="2400" dirty="0"/>
              <a:t>:</a:t>
            </a:r>
          </a:p>
          <a:p>
            <a:endParaRPr lang="en-US" sz="2400" dirty="0"/>
          </a:p>
          <a:p>
            <a:pPr marL="285750" marR="0" indent="-285750">
              <a:lnSpc>
                <a:spcPct val="107000"/>
              </a:lnSpc>
              <a:spcBef>
                <a:spcPts val="0"/>
              </a:spcBef>
              <a:spcAft>
                <a:spcPts val="1050"/>
              </a:spcAft>
              <a:buFont typeface="Arial" panose="020B0604020202020204" pitchFamily="34" charset="0"/>
              <a:buChar char="•"/>
            </a:pPr>
            <a:r>
              <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Creator of the </a:t>
            </a:r>
            <a:r>
              <a:rPr lang="en-US" sz="1600" dirty="0" err="1">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Seba</a:t>
            </a:r>
            <a:r>
              <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 Technology Distribution Framework is an, author, speaker, educator, and serial Silicon Valley entrepreneur. He is the </a:t>
            </a:r>
            <a:r>
              <a:rPr lang="en-US" sz="1600" dirty="0" err="1">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 author of the #1 Amazon best-selling book “Clean Disruption of Energy and Transportation”, “Solar Trillions" and "Winners Take All", and co-author of "Rethinking Transportation 2020-2030” and "Rethinking Food and Agriculture 2020-2030".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1050"/>
              </a:spcAft>
              <a:buFont typeface="Arial" panose="020B0604020202020204" pitchFamily="34" charset="0"/>
              <a:buChar char="•"/>
            </a:pPr>
            <a:r>
              <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Co-founder of </a:t>
            </a:r>
            <a:r>
              <a:rPr lang="en-US" sz="1600" dirty="0" err="1">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RethinkX</a:t>
            </a:r>
            <a:r>
              <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 a think tank that analyzes technology disruption and its implications. His work focuses on technology disruption, the convergence of technologies, business model innovation, and product innovations that are leading to the disruption of some of the world’s major industries, such as energy, transportation, food, agriculture, infrastructure, real estate, health care, finance, and more. *</a:t>
            </a:r>
          </a:p>
          <a:p>
            <a:pPr marL="285750" marR="0" indent="-285750">
              <a:lnSpc>
                <a:spcPct val="107000"/>
              </a:lnSpc>
              <a:spcBef>
                <a:spcPts val="0"/>
              </a:spcBef>
              <a:spcAft>
                <a:spcPts val="1050"/>
              </a:spcAft>
              <a:buFont typeface="Arial" panose="020B0604020202020204" pitchFamily="34" charset="0"/>
              <a:buChar char="•"/>
            </a:pPr>
            <a:endPar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1050"/>
              </a:spcAft>
              <a:buFont typeface="Arial" panose="020B0604020202020204" pitchFamily="34" charset="0"/>
              <a:buChar char="•"/>
            </a:pPr>
            <a:endPar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0" indent="-171450">
              <a:lnSpc>
                <a:spcPct val="107000"/>
              </a:lnSpc>
              <a:spcBef>
                <a:spcPts val="0"/>
              </a:spcBef>
              <a:spcAft>
                <a:spcPts val="1050"/>
              </a:spcAft>
              <a:buFont typeface="Arial" panose="020B0604020202020204" pitchFamily="34" charset="0"/>
              <a:buChar char="•"/>
            </a:pPr>
            <a:r>
              <a:rPr lang="en-US" sz="12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rPr>
              <a:t>From  Amazon Authors Notes </a:t>
            </a:r>
          </a:p>
          <a:p>
            <a:pPr>
              <a:lnSpc>
                <a:spcPct val="107000"/>
              </a:lnSpc>
              <a:spcBef>
                <a:spcPts val="0"/>
              </a:spcBef>
              <a:spcAft>
                <a:spcPts val="1050"/>
              </a:spcAft>
            </a:pPr>
            <a:r>
              <a:rPr lang="en-US" sz="1200" dirty="0">
                <a:solidFill>
                  <a:srgbClr val="0F1111"/>
                </a:solidFill>
                <a:latin typeface="Arial" panose="020B0604020202020204" pitchFamily="34" charset="0"/>
                <a:cs typeface="Times New Roman" panose="02020603050405020304" pitchFamily="18" charset="0"/>
              </a:rPr>
              <a:t>Link  -- </a:t>
            </a:r>
            <a:r>
              <a:rPr lang="en-US" sz="1200" dirty="0">
                <a:solidFill>
                  <a:srgbClr val="0F1111"/>
                </a:solidFill>
                <a:latin typeface="Arial" panose="020B0604020202020204" pitchFamily="34" charset="0"/>
                <a:cs typeface="Times New Roman" panose="02020603050405020304" pitchFamily="18" charset="0"/>
                <a:hlinkClick r:id="rId2"/>
              </a:rPr>
              <a:t>https://www.youtube.com/watch?v=6Ud-fPKnj3Q&amp;t=296s</a:t>
            </a:r>
            <a:endParaRPr lang="en-US" sz="1200" dirty="0">
              <a:solidFill>
                <a:srgbClr val="0F1111"/>
              </a:solidFill>
              <a:latin typeface="Arial" panose="020B0604020202020204" pitchFamily="34" charset="0"/>
              <a:cs typeface="Times New Roman" panose="02020603050405020304" pitchFamily="18" charset="0"/>
            </a:endParaRPr>
          </a:p>
          <a:p>
            <a:pPr>
              <a:lnSpc>
                <a:spcPct val="107000"/>
              </a:lnSpc>
              <a:spcBef>
                <a:spcPts val="0"/>
              </a:spcBef>
              <a:spcAft>
                <a:spcPts val="1050"/>
              </a:spcAft>
            </a:pPr>
            <a:endParaRPr lang="en-US" b="0" i="0" dirty="0">
              <a:effectLst/>
              <a:latin typeface="Roboto" panose="02000000000000000000" pitchFamily="2" charset="0"/>
            </a:endParaRPr>
          </a:p>
          <a:p>
            <a:pPr marR="0">
              <a:lnSpc>
                <a:spcPct val="107000"/>
              </a:lnSpc>
              <a:spcBef>
                <a:spcPts val="0"/>
              </a:spcBef>
              <a:spcAft>
                <a:spcPts val="1050"/>
              </a:spcAft>
            </a:pPr>
            <a:endPar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endParaRPr>
          </a:p>
          <a:p>
            <a:pPr marR="0">
              <a:lnSpc>
                <a:spcPct val="107000"/>
              </a:lnSpc>
              <a:spcBef>
                <a:spcPts val="0"/>
              </a:spcBef>
              <a:spcAft>
                <a:spcPts val="1050"/>
              </a:spcAft>
            </a:pPr>
            <a:endParaRPr lang="en-US" sz="1600" dirty="0">
              <a:solidFill>
                <a:srgbClr val="0F1111"/>
              </a:solidFill>
              <a:effectLst/>
              <a:latin typeface="Arial" panose="020B0604020202020204" pitchFamily="34" charset="0"/>
              <a:ea typeface="Times New Roman" panose="02020603050405020304" pitchFamily="18" charset="0"/>
              <a:cs typeface="Times New Roman" panose="02020603050405020304" pitchFamily="18" charset="0"/>
            </a:endParaRPr>
          </a:p>
          <a:p>
            <a:pPr marR="0">
              <a:lnSpc>
                <a:spcPct val="107000"/>
              </a:lnSpc>
              <a:spcBef>
                <a:spcPts val="0"/>
              </a:spcBef>
              <a:spcAft>
                <a:spcPts val="1050"/>
              </a:spcAft>
            </a:pPr>
            <a:endParaRPr lang="en-US" dirty="0"/>
          </a:p>
        </p:txBody>
      </p:sp>
      <p:pic>
        <p:nvPicPr>
          <p:cNvPr id="5" name="Content Placeholder 4">
            <a:extLst>
              <a:ext uri="{FF2B5EF4-FFF2-40B4-BE49-F238E27FC236}">
                <a16:creationId xmlns:a16="http://schemas.microsoft.com/office/drawing/2014/main" id="{6798D1AF-5AC8-45A4-8305-BA6956960F4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80006" y="1848897"/>
            <a:ext cx="3381196" cy="3094892"/>
          </a:xfrm>
          <a:prstGeom prst="rect">
            <a:avLst/>
          </a:prstGeom>
          <a:noFill/>
        </p:spPr>
      </p:pic>
      <p:sp>
        <p:nvSpPr>
          <p:cNvPr id="3" name="Slide Number Placeholder 2">
            <a:extLst>
              <a:ext uri="{FF2B5EF4-FFF2-40B4-BE49-F238E27FC236}">
                <a16:creationId xmlns:a16="http://schemas.microsoft.com/office/drawing/2014/main" id="{CD0A968E-6860-411F-AE3F-8417530888EE}"/>
              </a:ext>
            </a:extLst>
          </p:cNvPr>
          <p:cNvSpPr>
            <a:spLocks noGrp="1"/>
          </p:cNvSpPr>
          <p:nvPr>
            <p:ph type="sldNum" sz="quarter" idx="12"/>
          </p:nvPr>
        </p:nvSpPr>
        <p:spPr/>
        <p:txBody>
          <a:bodyPr/>
          <a:lstStyle/>
          <a:p>
            <a:fld id="{5A67C252-D15C-4931-9DE1-E21ABF3EC818}" type="slidenum">
              <a:rPr lang="en-US" smtClean="0"/>
              <a:t>5</a:t>
            </a:fld>
            <a:endParaRPr lang="en-US"/>
          </a:p>
        </p:txBody>
      </p:sp>
    </p:spTree>
    <p:extLst>
      <p:ext uri="{BB962C8B-B14F-4D97-AF65-F5344CB8AC3E}">
        <p14:creationId xmlns:p14="http://schemas.microsoft.com/office/powerpoint/2010/main" val="55988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3065-F4FA-4502-9626-6D70D81ED987}"/>
              </a:ext>
            </a:extLst>
          </p:cNvPr>
          <p:cNvSpPr>
            <a:spLocks noGrp="1"/>
          </p:cNvSpPr>
          <p:nvPr>
            <p:ph type="title"/>
          </p:nvPr>
        </p:nvSpPr>
        <p:spPr>
          <a:xfrm>
            <a:off x="838200" y="365126"/>
            <a:ext cx="10515600" cy="418646"/>
          </a:xfrm>
        </p:spPr>
        <p:txBody>
          <a:bodyPr>
            <a:normAutofit fontScale="90000"/>
          </a:bodyPr>
          <a:lstStyle/>
          <a:p>
            <a:endParaRPr lang="en-US" dirty="0"/>
          </a:p>
        </p:txBody>
      </p:sp>
      <p:pic>
        <p:nvPicPr>
          <p:cNvPr id="1026" name="Picture 2" descr="Seba Framework">
            <a:extLst>
              <a:ext uri="{FF2B5EF4-FFF2-40B4-BE49-F238E27FC236}">
                <a16:creationId xmlns:a16="http://schemas.microsoft.com/office/drawing/2014/main" id="{C7831C82-49D5-45E2-A412-3CBD7599A1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051" y="-1"/>
            <a:ext cx="12507612" cy="69886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77BE38C-F131-424D-A6F7-8BCFEE7CD70C}"/>
              </a:ext>
            </a:extLst>
          </p:cNvPr>
          <p:cNvSpPr>
            <a:spLocks noGrp="1"/>
          </p:cNvSpPr>
          <p:nvPr>
            <p:ph type="sldNum" sz="quarter" idx="12"/>
          </p:nvPr>
        </p:nvSpPr>
        <p:spPr/>
        <p:txBody>
          <a:bodyPr/>
          <a:lstStyle/>
          <a:p>
            <a:fld id="{5A67C252-D15C-4931-9DE1-E21ABF3EC818}" type="slidenum">
              <a:rPr lang="en-US" smtClean="0"/>
              <a:t>6</a:t>
            </a:fld>
            <a:endParaRPr lang="en-US"/>
          </a:p>
        </p:txBody>
      </p:sp>
    </p:spTree>
    <p:extLst>
      <p:ext uri="{BB962C8B-B14F-4D97-AF65-F5344CB8AC3E}">
        <p14:creationId xmlns:p14="http://schemas.microsoft.com/office/powerpoint/2010/main" val="322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AE92-9127-4690-9920-F1A66F1AF129}"/>
              </a:ext>
            </a:extLst>
          </p:cNvPr>
          <p:cNvSpPr>
            <a:spLocks noGrp="1"/>
          </p:cNvSpPr>
          <p:nvPr>
            <p:ph type="title"/>
          </p:nvPr>
        </p:nvSpPr>
        <p:spPr>
          <a:xfrm>
            <a:off x="481263" y="240633"/>
            <a:ext cx="10872537" cy="705572"/>
          </a:xfrm>
        </p:spPr>
        <p:txBody>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Disruption Technology Prediction and Tracking Tools </a:t>
            </a:r>
            <a:endParaRPr lang="en-US" dirty="0"/>
          </a:p>
        </p:txBody>
      </p:sp>
      <p:sp>
        <p:nvSpPr>
          <p:cNvPr id="3" name="Content Placeholder 2">
            <a:extLst>
              <a:ext uri="{FF2B5EF4-FFF2-40B4-BE49-F238E27FC236}">
                <a16:creationId xmlns:a16="http://schemas.microsoft.com/office/drawing/2014/main" id="{E6ED5AEA-5A9B-48C0-892F-8D37343F9D7B}"/>
              </a:ext>
            </a:extLst>
          </p:cNvPr>
          <p:cNvSpPr>
            <a:spLocks noGrp="1"/>
          </p:cNvSpPr>
          <p:nvPr>
            <p:ph sz="half" idx="1"/>
          </p:nvPr>
        </p:nvSpPr>
        <p:spPr>
          <a:xfrm>
            <a:off x="342325" y="1304014"/>
            <a:ext cx="5120640" cy="4786685"/>
          </a:xfrm>
        </p:spPr>
        <p:txBody>
          <a:bodyPr>
            <a:normAutofit fontScale="25000" lnSpcReduction="20000"/>
          </a:bodyPr>
          <a:lstStyle/>
          <a:p>
            <a:pPr marL="0" indent="0">
              <a:buNone/>
            </a:pPr>
            <a:r>
              <a:rPr lang="en-US" sz="7200" dirty="0"/>
              <a:t>The Technology S Curve</a:t>
            </a:r>
          </a:p>
          <a:p>
            <a:pPr marL="0" indent="0">
              <a:buNone/>
            </a:pPr>
            <a:endParaRPr lang="en-US" sz="7200" dirty="0"/>
          </a:p>
          <a:p>
            <a:pPr marL="0" marR="0" indent="0">
              <a:lnSpc>
                <a:spcPct val="107000"/>
              </a:lnSpc>
              <a:spcBef>
                <a:spcPts val="0"/>
              </a:spcBef>
              <a:spcAft>
                <a:spcPts val="800"/>
              </a:spcAft>
              <a:buNone/>
            </a:pPr>
            <a:r>
              <a:rPr lang="en-US" sz="5600" b="1" spc="-5" dirty="0" err="1">
                <a:solidFill>
                  <a:srgbClr val="292929"/>
                </a:solidFill>
                <a:effectLst/>
                <a:latin typeface="Calibri" panose="020F0502020204030204" pitchFamily="34" charset="0"/>
                <a:ea typeface="Calibri" panose="020F0502020204030204" pitchFamily="34" charset="0"/>
                <a:cs typeface="Calibri" panose="020F0502020204030204" pitchFamily="34" charset="0"/>
              </a:rPr>
              <a:t>Seba</a:t>
            </a:r>
            <a:r>
              <a:rPr lang="en-US" sz="5600" b="1" spc="-5"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 pays close attention to s curves.  </a:t>
            </a:r>
            <a:r>
              <a:rPr lang="en-US" sz="5600" spc="-5"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Technologies have cost-improvement curves, which show the rate at which a given technology improves over time. For example, Moore’s Law, which postulates that computing power doubles every two years or so. </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600" spc="-5"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They help identify: </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5600" spc="-5"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What the main driver of improvement is </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5600" spc="-5"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When technology convergence is possible -- single technologies are not what caused disruptions. Essentially when you have several technologies, each one improving at a different rate, converge at a certain point in time to make it possible for new products or services to be developed.</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5600" spc="-5"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 </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5600" dirty="0">
                <a:effectLst/>
                <a:latin typeface="Calibri" panose="020F0502020204030204" pitchFamily="34" charset="0"/>
                <a:ea typeface="Calibri" panose="020F0502020204030204" pitchFamily="34" charset="0"/>
                <a:cs typeface="Calibri" panose="020F0502020204030204" pitchFamily="34" charset="0"/>
              </a:rPr>
              <a:t>The weakness of linear projections.  </a:t>
            </a:r>
            <a:r>
              <a:rPr lang="en-US" sz="5600" dirty="0" err="1">
                <a:effectLst/>
                <a:latin typeface="Calibri" panose="020F0502020204030204" pitchFamily="34" charset="0"/>
                <a:ea typeface="Calibri" panose="020F0502020204030204" pitchFamily="34" charset="0"/>
                <a:cs typeface="Calibri" panose="020F0502020204030204" pitchFamily="34" charset="0"/>
              </a:rPr>
              <a:t>Seba</a:t>
            </a:r>
            <a:r>
              <a:rPr lang="en-US" sz="5600" dirty="0">
                <a:effectLst/>
                <a:latin typeface="Calibri" panose="020F0502020204030204" pitchFamily="34" charset="0"/>
                <a:ea typeface="Calibri" panose="020F0502020204030204" pitchFamily="34" charset="0"/>
                <a:cs typeface="Calibri" panose="020F0502020204030204" pitchFamily="34" charset="0"/>
              </a:rPr>
              <a:t> that claims and no successful technology in history has never been adopted on a liner basis.</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5600" dirty="0">
                <a:effectLst/>
                <a:latin typeface="Calibri" panose="020F0502020204030204" pitchFamily="34" charset="0"/>
                <a:ea typeface="Calibri" panose="020F0502020204030204" pitchFamily="34" charset="0"/>
                <a:cs typeface="Calibri" panose="020F0502020204030204" pitchFamily="34" charset="0"/>
              </a:rPr>
              <a:t>Show that s-curves are not only exponential but are getting even steeper – that disruptions are happening even more quickly. (Once you hit the tipping point essentially it can move sideways for a long time and then it disrupts the existing market an grows exponentially) </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Paraphrased from Gua blog – 9/4/2017 -</a:t>
            </a:r>
            <a:r>
              <a:rPr kumimoji="0" lang="en-US" sz="4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2"/>
              </a:rPr>
              <a:t>https://medium.com/@gtabidze/things-ive-learned-from-tony-seba-about-technology-disruption-40fe6ba83746</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pic>
        <p:nvPicPr>
          <p:cNvPr id="7170" name="Picture 2">
            <a:extLst>
              <a:ext uri="{FF2B5EF4-FFF2-40B4-BE49-F238E27FC236}">
                <a16:creationId xmlns:a16="http://schemas.microsoft.com/office/drawing/2014/main" id="{05A39B1E-CBE9-45F1-9702-276BAF6E0E1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62966" y="1804946"/>
            <a:ext cx="6567358" cy="46981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0FA3C5C-9408-4369-9955-145FDD0CE115}"/>
              </a:ext>
            </a:extLst>
          </p:cNvPr>
          <p:cNvSpPr>
            <a:spLocks noGrp="1"/>
          </p:cNvSpPr>
          <p:nvPr>
            <p:ph type="sldNum" sz="quarter" idx="12"/>
          </p:nvPr>
        </p:nvSpPr>
        <p:spPr/>
        <p:txBody>
          <a:bodyPr/>
          <a:lstStyle/>
          <a:p>
            <a:fld id="{5A67C252-D15C-4931-9DE1-E21ABF3EC818}" type="slidenum">
              <a:rPr lang="en-US" smtClean="0"/>
              <a:t>7</a:t>
            </a:fld>
            <a:endParaRPr lang="en-US"/>
          </a:p>
        </p:txBody>
      </p:sp>
    </p:spTree>
    <p:extLst>
      <p:ext uri="{BB962C8B-B14F-4D97-AF65-F5344CB8AC3E}">
        <p14:creationId xmlns:p14="http://schemas.microsoft.com/office/powerpoint/2010/main" val="29047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7701D32-4110-4B11-8C46-3498103913AC}"/>
              </a:ext>
            </a:extLst>
          </p:cNvPr>
          <p:cNvSpPr>
            <a:spLocks noGrp="1"/>
          </p:cNvSpPr>
          <p:nvPr>
            <p:ph type="title"/>
          </p:nvPr>
        </p:nvSpPr>
        <p:spPr>
          <a:xfrm>
            <a:off x="510139" y="231007"/>
            <a:ext cx="11502189" cy="486075"/>
          </a:xfrm>
        </p:spPr>
        <p:txBody>
          <a:bodyPr>
            <a:normAutofit fontScale="90000"/>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Disruption Technology Prediction and Tracking Tools </a:t>
            </a:r>
            <a:endParaRPr lang="en-US" sz="4000" dirty="0"/>
          </a:p>
        </p:txBody>
      </p:sp>
      <p:sp>
        <p:nvSpPr>
          <p:cNvPr id="13" name="Content Placeholder 12">
            <a:extLst>
              <a:ext uri="{FF2B5EF4-FFF2-40B4-BE49-F238E27FC236}">
                <a16:creationId xmlns:a16="http://schemas.microsoft.com/office/drawing/2014/main" id="{1605FDB7-4805-4EFB-93BE-1BCF4EFC53BA}"/>
              </a:ext>
            </a:extLst>
          </p:cNvPr>
          <p:cNvSpPr>
            <a:spLocks noGrp="1"/>
          </p:cNvSpPr>
          <p:nvPr>
            <p:ph sz="half" idx="1"/>
          </p:nvPr>
        </p:nvSpPr>
        <p:spPr>
          <a:xfrm>
            <a:off x="510139" y="922351"/>
            <a:ext cx="6092792" cy="5704642"/>
          </a:xfrm>
        </p:spPr>
        <p:txBody>
          <a:bodyPr>
            <a:normAutofit fontScale="25000" lnSpcReduction="20000"/>
          </a:bodyPr>
          <a:lstStyle/>
          <a:p>
            <a:pPr marL="0" lvl="0" indent="0">
              <a:buNone/>
            </a:pPr>
            <a:r>
              <a:rPr lang="en-US" sz="4900" b="1" noProof="0" dirty="0"/>
              <a:t>Gartner Hype Cycle</a:t>
            </a:r>
          </a:p>
          <a:p>
            <a:pPr lvl="0"/>
            <a:r>
              <a:rPr lang="en-US" sz="4800" noProof="0" dirty="0"/>
              <a:t>Gartner is a global research and advisory firm providing information, advice, and tools for leaders in functions like IT, Supply Chain Management, Finance, Legal and Compliance and such. And the Hype Cycle is a branded graphical representation to showcase maturity, adoption, and social application of specific technologies.</a:t>
            </a:r>
          </a:p>
          <a:p>
            <a:r>
              <a:rPr lang="en-US" sz="4800" dirty="0"/>
              <a:t>Each Hype Cycle drills down into the five key phases of a technology’s life cycle.</a:t>
            </a:r>
          </a:p>
          <a:p>
            <a:r>
              <a:rPr lang="en-US" sz="4800" b="1" dirty="0"/>
              <a:t>Innovation Trigger</a:t>
            </a:r>
            <a:r>
              <a:rPr lang="en-US" sz="4800" dirty="0"/>
              <a:t>: A potential technology breakthrough kicks things off. Early proof-of-concept stories and media interest trigger significant publicity. Often no usable products exist and commercial viability is unproven.</a:t>
            </a:r>
            <a:br>
              <a:rPr lang="en-US" sz="4800" dirty="0"/>
            </a:br>
            <a:endParaRPr lang="en-US" sz="4800" dirty="0"/>
          </a:p>
          <a:p>
            <a:r>
              <a:rPr lang="en-US" sz="4800" b="1" dirty="0"/>
              <a:t>Peak of Inflated Expectations: </a:t>
            </a:r>
            <a:r>
              <a:rPr lang="en-US" sz="4800" dirty="0"/>
              <a:t>Early publicity produces a number of success stories — often accompanied by scores of failures. Some companies take action; many do not.</a:t>
            </a:r>
            <a:br>
              <a:rPr lang="en-US" sz="4800" dirty="0"/>
            </a:br>
            <a:endParaRPr lang="en-US" sz="4800" dirty="0"/>
          </a:p>
          <a:p>
            <a:r>
              <a:rPr lang="en-US" sz="4800" b="1" dirty="0"/>
              <a:t>Trough of Disillusionment</a:t>
            </a:r>
            <a:r>
              <a:rPr lang="en-US" sz="4800" dirty="0"/>
              <a:t>: Interest wanes as experiments and implementations fail to deliver. Producers of the technology shake out or fail. Investments continue only if the surviving providers improve their products to the satisfaction of early adopters.</a:t>
            </a:r>
            <a:br>
              <a:rPr lang="en-US" sz="4800" dirty="0"/>
            </a:br>
            <a:endParaRPr lang="en-US" sz="4800" dirty="0"/>
          </a:p>
          <a:p>
            <a:r>
              <a:rPr lang="en-US" sz="4800" b="1" dirty="0"/>
              <a:t>Slope of Enlightenment: </a:t>
            </a:r>
            <a:r>
              <a:rPr lang="en-US" sz="4800" dirty="0"/>
              <a:t>More instances of how the technology can benefit the enterprise start to crystallize and become more widely understood. Second- and third-generation products appear from technology providers. More enterprises fund pilots; conservative companies remain cautious.</a:t>
            </a:r>
            <a:br>
              <a:rPr lang="en-US" sz="4800" dirty="0"/>
            </a:br>
            <a:endParaRPr lang="en-US" sz="4800" dirty="0"/>
          </a:p>
          <a:p>
            <a:r>
              <a:rPr lang="en-US" sz="4800" b="1" dirty="0"/>
              <a:t>Plateau of Productivity</a:t>
            </a:r>
            <a:r>
              <a:rPr lang="en-US" sz="4800" dirty="0"/>
              <a:t>: Mainstream adoption starts to take off. Criteria for assessing provider viability are more clearly defined. The technology's broad market applicability and relevance are clearly paying off.</a:t>
            </a:r>
          </a:p>
          <a:p>
            <a:pPr marL="0" indent="0">
              <a:buNone/>
            </a:pPr>
            <a:r>
              <a:rPr lang="en-US" sz="4800" b="1" dirty="0"/>
              <a:t>Hype Cycles help you:</a:t>
            </a:r>
            <a:br>
              <a:rPr lang="en-US" sz="4800" dirty="0"/>
            </a:br>
            <a:endParaRPr lang="en-US" sz="4800" dirty="0"/>
          </a:p>
          <a:p>
            <a:r>
              <a:rPr lang="en-US" sz="4800" dirty="0"/>
              <a:t>Separate hype from the real drivers of a technology’s commercial promise</a:t>
            </a:r>
            <a:br>
              <a:rPr lang="en-US" sz="4800" dirty="0"/>
            </a:br>
            <a:endParaRPr lang="en-US" sz="4800" dirty="0"/>
          </a:p>
          <a:p>
            <a:r>
              <a:rPr lang="en-US" sz="4800" dirty="0"/>
              <a:t>Reduce the risk of your technology investment decisions </a:t>
            </a:r>
            <a:br>
              <a:rPr lang="en-US" sz="4800" dirty="0"/>
            </a:br>
            <a:endParaRPr lang="en-US" sz="4800" dirty="0"/>
          </a:p>
          <a:p>
            <a:r>
              <a:rPr lang="en-US" sz="4800" dirty="0"/>
              <a:t>Compare your understanding of a technology’s business value with the objectivity of experienced IT analysts</a:t>
            </a:r>
          </a:p>
          <a:p>
            <a:endParaRPr lang="en-US" dirty="0"/>
          </a:p>
        </p:txBody>
      </p:sp>
      <p:pic>
        <p:nvPicPr>
          <p:cNvPr id="5122" name="Picture 2" descr="The Hype Cycle">
            <a:extLst>
              <a:ext uri="{FF2B5EF4-FFF2-40B4-BE49-F238E27FC236}">
                <a16:creationId xmlns:a16="http://schemas.microsoft.com/office/drawing/2014/main" id="{9BC49E89-0D6F-404A-B876-7CC49A082A0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02931" y="922351"/>
            <a:ext cx="5274643" cy="52185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2BA6DBE-5FC0-4650-9852-DE87ADE68805}"/>
              </a:ext>
            </a:extLst>
          </p:cNvPr>
          <p:cNvSpPr>
            <a:spLocks noGrp="1"/>
          </p:cNvSpPr>
          <p:nvPr>
            <p:ph type="sldNum" sz="quarter" idx="12"/>
          </p:nvPr>
        </p:nvSpPr>
        <p:spPr/>
        <p:txBody>
          <a:bodyPr/>
          <a:lstStyle/>
          <a:p>
            <a:fld id="{5A67C252-D15C-4931-9DE1-E21ABF3EC818}" type="slidenum">
              <a:rPr lang="en-US" smtClean="0"/>
              <a:t>8</a:t>
            </a:fld>
            <a:endParaRPr lang="en-US"/>
          </a:p>
        </p:txBody>
      </p:sp>
    </p:spTree>
    <p:extLst>
      <p:ext uri="{BB962C8B-B14F-4D97-AF65-F5344CB8AC3E}">
        <p14:creationId xmlns:p14="http://schemas.microsoft.com/office/powerpoint/2010/main" val="331103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FAA5F-02B5-44DA-81D9-01391FA7B4B5}"/>
              </a:ext>
            </a:extLst>
          </p:cNvPr>
          <p:cNvSpPr>
            <a:spLocks noGrp="1"/>
          </p:cNvSpPr>
          <p:nvPr>
            <p:ph type="title"/>
          </p:nvPr>
        </p:nvSpPr>
        <p:spPr>
          <a:xfrm>
            <a:off x="356135" y="365126"/>
            <a:ext cx="10999253" cy="693654"/>
          </a:xfrm>
        </p:spPr>
        <p:txBody>
          <a:bodyPr>
            <a:normAutofit fontScale="90000"/>
          </a:bodyPr>
          <a:lstStyle/>
          <a:p>
            <a:r>
              <a:rPr lang="en-US" dirty="0"/>
              <a:t>Examples Supply Chain Hype Cycle Graphics  </a:t>
            </a:r>
          </a:p>
        </p:txBody>
      </p:sp>
      <p:sp>
        <p:nvSpPr>
          <p:cNvPr id="6" name="Text Placeholder 5">
            <a:extLst>
              <a:ext uri="{FF2B5EF4-FFF2-40B4-BE49-F238E27FC236}">
                <a16:creationId xmlns:a16="http://schemas.microsoft.com/office/drawing/2014/main" id="{01FF30A5-B434-47B4-A212-D7C1AF851F2B}"/>
              </a:ext>
            </a:extLst>
          </p:cNvPr>
          <p:cNvSpPr>
            <a:spLocks noGrp="1"/>
          </p:cNvSpPr>
          <p:nvPr>
            <p:ph type="body" idx="1"/>
          </p:nvPr>
        </p:nvSpPr>
        <p:spPr>
          <a:xfrm>
            <a:off x="433137" y="1145406"/>
            <a:ext cx="5739063" cy="606393"/>
          </a:xfrm>
        </p:spPr>
        <p:txBody>
          <a:bodyPr>
            <a:noAutofit/>
          </a:bodyPr>
          <a:lstStyle/>
          <a:p>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Hype Cycle for Supply Chain Execution Technologies 2020</a:t>
            </a:r>
            <a:endParaRPr lang="en-US" sz="1800" dirty="0"/>
          </a:p>
        </p:txBody>
      </p:sp>
      <p:pic>
        <p:nvPicPr>
          <p:cNvPr id="10" name="Content Placeholder 9">
            <a:extLst>
              <a:ext uri="{FF2B5EF4-FFF2-40B4-BE49-F238E27FC236}">
                <a16:creationId xmlns:a16="http://schemas.microsoft.com/office/drawing/2014/main" id="{CE5D3DE2-7AF1-467E-B3C8-2CBB5CDDCEB9}"/>
              </a:ext>
            </a:extLst>
          </p:cNvPr>
          <p:cNvPicPr>
            <a:picLocks noGrp="1" noChangeAspect="1"/>
          </p:cNvPicPr>
          <p:nvPr>
            <p:ph sz="half" idx="2"/>
          </p:nvPr>
        </p:nvPicPr>
        <p:blipFill>
          <a:blip r:embed="rId2"/>
          <a:stretch>
            <a:fillRect/>
          </a:stretch>
        </p:blipFill>
        <p:spPr>
          <a:xfrm>
            <a:off x="394637" y="1828799"/>
            <a:ext cx="5428648" cy="4360863"/>
          </a:xfrm>
          <a:prstGeom prst="rect">
            <a:avLst/>
          </a:prstGeom>
        </p:spPr>
      </p:pic>
      <p:sp>
        <p:nvSpPr>
          <p:cNvPr id="8" name="Text Placeholder 7">
            <a:extLst>
              <a:ext uri="{FF2B5EF4-FFF2-40B4-BE49-F238E27FC236}">
                <a16:creationId xmlns:a16="http://schemas.microsoft.com/office/drawing/2014/main" id="{8AA69289-84E6-448A-98B7-519723CA74A5}"/>
              </a:ext>
            </a:extLst>
          </p:cNvPr>
          <p:cNvSpPr>
            <a:spLocks noGrp="1"/>
          </p:cNvSpPr>
          <p:nvPr>
            <p:ph type="body" sz="quarter" idx="3"/>
          </p:nvPr>
        </p:nvSpPr>
        <p:spPr>
          <a:xfrm>
            <a:off x="6172200" y="1378919"/>
            <a:ext cx="5106988" cy="825266"/>
          </a:xfrm>
        </p:spPr>
        <p:txBody>
          <a:bodyPr/>
          <a:lstStyle/>
          <a:p>
            <a:r>
              <a:rPr lang="en-US" sz="1800" i="0" dirty="0">
                <a:solidFill>
                  <a:srgbClr val="000000"/>
                </a:solidFill>
                <a:effectLst/>
                <a:latin typeface="Calibri" panose="020F0502020204030204" pitchFamily="34" charset="0"/>
                <a:cs typeface="Calibri" panose="020F0502020204030204" pitchFamily="34" charset="0"/>
              </a:rPr>
              <a:t>Hype Cycle for Supply Chain Strategy, 2021</a:t>
            </a:r>
          </a:p>
          <a:p>
            <a:endParaRPr lang="en-US" dirty="0"/>
          </a:p>
        </p:txBody>
      </p:sp>
      <p:pic>
        <p:nvPicPr>
          <p:cNvPr id="6146" name="Picture 2">
            <a:extLst>
              <a:ext uri="{FF2B5EF4-FFF2-40B4-BE49-F238E27FC236}">
                <a16:creationId xmlns:a16="http://schemas.microsoft.com/office/drawing/2014/main" id="{E30ED083-43FC-4363-8F67-700A65F9FD2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69697" y="1636295"/>
            <a:ext cx="6109500" cy="45533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DAA7B31-F938-4012-B68F-CD3B0140543E}"/>
              </a:ext>
            </a:extLst>
          </p:cNvPr>
          <p:cNvSpPr>
            <a:spLocks noGrp="1"/>
          </p:cNvSpPr>
          <p:nvPr>
            <p:ph type="sldNum" sz="quarter" idx="12"/>
          </p:nvPr>
        </p:nvSpPr>
        <p:spPr/>
        <p:txBody>
          <a:bodyPr/>
          <a:lstStyle/>
          <a:p>
            <a:fld id="{5A67C252-D15C-4931-9DE1-E21ABF3EC818}" type="slidenum">
              <a:rPr lang="en-US" smtClean="0"/>
              <a:t>9</a:t>
            </a:fld>
            <a:endParaRPr lang="en-US"/>
          </a:p>
        </p:txBody>
      </p:sp>
    </p:spTree>
    <p:extLst>
      <p:ext uri="{BB962C8B-B14F-4D97-AF65-F5344CB8AC3E}">
        <p14:creationId xmlns:p14="http://schemas.microsoft.com/office/powerpoint/2010/main" val="1136388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7035</TotalTime>
  <Words>1838</Words>
  <Application>Microsoft Office PowerPoint</Application>
  <PresentationFormat>Widescreen</PresentationFormat>
  <Paragraphs>153</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Lato</vt:lpstr>
      <vt:lpstr>MiloTE</vt:lpstr>
      <vt:lpstr>Roboto</vt:lpstr>
      <vt:lpstr>sofia-pro</vt:lpstr>
      <vt:lpstr>SourceSansPro</vt:lpstr>
      <vt:lpstr>Symbol</vt:lpstr>
      <vt:lpstr>Office Theme</vt:lpstr>
      <vt:lpstr>Freight Disruptors -- Forces Can Change Everything </vt:lpstr>
      <vt:lpstr>Exploring Innovative Transportation Disruptors – Technologies/Innovations That Can Change Everything </vt:lpstr>
      <vt:lpstr>Historical transport disruption through technology: </vt:lpstr>
      <vt:lpstr>Deep Thinkers and Thoughts on Disruptive Innovation -I</vt:lpstr>
      <vt:lpstr>Deep Thinkers and Thoughts on Disruptive Innovation -II</vt:lpstr>
      <vt:lpstr>PowerPoint Presentation</vt:lpstr>
      <vt:lpstr>Disruption Technology Prediction and Tracking Tools </vt:lpstr>
      <vt:lpstr>Disruption Technology Prediction and Tracking Tools </vt:lpstr>
      <vt:lpstr>Examples Supply Chain Hype Cycle Graphics  </vt:lpstr>
      <vt:lpstr>Table of Disruptive Technologies – Richard Watson and Imperial College</vt:lpstr>
      <vt:lpstr>Conceptual Definition Summary </vt:lpstr>
      <vt:lpstr>Our Focus -- Transportation and Supply Chain Disruptors </vt:lpstr>
      <vt:lpstr>Some Fundamental Questions Going Forward </vt:lpstr>
      <vt:lpstr>A Final Thought from Richard Watson </vt:lpstr>
      <vt:lpstr>Bonus Material --  Clayton Christensen Interview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Freight Disruptors -- Forces Can Change Everything </dc:title>
  <dc:creator>Robert James</dc:creator>
  <cp:lastModifiedBy>Robert James</cp:lastModifiedBy>
  <cp:revision>7</cp:revision>
  <dcterms:created xsi:type="dcterms:W3CDTF">2022-03-01T16:23:02Z</dcterms:created>
  <dcterms:modified xsi:type="dcterms:W3CDTF">2022-03-17T17:18:47Z</dcterms:modified>
</cp:coreProperties>
</file>