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267" r:id="rId3"/>
    <p:sldId id="268" r:id="rId4"/>
    <p:sldId id="269" r:id="rId5"/>
    <p:sldId id="256" r:id="rId6"/>
    <p:sldId id="274" r:id="rId7"/>
    <p:sldId id="312" r:id="rId8"/>
    <p:sldId id="270" r:id="rId9"/>
    <p:sldId id="273" r:id="rId10"/>
    <p:sldId id="313" r:id="rId11"/>
    <p:sldId id="271" r:id="rId12"/>
    <p:sldId id="272" r:id="rId13"/>
    <p:sldId id="276" r:id="rId14"/>
    <p:sldId id="314" r:id="rId15"/>
    <p:sldId id="275" r:id="rId16"/>
    <p:sldId id="277" r:id="rId17"/>
    <p:sldId id="315" r:id="rId18"/>
    <p:sldId id="278" r:id="rId19"/>
    <p:sldId id="316" r:id="rId20"/>
    <p:sldId id="282" r:id="rId21"/>
    <p:sldId id="283" r:id="rId22"/>
    <p:sldId id="279" r:id="rId23"/>
    <p:sldId id="317" r:id="rId24"/>
    <p:sldId id="280" r:id="rId25"/>
    <p:sldId id="281" r:id="rId26"/>
    <p:sldId id="311" r:id="rId27"/>
    <p:sldId id="304" r:id="rId28"/>
    <p:sldId id="318" r:id="rId29"/>
    <p:sldId id="310" r:id="rId30"/>
    <p:sldId id="319" r:id="rId31"/>
    <p:sldId id="30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p:normalViewPr>
  <p:slideViewPr>
    <p:cSldViewPr snapToGrid="0">
      <p:cViewPr varScale="1">
        <p:scale>
          <a:sx n="117" d="100"/>
          <a:sy n="117" d="100"/>
        </p:scale>
        <p:origin x="184" y="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E64A5-1A06-41BB-98B6-612F784ADD85}" type="datetimeFigureOut">
              <a:rPr lang="en-US" smtClean="0"/>
              <a:t>4/1/22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964CB4-3006-4850-A1CD-4401228CFA38}" type="slidenum">
              <a:rPr lang="en-US" smtClean="0"/>
              <a:t>‹#›</a:t>
            </a:fld>
            <a:endParaRPr lang="en-US"/>
          </a:p>
        </p:txBody>
      </p:sp>
    </p:spTree>
    <p:extLst>
      <p:ext uri="{BB962C8B-B14F-4D97-AF65-F5344CB8AC3E}">
        <p14:creationId xmlns:p14="http://schemas.microsoft.com/office/powerpoint/2010/main" val="66449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F27DC-366E-4544-B312-0E84114C67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913C87-5DE9-4DEF-969C-D897CDC6EA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44F3DE-85B3-46CA-B5AA-3FDAC03B885B}"/>
              </a:ext>
            </a:extLst>
          </p:cNvPr>
          <p:cNvSpPr>
            <a:spLocks noGrp="1"/>
          </p:cNvSpPr>
          <p:nvPr>
            <p:ph type="dt" sz="half" idx="10"/>
          </p:nvPr>
        </p:nvSpPr>
        <p:spPr/>
        <p:txBody>
          <a:bodyPr/>
          <a:lstStyle/>
          <a:p>
            <a:fld id="{1A0CB9E1-A36C-421A-BBAD-DBF568269785}" type="datetime1">
              <a:rPr lang="en-US" smtClean="0"/>
              <a:t>4/1/22</a:t>
            </a:fld>
            <a:endParaRPr lang="en-US"/>
          </a:p>
        </p:txBody>
      </p:sp>
      <p:sp>
        <p:nvSpPr>
          <p:cNvPr id="5" name="Footer Placeholder 4">
            <a:extLst>
              <a:ext uri="{FF2B5EF4-FFF2-40B4-BE49-F238E27FC236}">
                <a16:creationId xmlns:a16="http://schemas.microsoft.com/office/drawing/2014/main" id="{F870C5C3-955A-4498-8562-6BFB64D0DE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940601-310A-4F85-82BC-127FD432B9C8}"/>
              </a:ext>
            </a:extLst>
          </p:cNvPr>
          <p:cNvSpPr>
            <a:spLocks noGrp="1"/>
          </p:cNvSpPr>
          <p:nvPr>
            <p:ph type="sldNum" sz="quarter" idx="12"/>
          </p:nvPr>
        </p:nvSpPr>
        <p:spPr/>
        <p:txBody>
          <a:bodyPr/>
          <a:lstStyle/>
          <a:p>
            <a:fld id="{3DF89D67-9BF8-4FBA-A937-EF3CB4F45176}" type="slidenum">
              <a:rPr lang="en-US" smtClean="0"/>
              <a:t>‹#›</a:t>
            </a:fld>
            <a:endParaRPr lang="en-US"/>
          </a:p>
        </p:txBody>
      </p:sp>
    </p:spTree>
    <p:extLst>
      <p:ext uri="{BB962C8B-B14F-4D97-AF65-F5344CB8AC3E}">
        <p14:creationId xmlns:p14="http://schemas.microsoft.com/office/powerpoint/2010/main" val="3022075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5AF1A-FE42-424C-8B51-05F2F6C5A9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1A3084-F4A9-4CF0-BDCC-A7E57D310D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9DE8C2-3C44-4467-B3A6-37042C7CC204}"/>
              </a:ext>
            </a:extLst>
          </p:cNvPr>
          <p:cNvSpPr>
            <a:spLocks noGrp="1"/>
          </p:cNvSpPr>
          <p:nvPr>
            <p:ph type="dt" sz="half" idx="10"/>
          </p:nvPr>
        </p:nvSpPr>
        <p:spPr/>
        <p:txBody>
          <a:bodyPr/>
          <a:lstStyle/>
          <a:p>
            <a:fld id="{8209AB5D-7051-48BF-B374-149463050F0C}" type="datetime1">
              <a:rPr lang="en-US" smtClean="0"/>
              <a:t>4/1/22</a:t>
            </a:fld>
            <a:endParaRPr lang="en-US"/>
          </a:p>
        </p:txBody>
      </p:sp>
      <p:sp>
        <p:nvSpPr>
          <p:cNvPr id="5" name="Footer Placeholder 4">
            <a:extLst>
              <a:ext uri="{FF2B5EF4-FFF2-40B4-BE49-F238E27FC236}">
                <a16:creationId xmlns:a16="http://schemas.microsoft.com/office/drawing/2014/main" id="{575B98EA-FCC6-4E78-8564-572AF37703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299ECA-A52E-47A7-ADDF-9D9A6B58494D}"/>
              </a:ext>
            </a:extLst>
          </p:cNvPr>
          <p:cNvSpPr>
            <a:spLocks noGrp="1"/>
          </p:cNvSpPr>
          <p:nvPr>
            <p:ph type="sldNum" sz="quarter" idx="12"/>
          </p:nvPr>
        </p:nvSpPr>
        <p:spPr/>
        <p:txBody>
          <a:bodyPr/>
          <a:lstStyle/>
          <a:p>
            <a:fld id="{3DF89D67-9BF8-4FBA-A937-EF3CB4F45176}" type="slidenum">
              <a:rPr lang="en-US" smtClean="0"/>
              <a:t>‹#›</a:t>
            </a:fld>
            <a:endParaRPr lang="en-US"/>
          </a:p>
        </p:txBody>
      </p:sp>
    </p:spTree>
    <p:extLst>
      <p:ext uri="{BB962C8B-B14F-4D97-AF65-F5344CB8AC3E}">
        <p14:creationId xmlns:p14="http://schemas.microsoft.com/office/powerpoint/2010/main" val="2552008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3995D7-269C-4701-A393-C09A707957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09771E-9BB5-43AF-8A4A-67B70CD3EB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6F86D-4573-49A8-85FB-E7239A7C1821}"/>
              </a:ext>
            </a:extLst>
          </p:cNvPr>
          <p:cNvSpPr>
            <a:spLocks noGrp="1"/>
          </p:cNvSpPr>
          <p:nvPr>
            <p:ph type="dt" sz="half" idx="10"/>
          </p:nvPr>
        </p:nvSpPr>
        <p:spPr/>
        <p:txBody>
          <a:bodyPr/>
          <a:lstStyle/>
          <a:p>
            <a:fld id="{AFC374B1-3A26-4D55-9D16-2BD7F1CF8BEE}" type="datetime1">
              <a:rPr lang="en-US" smtClean="0"/>
              <a:t>4/1/22</a:t>
            </a:fld>
            <a:endParaRPr lang="en-US"/>
          </a:p>
        </p:txBody>
      </p:sp>
      <p:sp>
        <p:nvSpPr>
          <p:cNvPr id="5" name="Footer Placeholder 4">
            <a:extLst>
              <a:ext uri="{FF2B5EF4-FFF2-40B4-BE49-F238E27FC236}">
                <a16:creationId xmlns:a16="http://schemas.microsoft.com/office/drawing/2014/main" id="{AEB290B7-B87C-4949-9FB7-274C40968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C2065-AA2E-4C21-8373-7431DD5DE831}"/>
              </a:ext>
            </a:extLst>
          </p:cNvPr>
          <p:cNvSpPr>
            <a:spLocks noGrp="1"/>
          </p:cNvSpPr>
          <p:nvPr>
            <p:ph type="sldNum" sz="quarter" idx="12"/>
          </p:nvPr>
        </p:nvSpPr>
        <p:spPr/>
        <p:txBody>
          <a:bodyPr/>
          <a:lstStyle/>
          <a:p>
            <a:fld id="{3DF89D67-9BF8-4FBA-A937-EF3CB4F45176}" type="slidenum">
              <a:rPr lang="en-US" smtClean="0"/>
              <a:t>‹#›</a:t>
            </a:fld>
            <a:endParaRPr lang="en-US"/>
          </a:p>
        </p:txBody>
      </p:sp>
    </p:spTree>
    <p:extLst>
      <p:ext uri="{BB962C8B-B14F-4D97-AF65-F5344CB8AC3E}">
        <p14:creationId xmlns:p14="http://schemas.microsoft.com/office/powerpoint/2010/main" val="3165291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77865-FB78-43CD-8EC5-D448E7C33D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6F04BE-AC4F-4AFE-9BED-B8224829AA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5934F2-224B-44F4-AC93-2A78A2B0042C}"/>
              </a:ext>
            </a:extLst>
          </p:cNvPr>
          <p:cNvSpPr>
            <a:spLocks noGrp="1"/>
          </p:cNvSpPr>
          <p:nvPr>
            <p:ph type="dt" sz="half" idx="10"/>
          </p:nvPr>
        </p:nvSpPr>
        <p:spPr/>
        <p:txBody>
          <a:bodyPr/>
          <a:lstStyle/>
          <a:p>
            <a:fld id="{F4B4620A-E893-4E2C-86B4-0CADA52D3764}" type="datetime1">
              <a:rPr lang="en-US" smtClean="0"/>
              <a:t>4/1/22</a:t>
            </a:fld>
            <a:endParaRPr lang="en-US"/>
          </a:p>
        </p:txBody>
      </p:sp>
      <p:sp>
        <p:nvSpPr>
          <p:cNvPr id="5" name="Footer Placeholder 4">
            <a:extLst>
              <a:ext uri="{FF2B5EF4-FFF2-40B4-BE49-F238E27FC236}">
                <a16:creationId xmlns:a16="http://schemas.microsoft.com/office/drawing/2014/main" id="{3466F1B3-68FE-4C59-A7E7-1AE17D36B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BAF70-6626-4019-8B26-1094F357F1EF}"/>
              </a:ext>
            </a:extLst>
          </p:cNvPr>
          <p:cNvSpPr>
            <a:spLocks noGrp="1"/>
          </p:cNvSpPr>
          <p:nvPr>
            <p:ph type="sldNum" sz="quarter" idx="12"/>
          </p:nvPr>
        </p:nvSpPr>
        <p:spPr/>
        <p:txBody>
          <a:bodyPr/>
          <a:lstStyle/>
          <a:p>
            <a:fld id="{5A67C252-D15C-4931-9DE1-E21ABF3EC818}" type="slidenum">
              <a:rPr lang="en-US" smtClean="0"/>
              <a:t>‹#›</a:t>
            </a:fld>
            <a:endParaRPr lang="en-US"/>
          </a:p>
        </p:txBody>
      </p:sp>
    </p:spTree>
    <p:extLst>
      <p:ext uri="{BB962C8B-B14F-4D97-AF65-F5344CB8AC3E}">
        <p14:creationId xmlns:p14="http://schemas.microsoft.com/office/powerpoint/2010/main" val="1857194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2DBD-592B-4B32-A01B-EA6F179C53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A9B89-F3D5-428F-B68E-AFE4455196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FDDB87-AF3D-428C-AA20-D63DFCC75ACF}"/>
              </a:ext>
            </a:extLst>
          </p:cNvPr>
          <p:cNvSpPr>
            <a:spLocks noGrp="1"/>
          </p:cNvSpPr>
          <p:nvPr>
            <p:ph type="dt" sz="half" idx="10"/>
          </p:nvPr>
        </p:nvSpPr>
        <p:spPr/>
        <p:txBody>
          <a:bodyPr/>
          <a:lstStyle/>
          <a:p>
            <a:fld id="{4886DF98-BA0F-44D7-8C50-CE0EBF604A06}" type="datetime1">
              <a:rPr lang="en-US" smtClean="0"/>
              <a:t>4/1/22</a:t>
            </a:fld>
            <a:endParaRPr lang="en-US"/>
          </a:p>
        </p:txBody>
      </p:sp>
      <p:sp>
        <p:nvSpPr>
          <p:cNvPr id="5" name="Footer Placeholder 4">
            <a:extLst>
              <a:ext uri="{FF2B5EF4-FFF2-40B4-BE49-F238E27FC236}">
                <a16:creationId xmlns:a16="http://schemas.microsoft.com/office/drawing/2014/main" id="{E7C04163-FC74-4DEF-A0D9-160DE9FAD1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510D4-CBD7-4E16-B5B5-A86A57C9BB76}"/>
              </a:ext>
            </a:extLst>
          </p:cNvPr>
          <p:cNvSpPr>
            <a:spLocks noGrp="1"/>
          </p:cNvSpPr>
          <p:nvPr>
            <p:ph type="sldNum" sz="quarter" idx="12"/>
          </p:nvPr>
        </p:nvSpPr>
        <p:spPr/>
        <p:txBody>
          <a:bodyPr/>
          <a:lstStyle/>
          <a:p>
            <a:fld id="{5A67C252-D15C-4931-9DE1-E21ABF3EC818}" type="slidenum">
              <a:rPr lang="en-US" smtClean="0"/>
              <a:t>‹#›</a:t>
            </a:fld>
            <a:endParaRPr lang="en-US"/>
          </a:p>
        </p:txBody>
      </p:sp>
    </p:spTree>
    <p:extLst>
      <p:ext uri="{BB962C8B-B14F-4D97-AF65-F5344CB8AC3E}">
        <p14:creationId xmlns:p14="http://schemas.microsoft.com/office/powerpoint/2010/main" val="969288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361F-A26D-436E-9E4B-3E58A9A323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B57590-1BA1-4C28-8452-BB99460D7E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D0E6F4-BABB-4543-ADEB-2968D9A406FE}"/>
              </a:ext>
            </a:extLst>
          </p:cNvPr>
          <p:cNvSpPr>
            <a:spLocks noGrp="1"/>
          </p:cNvSpPr>
          <p:nvPr>
            <p:ph type="dt" sz="half" idx="10"/>
          </p:nvPr>
        </p:nvSpPr>
        <p:spPr/>
        <p:txBody>
          <a:bodyPr/>
          <a:lstStyle/>
          <a:p>
            <a:fld id="{7E7D7884-3D05-436C-B57A-16F8C4C62E10}" type="datetime1">
              <a:rPr lang="en-US" smtClean="0"/>
              <a:t>4/1/22</a:t>
            </a:fld>
            <a:endParaRPr lang="en-US"/>
          </a:p>
        </p:txBody>
      </p:sp>
      <p:sp>
        <p:nvSpPr>
          <p:cNvPr id="5" name="Footer Placeholder 4">
            <a:extLst>
              <a:ext uri="{FF2B5EF4-FFF2-40B4-BE49-F238E27FC236}">
                <a16:creationId xmlns:a16="http://schemas.microsoft.com/office/drawing/2014/main" id="{31C51830-90B0-4658-BBBC-B621D92FC3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01967D-C1F1-4264-A5C1-3C255B952B85}"/>
              </a:ext>
            </a:extLst>
          </p:cNvPr>
          <p:cNvSpPr>
            <a:spLocks noGrp="1"/>
          </p:cNvSpPr>
          <p:nvPr>
            <p:ph type="sldNum" sz="quarter" idx="12"/>
          </p:nvPr>
        </p:nvSpPr>
        <p:spPr/>
        <p:txBody>
          <a:bodyPr/>
          <a:lstStyle/>
          <a:p>
            <a:fld id="{5A67C252-D15C-4931-9DE1-E21ABF3EC818}" type="slidenum">
              <a:rPr lang="en-US" smtClean="0"/>
              <a:t>‹#›</a:t>
            </a:fld>
            <a:endParaRPr lang="en-US"/>
          </a:p>
        </p:txBody>
      </p:sp>
    </p:spTree>
    <p:extLst>
      <p:ext uri="{BB962C8B-B14F-4D97-AF65-F5344CB8AC3E}">
        <p14:creationId xmlns:p14="http://schemas.microsoft.com/office/powerpoint/2010/main" val="197594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7CFCD-626B-4165-BAF2-5BEC72B5AE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12998A-D912-409F-92A6-9D43F88D2D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DE2ECD-2263-4183-89CF-537AAF4272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82E83B-3E87-4EF2-B1B0-D21BB3FFD661}"/>
              </a:ext>
            </a:extLst>
          </p:cNvPr>
          <p:cNvSpPr>
            <a:spLocks noGrp="1"/>
          </p:cNvSpPr>
          <p:nvPr>
            <p:ph type="dt" sz="half" idx="10"/>
          </p:nvPr>
        </p:nvSpPr>
        <p:spPr/>
        <p:txBody>
          <a:bodyPr/>
          <a:lstStyle/>
          <a:p>
            <a:fld id="{B3FA2104-4040-431C-8343-1CDDA4F2A5AF}" type="datetime1">
              <a:rPr lang="en-US" smtClean="0"/>
              <a:t>4/1/22</a:t>
            </a:fld>
            <a:endParaRPr lang="en-US"/>
          </a:p>
        </p:txBody>
      </p:sp>
      <p:sp>
        <p:nvSpPr>
          <p:cNvPr id="6" name="Footer Placeholder 5">
            <a:extLst>
              <a:ext uri="{FF2B5EF4-FFF2-40B4-BE49-F238E27FC236}">
                <a16:creationId xmlns:a16="http://schemas.microsoft.com/office/drawing/2014/main" id="{A9590055-4D5E-406D-8F0F-63F4EE74D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5EB04F-75AC-471D-8385-20E9F3469D7C}"/>
              </a:ext>
            </a:extLst>
          </p:cNvPr>
          <p:cNvSpPr>
            <a:spLocks noGrp="1"/>
          </p:cNvSpPr>
          <p:nvPr>
            <p:ph type="sldNum" sz="quarter" idx="12"/>
          </p:nvPr>
        </p:nvSpPr>
        <p:spPr/>
        <p:txBody>
          <a:bodyPr/>
          <a:lstStyle/>
          <a:p>
            <a:fld id="{5A67C252-D15C-4931-9DE1-E21ABF3EC818}" type="slidenum">
              <a:rPr lang="en-US" smtClean="0"/>
              <a:t>‹#›</a:t>
            </a:fld>
            <a:endParaRPr lang="en-US"/>
          </a:p>
        </p:txBody>
      </p:sp>
    </p:spTree>
    <p:extLst>
      <p:ext uri="{BB962C8B-B14F-4D97-AF65-F5344CB8AC3E}">
        <p14:creationId xmlns:p14="http://schemas.microsoft.com/office/powerpoint/2010/main" val="2624711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D5C06-3DC5-4D9F-B7CF-E9A3CD28A9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F5F243-DF95-4E40-82FE-5E27485114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D72473-190D-4095-B0B0-F375811A41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B56E31-EC06-471A-8ABE-9212D1846C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CF2809-2101-4810-8EE0-C15489FEFD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FF9789-D1BB-48F0-A53F-2BC086A36410}"/>
              </a:ext>
            </a:extLst>
          </p:cNvPr>
          <p:cNvSpPr>
            <a:spLocks noGrp="1"/>
          </p:cNvSpPr>
          <p:nvPr>
            <p:ph type="dt" sz="half" idx="10"/>
          </p:nvPr>
        </p:nvSpPr>
        <p:spPr/>
        <p:txBody>
          <a:bodyPr/>
          <a:lstStyle/>
          <a:p>
            <a:fld id="{77172581-0886-48F1-8E53-73EC82A91A94}" type="datetime1">
              <a:rPr lang="en-US" smtClean="0"/>
              <a:t>4/1/22</a:t>
            </a:fld>
            <a:endParaRPr lang="en-US"/>
          </a:p>
        </p:txBody>
      </p:sp>
      <p:sp>
        <p:nvSpPr>
          <p:cNvPr id="8" name="Footer Placeholder 7">
            <a:extLst>
              <a:ext uri="{FF2B5EF4-FFF2-40B4-BE49-F238E27FC236}">
                <a16:creationId xmlns:a16="http://schemas.microsoft.com/office/drawing/2014/main" id="{11972139-3DB7-4C86-8E5E-CA58FDBAFA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F5CB52-FDF5-4FE8-BC96-C279CF8F4871}"/>
              </a:ext>
            </a:extLst>
          </p:cNvPr>
          <p:cNvSpPr>
            <a:spLocks noGrp="1"/>
          </p:cNvSpPr>
          <p:nvPr>
            <p:ph type="sldNum" sz="quarter" idx="12"/>
          </p:nvPr>
        </p:nvSpPr>
        <p:spPr/>
        <p:txBody>
          <a:bodyPr/>
          <a:lstStyle/>
          <a:p>
            <a:fld id="{5A67C252-D15C-4931-9DE1-E21ABF3EC818}" type="slidenum">
              <a:rPr lang="en-US" smtClean="0"/>
              <a:t>‹#›</a:t>
            </a:fld>
            <a:endParaRPr lang="en-US"/>
          </a:p>
        </p:txBody>
      </p:sp>
    </p:spTree>
    <p:extLst>
      <p:ext uri="{BB962C8B-B14F-4D97-AF65-F5344CB8AC3E}">
        <p14:creationId xmlns:p14="http://schemas.microsoft.com/office/powerpoint/2010/main" val="3328675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75ED-9C3B-43C4-A093-A3B3760D7F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9F5795-F445-4149-8A4D-EE853627FFD6}"/>
              </a:ext>
            </a:extLst>
          </p:cNvPr>
          <p:cNvSpPr>
            <a:spLocks noGrp="1"/>
          </p:cNvSpPr>
          <p:nvPr>
            <p:ph type="dt" sz="half" idx="10"/>
          </p:nvPr>
        </p:nvSpPr>
        <p:spPr/>
        <p:txBody>
          <a:bodyPr/>
          <a:lstStyle/>
          <a:p>
            <a:fld id="{7B806A31-20A2-421F-BF7C-11F35E80D384}" type="datetime1">
              <a:rPr lang="en-US" smtClean="0"/>
              <a:t>4/1/22</a:t>
            </a:fld>
            <a:endParaRPr lang="en-US"/>
          </a:p>
        </p:txBody>
      </p:sp>
      <p:sp>
        <p:nvSpPr>
          <p:cNvPr id="4" name="Footer Placeholder 3">
            <a:extLst>
              <a:ext uri="{FF2B5EF4-FFF2-40B4-BE49-F238E27FC236}">
                <a16:creationId xmlns:a16="http://schemas.microsoft.com/office/drawing/2014/main" id="{02FF8D92-A6E3-4BCF-9A8F-6A8C5614E0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46BA04-8CCC-40D0-9A33-AA322DE4B4B4}"/>
              </a:ext>
            </a:extLst>
          </p:cNvPr>
          <p:cNvSpPr>
            <a:spLocks noGrp="1"/>
          </p:cNvSpPr>
          <p:nvPr>
            <p:ph type="sldNum" sz="quarter" idx="12"/>
          </p:nvPr>
        </p:nvSpPr>
        <p:spPr/>
        <p:txBody>
          <a:bodyPr/>
          <a:lstStyle/>
          <a:p>
            <a:fld id="{5A67C252-D15C-4931-9DE1-E21ABF3EC818}" type="slidenum">
              <a:rPr lang="en-US" smtClean="0"/>
              <a:t>‹#›</a:t>
            </a:fld>
            <a:endParaRPr lang="en-US"/>
          </a:p>
        </p:txBody>
      </p:sp>
    </p:spTree>
    <p:extLst>
      <p:ext uri="{BB962C8B-B14F-4D97-AF65-F5344CB8AC3E}">
        <p14:creationId xmlns:p14="http://schemas.microsoft.com/office/powerpoint/2010/main" val="44004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AB446D-4847-4C32-BB93-78C7B86F8015}"/>
              </a:ext>
            </a:extLst>
          </p:cNvPr>
          <p:cNvSpPr>
            <a:spLocks noGrp="1"/>
          </p:cNvSpPr>
          <p:nvPr>
            <p:ph type="dt" sz="half" idx="10"/>
          </p:nvPr>
        </p:nvSpPr>
        <p:spPr/>
        <p:txBody>
          <a:bodyPr/>
          <a:lstStyle/>
          <a:p>
            <a:fld id="{BA9781A6-9D02-4A7A-A4E1-6EE749DD6C8D}" type="datetime1">
              <a:rPr lang="en-US" smtClean="0"/>
              <a:t>4/1/22</a:t>
            </a:fld>
            <a:endParaRPr lang="en-US"/>
          </a:p>
        </p:txBody>
      </p:sp>
      <p:sp>
        <p:nvSpPr>
          <p:cNvPr id="3" name="Footer Placeholder 2">
            <a:extLst>
              <a:ext uri="{FF2B5EF4-FFF2-40B4-BE49-F238E27FC236}">
                <a16:creationId xmlns:a16="http://schemas.microsoft.com/office/drawing/2014/main" id="{DEE7B2A8-45BB-4245-95E6-5CE1F12D7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6AA927-8050-42BA-A9C9-4288DB000EBA}"/>
              </a:ext>
            </a:extLst>
          </p:cNvPr>
          <p:cNvSpPr>
            <a:spLocks noGrp="1"/>
          </p:cNvSpPr>
          <p:nvPr>
            <p:ph type="sldNum" sz="quarter" idx="12"/>
          </p:nvPr>
        </p:nvSpPr>
        <p:spPr/>
        <p:txBody>
          <a:bodyPr/>
          <a:lstStyle/>
          <a:p>
            <a:fld id="{5A67C252-D15C-4931-9DE1-E21ABF3EC818}" type="slidenum">
              <a:rPr lang="en-US" smtClean="0"/>
              <a:t>‹#›</a:t>
            </a:fld>
            <a:endParaRPr lang="en-US"/>
          </a:p>
        </p:txBody>
      </p:sp>
    </p:spTree>
    <p:extLst>
      <p:ext uri="{BB962C8B-B14F-4D97-AF65-F5344CB8AC3E}">
        <p14:creationId xmlns:p14="http://schemas.microsoft.com/office/powerpoint/2010/main" val="417154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E0B9F-0798-4AA9-95D3-9012121D1F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89D390-01F1-4767-9AE3-CAFE34EDF7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49BE94-2D3D-403D-975E-57A30F26A8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8A3575-333E-4A8D-8F58-093CCFA63E33}"/>
              </a:ext>
            </a:extLst>
          </p:cNvPr>
          <p:cNvSpPr>
            <a:spLocks noGrp="1"/>
          </p:cNvSpPr>
          <p:nvPr>
            <p:ph type="dt" sz="half" idx="10"/>
          </p:nvPr>
        </p:nvSpPr>
        <p:spPr/>
        <p:txBody>
          <a:bodyPr/>
          <a:lstStyle/>
          <a:p>
            <a:fld id="{4CDF6479-34EF-4D4B-8276-89735C00D28E}" type="datetime1">
              <a:rPr lang="en-US" smtClean="0"/>
              <a:t>4/1/22</a:t>
            </a:fld>
            <a:endParaRPr lang="en-US"/>
          </a:p>
        </p:txBody>
      </p:sp>
      <p:sp>
        <p:nvSpPr>
          <p:cNvPr id="6" name="Footer Placeholder 5">
            <a:extLst>
              <a:ext uri="{FF2B5EF4-FFF2-40B4-BE49-F238E27FC236}">
                <a16:creationId xmlns:a16="http://schemas.microsoft.com/office/drawing/2014/main" id="{18866CF3-1182-4E72-83C2-A4D3655049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7037F-A31B-41E3-98BB-3FE5403F2689}"/>
              </a:ext>
            </a:extLst>
          </p:cNvPr>
          <p:cNvSpPr>
            <a:spLocks noGrp="1"/>
          </p:cNvSpPr>
          <p:nvPr>
            <p:ph type="sldNum" sz="quarter" idx="12"/>
          </p:nvPr>
        </p:nvSpPr>
        <p:spPr/>
        <p:txBody>
          <a:bodyPr/>
          <a:lstStyle/>
          <a:p>
            <a:fld id="{5A67C252-D15C-4931-9DE1-E21ABF3EC818}" type="slidenum">
              <a:rPr lang="en-US" smtClean="0"/>
              <a:t>‹#›</a:t>
            </a:fld>
            <a:endParaRPr lang="en-US"/>
          </a:p>
        </p:txBody>
      </p:sp>
    </p:spTree>
    <p:extLst>
      <p:ext uri="{BB962C8B-B14F-4D97-AF65-F5344CB8AC3E}">
        <p14:creationId xmlns:p14="http://schemas.microsoft.com/office/powerpoint/2010/main" val="728671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70CB-9013-49FF-8E80-BACFB1C275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21F9BF-B1C5-4234-91D0-BABB6713AB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37C72-BF93-4E0A-A682-DCC1C4D4878A}"/>
              </a:ext>
            </a:extLst>
          </p:cNvPr>
          <p:cNvSpPr>
            <a:spLocks noGrp="1"/>
          </p:cNvSpPr>
          <p:nvPr>
            <p:ph type="dt" sz="half" idx="10"/>
          </p:nvPr>
        </p:nvSpPr>
        <p:spPr/>
        <p:txBody>
          <a:bodyPr/>
          <a:lstStyle/>
          <a:p>
            <a:fld id="{D83F7C34-B5B0-46D7-B57A-0EDE77CFCA93}" type="datetime1">
              <a:rPr lang="en-US" smtClean="0"/>
              <a:t>4/1/22</a:t>
            </a:fld>
            <a:endParaRPr lang="en-US"/>
          </a:p>
        </p:txBody>
      </p:sp>
      <p:sp>
        <p:nvSpPr>
          <p:cNvPr id="5" name="Footer Placeholder 4">
            <a:extLst>
              <a:ext uri="{FF2B5EF4-FFF2-40B4-BE49-F238E27FC236}">
                <a16:creationId xmlns:a16="http://schemas.microsoft.com/office/drawing/2014/main" id="{0E096666-C41E-4A8C-8ADF-8D6F7D49C0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D566A-CDCB-4BE6-A718-CA7A4211BF25}"/>
              </a:ext>
            </a:extLst>
          </p:cNvPr>
          <p:cNvSpPr>
            <a:spLocks noGrp="1"/>
          </p:cNvSpPr>
          <p:nvPr>
            <p:ph type="sldNum" sz="quarter" idx="12"/>
          </p:nvPr>
        </p:nvSpPr>
        <p:spPr/>
        <p:txBody>
          <a:bodyPr/>
          <a:lstStyle/>
          <a:p>
            <a:fld id="{3DF89D67-9BF8-4FBA-A937-EF3CB4F45176}" type="slidenum">
              <a:rPr lang="en-US" smtClean="0"/>
              <a:t>‹#›</a:t>
            </a:fld>
            <a:endParaRPr lang="en-US"/>
          </a:p>
        </p:txBody>
      </p:sp>
    </p:spTree>
    <p:extLst>
      <p:ext uri="{BB962C8B-B14F-4D97-AF65-F5344CB8AC3E}">
        <p14:creationId xmlns:p14="http://schemas.microsoft.com/office/powerpoint/2010/main" val="222229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6631C-2E37-45EF-A211-FE111B41FD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ADD6B-5825-4ABB-B796-1324B9F9C4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55AB8C-1219-4EBA-AD0A-EC3EB3CD97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E1D293-9A68-4C65-BB39-958A0DBF25EF}"/>
              </a:ext>
            </a:extLst>
          </p:cNvPr>
          <p:cNvSpPr>
            <a:spLocks noGrp="1"/>
          </p:cNvSpPr>
          <p:nvPr>
            <p:ph type="dt" sz="half" idx="10"/>
          </p:nvPr>
        </p:nvSpPr>
        <p:spPr/>
        <p:txBody>
          <a:bodyPr/>
          <a:lstStyle/>
          <a:p>
            <a:fld id="{0919BB2E-F0DA-40DD-9C89-9DF9AB9546E5}" type="datetime1">
              <a:rPr lang="en-US" smtClean="0"/>
              <a:t>4/1/22</a:t>
            </a:fld>
            <a:endParaRPr lang="en-US"/>
          </a:p>
        </p:txBody>
      </p:sp>
      <p:sp>
        <p:nvSpPr>
          <p:cNvPr id="6" name="Footer Placeholder 5">
            <a:extLst>
              <a:ext uri="{FF2B5EF4-FFF2-40B4-BE49-F238E27FC236}">
                <a16:creationId xmlns:a16="http://schemas.microsoft.com/office/drawing/2014/main" id="{467872B3-EDB7-4BD7-B2FC-8DF3647F7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FFE15C-CFCC-428E-9914-A50817C5369E}"/>
              </a:ext>
            </a:extLst>
          </p:cNvPr>
          <p:cNvSpPr>
            <a:spLocks noGrp="1"/>
          </p:cNvSpPr>
          <p:nvPr>
            <p:ph type="sldNum" sz="quarter" idx="12"/>
          </p:nvPr>
        </p:nvSpPr>
        <p:spPr/>
        <p:txBody>
          <a:bodyPr/>
          <a:lstStyle/>
          <a:p>
            <a:fld id="{5A67C252-D15C-4931-9DE1-E21ABF3EC818}" type="slidenum">
              <a:rPr lang="en-US" smtClean="0"/>
              <a:t>‹#›</a:t>
            </a:fld>
            <a:endParaRPr lang="en-US"/>
          </a:p>
        </p:txBody>
      </p:sp>
    </p:spTree>
    <p:extLst>
      <p:ext uri="{BB962C8B-B14F-4D97-AF65-F5344CB8AC3E}">
        <p14:creationId xmlns:p14="http://schemas.microsoft.com/office/powerpoint/2010/main" val="865713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12C21-F421-4A93-87BB-DEDE34FF9E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6AB282-5BDA-4937-9C31-54DBC6C755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A6578-C5C5-472E-84D0-E79FCA11D4E3}"/>
              </a:ext>
            </a:extLst>
          </p:cNvPr>
          <p:cNvSpPr>
            <a:spLocks noGrp="1"/>
          </p:cNvSpPr>
          <p:nvPr>
            <p:ph type="dt" sz="half" idx="10"/>
          </p:nvPr>
        </p:nvSpPr>
        <p:spPr/>
        <p:txBody>
          <a:bodyPr/>
          <a:lstStyle/>
          <a:p>
            <a:fld id="{7131C6AE-02AC-4578-8BAF-91E263EF3117}" type="datetime1">
              <a:rPr lang="en-US" smtClean="0"/>
              <a:t>4/1/22</a:t>
            </a:fld>
            <a:endParaRPr lang="en-US"/>
          </a:p>
        </p:txBody>
      </p:sp>
      <p:sp>
        <p:nvSpPr>
          <p:cNvPr id="5" name="Footer Placeholder 4">
            <a:extLst>
              <a:ext uri="{FF2B5EF4-FFF2-40B4-BE49-F238E27FC236}">
                <a16:creationId xmlns:a16="http://schemas.microsoft.com/office/drawing/2014/main" id="{36D9A874-5BCB-494A-933A-2104989BC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E00F3-C907-4E28-8EEF-588E13F99A4D}"/>
              </a:ext>
            </a:extLst>
          </p:cNvPr>
          <p:cNvSpPr>
            <a:spLocks noGrp="1"/>
          </p:cNvSpPr>
          <p:nvPr>
            <p:ph type="sldNum" sz="quarter" idx="12"/>
          </p:nvPr>
        </p:nvSpPr>
        <p:spPr/>
        <p:txBody>
          <a:bodyPr/>
          <a:lstStyle/>
          <a:p>
            <a:fld id="{5A67C252-D15C-4931-9DE1-E21ABF3EC818}" type="slidenum">
              <a:rPr lang="en-US" smtClean="0"/>
              <a:t>‹#›</a:t>
            </a:fld>
            <a:endParaRPr lang="en-US"/>
          </a:p>
        </p:txBody>
      </p:sp>
    </p:spTree>
    <p:extLst>
      <p:ext uri="{BB962C8B-B14F-4D97-AF65-F5344CB8AC3E}">
        <p14:creationId xmlns:p14="http://schemas.microsoft.com/office/powerpoint/2010/main" val="48011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A636A7-29F4-4D21-8C6A-4C93CF147D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637B01-5721-450C-9F91-C1A3ECBE74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87526-3AC9-4F85-BBA7-D1CD5E2F86BD}"/>
              </a:ext>
            </a:extLst>
          </p:cNvPr>
          <p:cNvSpPr>
            <a:spLocks noGrp="1"/>
          </p:cNvSpPr>
          <p:nvPr>
            <p:ph type="dt" sz="half" idx="10"/>
          </p:nvPr>
        </p:nvSpPr>
        <p:spPr/>
        <p:txBody>
          <a:bodyPr/>
          <a:lstStyle/>
          <a:p>
            <a:fld id="{DC613605-DFC2-475A-8726-402EA0947A32}" type="datetime1">
              <a:rPr lang="en-US" smtClean="0"/>
              <a:t>4/1/22</a:t>
            </a:fld>
            <a:endParaRPr lang="en-US"/>
          </a:p>
        </p:txBody>
      </p:sp>
      <p:sp>
        <p:nvSpPr>
          <p:cNvPr id="5" name="Footer Placeholder 4">
            <a:extLst>
              <a:ext uri="{FF2B5EF4-FFF2-40B4-BE49-F238E27FC236}">
                <a16:creationId xmlns:a16="http://schemas.microsoft.com/office/drawing/2014/main" id="{879667BF-7818-4AD9-B034-65F906B31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11238-BB89-4C72-9755-365CC705A57B}"/>
              </a:ext>
            </a:extLst>
          </p:cNvPr>
          <p:cNvSpPr>
            <a:spLocks noGrp="1"/>
          </p:cNvSpPr>
          <p:nvPr>
            <p:ph type="sldNum" sz="quarter" idx="12"/>
          </p:nvPr>
        </p:nvSpPr>
        <p:spPr/>
        <p:txBody>
          <a:bodyPr/>
          <a:lstStyle/>
          <a:p>
            <a:fld id="{5A67C252-D15C-4931-9DE1-E21ABF3EC818}" type="slidenum">
              <a:rPr lang="en-US" smtClean="0"/>
              <a:t>‹#›</a:t>
            </a:fld>
            <a:endParaRPr lang="en-US"/>
          </a:p>
        </p:txBody>
      </p:sp>
    </p:spTree>
    <p:extLst>
      <p:ext uri="{BB962C8B-B14F-4D97-AF65-F5344CB8AC3E}">
        <p14:creationId xmlns:p14="http://schemas.microsoft.com/office/powerpoint/2010/main" val="1260039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05C3F-1E7F-4EFA-925D-AEE5D34C75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C908DA-8863-4AEC-9434-0272FB88E1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C2F87A-6F19-4C03-903B-249D21567C41}"/>
              </a:ext>
            </a:extLst>
          </p:cNvPr>
          <p:cNvSpPr>
            <a:spLocks noGrp="1"/>
          </p:cNvSpPr>
          <p:nvPr>
            <p:ph type="dt" sz="half" idx="10"/>
          </p:nvPr>
        </p:nvSpPr>
        <p:spPr/>
        <p:txBody>
          <a:bodyPr/>
          <a:lstStyle/>
          <a:p>
            <a:fld id="{714B0DBB-411C-41F3-8B0A-2D94DC127840}" type="datetime1">
              <a:rPr lang="en-US" smtClean="0"/>
              <a:t>4/1/22</a:t>
            </a:fld>
            <a:endParaRPr lang="en-US"/>
          </a:p>
        </p:txBody>
      </p:sp>
      <p:sp>
        <p:nvSpPr>
          <p:cNvPr id="5" name="Footer Placeholder 4">
            <a:extLst>
              <a:ext uri="{FF2B5EF4-FFF2-40B4-BE49-F238E27FC236}">
                <a16:creationId xmlns:a16="http://schemas.microsoft.com/office/drawing/2014/main" id="{0D09EAE8-F009-4B63-9BC8-96B60FE06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4356A-842D-4FC1-8172-DA6563B88D19}"/>
              </a:ext>
            </a:extLst>
          </p:cNvPr>
          <p:cNvSpPr>
            <a:spLocks noGrp="1"/>
          </p:cNvSpPr>
          <p:nvPr>
            <p:ph type="sldNum" sz="quarter" idx="12"/>
          </p:nvPr>
        </p:nvSpPr>
        <p:spPr/>
        <p:txBody>
          <a:bodyPr/>
          <a:lstStyle/>
          <a:p>
            <a:fld id="{3DF89D67-9BF8-4FBA-A937-EF3CB4F45176}" type="slidenum">
              <a:rPr lang="en-US" smtClean="0"/>
              <a:t>‹#›</a:t>
            </a:fld>
            <a:endParaRPr lang="en-US"/>
          </a:p>
        </p:txBody>
      </p:sp>
    </p:spTree>
    <p:extLst>
      <p:ext uri="{BB962C8B-B14F-4D97-AF65-F5344CB8AC3E}">
        <p14:creationId xmlns:p14="http://schemas.microsoft.com/office/powerpoint/2010/main" val="1786084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18AB-1584-4540-AB66-9A077C7AE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DEA630-14A2-4886-9B13-4CCF01F761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314D06-FBA4-41D0-9008-2B18EDC624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23B70B-2F78-4FD5-B64E-12D2061E1D69}"/>
              </a:ext>
            </a:extLst>
          </p:cNvPr>
          <p:cNvSpPr>
            <a:spLocks noGrp="1"/>
          </p:cNvSpPr>
          <p:nvPr>
            <p:ph type="dt" sz="half" idx="10"/>
          </p:nvPr>
        </p:nvSpPr>
        <p:spPr/>
        <p:txBody>
          <a:bodyPr/>
          <a:lstStyle/>
          <a:p>
            <a:fld id="{28A9770D-B97A-4738-B717-EB3FA360C3FA}" type="datetime1">
              <a:rPr lang="en-US" smtClean="0"/>
              <a:t>4/1/22</a:t>
            </a:fld>
            <a:endParaRPr lang="en-US"/>
          </a:p>
        </p:txBody>
      </p:sp>
      <p:sp>
        <p:nvSpPr>
          <p:cNvPr id="6" name="Footer Placeholder 5">
            <a:extLst>
              <a:ext uri="{FF2B5EF4-FFF2-40B4-BE49-F238E27FC236}">
                <a16:creationId xmlns:a16="http://schemas.microsoft.com/office/drawing/2014/main" id="{E61E4B49-6F33-4B0D-9041-809338BED5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E06357-AB29-4171-909E-A0CC34160A84}"/>
              </a:ext>
            </a:extLst>
          </p:cNvPr>
          <p:cNvSpPr>
            <a:spLocks noGrp="1"/>
          </p:cNvSpPr>
          <p:nvPr>
            <p:ph type="sldNum" sz="quarter" idx="12"/>
          </p:nvPr>
        </p:nvSpPr>
        <p:spPr/>
        <p:txBody>
          <a:bodyPr/>
          <a:lstStyle/>
          <a:p>
            <a:fld id="{3DF89D67-9BF8-4FBA-A937-EF3CB4F45176}" type="slidenum">
              <a:rPr lang="en-US" smtClean="0"/>
              <a:t>‹#›</a:t>
            </a:fld>
            <a:endParaRPr lang="en-US"/>
          </a:p>
        </p:txBody>
      </p:sp>
    </p:spTree>
    <p:extLst>
      <p:ext uri="{BB962C8B-B14F-4D97-AF65-F5344CB8AC3E}">
        <p14:creationId xmlns:p14="http://schemas.microsoft.com/office/powerpoint/2010/main" val="2382082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C239-A645-470A-AC13-8FB20D8ADD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6DE8E8-2249-4137-89E4-426D4B1C2A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ACB52B-8FDC-4EF4-B097-48C115D303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C564C9-E583-4A69-86A3-BE229EADD1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0FAE3B-7D5B-40B4-BC6E-11DE6AC427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BA51ED-FC5F-416E-8B32-8F3FCB05252D}"/>
              </a:ext>
            </a:extLst>
          </p:cNvPr>
          <p:cNvSpPr>
            <a:spLocks noGrp="1"/>
          </p:cNvSpPr>
          <p:nvPr>
            <p:ph type="dt" sz="half" idx="10"/>
          </p:nvPr>
        </p:nvSpPr>
        <p:spPr/>
        <p:txBody>
          <a:bodyPr/>
          <a:lstStyle/>
          <a:p>
            <a:fld id="{6CA7C0EA-4B78-4857-BB23-C4198EF6D25F}" type="datetime1">
              <a:rPr lang="en-US" smtClean="0"/>
              <a:t>4/1/22</a:t>
            </a:fld>
            <a:endParaRPr lang="en-US"/>
          </a:p>
        </p:txBody>
      </p:sp>
      <p:sp>
        <p:nvSpPr>
          <p:cNvPr id="8" name="Footer Placeholder 7">
            <a:extLst>
              <a:ext uri="{FF2B5EF4-FFF2-40B4-BE49-F238E27FC236}">
                <a16:creationId xmlns:a16="http://schemas.microsoft.com/office/drawing/2014/main" id="{0EC1020F-E542-4A53-977A-A163820E14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A6FA5-0FA2-4C32-8F14-756B4DC22533}"/>
              </a:ext>
            </a:extLst>
          </p:cNvPr>
          <p:cNvSpPr>
            <a:spLocks noGrp="1"/>
          </p:cNvSpPr>
          <p:nvPr>
            <p:ph type="sldNum" sz="quarter" idx="12"/>
          </p:nvPr>
        </p:nvSpPr>
        <p:spPr/>
        <p:txBody>
          <a:bodyPr/>
          <a:lstStyle/>
          <a:p>
            <a:fld id="{3DF89D67-9BF8-4FBA-A937-EF3CB4F45176}" type="slidenum">
              <a:rPr lang="en-US" smtClean="0"/>
              <a:t>‹#›</a:t>
            </a:fld>
            <a:endParaRPr lang="en-US"/>
          </a:p>
        </p:txBody>
      </p:sp>
    </p:spTree>
    <p:extLst>
      <p:ext uri="{BB962C8B-B14F-4D97-AF65-F5344CB8AC3E}">
        <p14:creationId xmlns:p14="http://schemas.microsoft.com/office/powerpoint/2010/main" val="1758607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5833E-64A7-452C-8803-AC977E3DDD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1787EE-A608-4F39-95FE-BFB9BFA8FF92}"/>
              </a:ext>
            </a:extLst>
          </p:cNvPr>
          <p:cNvSpPr>
            <a:spLocks noGrp="1"/>
          </p:cNvSpPr>
          <p:nvPr>
            <p:ph type="dt" sz="half" idx="10"/>
          </p:nvPr>
        </p:nvSpPr>
        <p:spPr/>
        <p:txBody>
          <a:bodyPr/>
          <a:lstStyle/>
          <a:p>
            <a:fld id="{8045B371-9AD8-463E-BCA1-B77DDD6D443D}" type="datetime1">
              <a:rPr lang="en-US" smtClean="0"/>
              <a:t>4/1/22</a:t>
            </a:fld>
            <a:endParaRPr lang="en-US"/>
          </a:p>
        </p:txBody>
      </p:sp>
      <p:sp>
        <p:nvSpPr>
          <p:cNvPr id="4" name="Footer Placeholder 3">
            <a:extLst>
              <a:ext uri="{FF2B5EF4-FFF2-40B4-BE49-F238E27FC236}">
                <a16:creationId xmlns:a16="http://schemas.microsoft.com/office/drawing/2014/main" id="{EFA5A7EC-3B66-4C29-8BBF-6ED5396D80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B3F0FB-FFD5-4CBA-95F1-B43ABBEBC0D4}"/>
              </a:ext>
            </a:extLst>
          </p:cNvPr>
          <p:cNvSpPr>
            <a:spLocks noGrp="1"/>
          </p:cNvSpPr>
          <p:nvPr>
            <p:ph type="sldNum" sz="quarter" idx="12"/>
          </p:nvPr>
        </p:nvSpPr>
        <p:spPr/>
        <p:txBody>
          <a:bodyPr/>
          <a:lstStyle/>
          <a:p>
            <a:fld id="{3DF89D67-9BF8-4FBA-A937-EF3CB4F45176}" type="slidenum">
              <a:rPr lang="en-US" smtClean="0"/>
              <a:t>‹#›</a:t>
            </a:fld>
            <a:endParaRPr lang="en-US"/>
          </a:p>
        </p:txBody>
      </p:sp>
    </p:spTree>
    <p:extLst>
      <p:ext uri="{BB962C8B-B14F-4D97-AF65-F5344CB8AC3E}">
        <p14:creationId xmlns:p14="http://schemas.microsoft.com/office/powerpoint/2010/main" val="2959947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486DC4-1D5F-49A2-81A0-3691693E26B9}"/>
              </a:ext>
            </a:extLst>
          </p:cNvPr>
          <p:cNvSpPr>
            <a:spLocks noGrp="1"/>
          </p:cNvSpPr>
          <p:nvPr>
            <p:ph type="dt" sz="half" idx="10"/>
          </p:nvPr>
        </p:nvSpPr>
        <p:spPr/>
        <p:txBody>
          <a:bodyPr/>
          <a:lstStyle/>
          <a:p>
            <a:fld id="{66B47629-42B5-40AA-A7C2-9AC5B87C1395}" type="datetime1">
              <a:rPr lang="en-US" smtClean="0"/>
              <a:t>4/1/22</a:t>
            </a:fld>
            <a:endParaRPr lang="en-US"/>
          </a:p>
        </p:txBody>
      </p:sp>
      <p:sp>
        <p:nvSpPr>
          <p:cNvPr id="3" name="Footer Placeholder 2">
            <a:extLst>
              <a:ext uri="{FF2B5EF4-FFF2-40B4-BE49-F238E27FC236}">
                <a16:creationId xmlns:a16="http://schemas.microsoft.com/office/drawing/2014/main" id="{B4E5C736-712F-4933-82C5-7B5A7FA6DB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E9D623-8437-4449-AEFC-435B63EB8A96}"/>
              </a:ext>
            </a:extLst>
          </p:cNvPr>
          <p:cNvSpPr>
            <a:spLocks noGrp="1"/>
          </p:cNvSpPr>
          <p:nvPr>
            <p:ph type="sldNum" sz="quarter" idx="12"/>
          </p:nvPr>
        </p:nvSpPr>
        <p:spPr/>
        <p:txBody>
          <a:bodyPr/>
          <a:lstStyle/>
          <a:p>
            <a:fld id="{3DF89D67-9BF8-4FBA-A937-EF3CB4F45176}" type="slidenum">
              <a:rPr lang="en-US" smtClean="0"/>
              <a:t>‹#›</a:t>
            </a:fld>
            <a:endParaRPr lang="en-US"/>
          </a:p>
        </p:txBody>
      </p:sp>
    </p:spTree>
    <p:extLst>
      <p:ext uri="{BB962C8B-B14F-4D97-AF65-F5344CB8AC3E}">
        <p14:creationId xmlns:p14="http://schemas.microsoft.com/office/powerpoint/2010/main" val="3652841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FE00-7AA8-4E01-B214-AA0CFE3130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1CED15-F460-48F0-9C6A-688132BC4B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A0A38D-AEEF-431C-97A4-1EDCBB83D2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F5DB6-4B77-4EE3-BFAD-0ECA30DAC1C4}"/>
              </a:ext>
            </a:extLst>
          </p:cNvPr>
          <p:cNvSpPr>
            <a:spLocks noGrp="1"/>
          </p:cNvSpPr>
          <p:nvPr>
            <p:ph type="dt" sz="half" idx="10"/>
          </p:nvPr>
        </p:nvSpPr>
        <p:spPr/>
        <p:txBody>
          <a:bodyPr/>
          <a:lstStyle/>
          <a:p>
            <a:fld id="{548D0184-1665-48C2-8D67-45B8294791C1}" type="datetime1">
              <a:rPr lang="en-US" smtClean="0"/>
              <a:t>4/1/22</a:t>
            </a:fld>
            <a:endParaRPr lang="en-US"/>
          </a:p>
        </p:txBody>
      </p:sp>
      <p:sp>
        <p:nvSpPr>
          <p:cNvPr id="6" name="Footer Placeholder 5">
            <a:extLst>
              <a:ext uri="{FF2B5EF4-FFF2-40B4-BE49-F238E27FC236}">
                <a16:creationId xmlns:a16="http://schemas.microsoft.com/office/drawing/2014/main" id="{FB734D5B-EB26-49AD-B917-D032528321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ADE67-FD88-4091-B0B4-BD265F7A13D2}"/>
              </a:ext>
            </a:extLst>
          </p:cNvPr>
          <p:cNvSpPr>
            <a:spLocks noGrp="1"/>
          </p:cNvSpPr>
          <p:nvPr>
            <p:ph type="sldNum" sz="quarter" idx="12"/>
          </p:nvPr>
        </p:nvSpPr>
        <p:spPr/>
        <p:txBody>
          <a:bodyPr/>
          <a:lstStyle/>
          <a:p>
            <a:fld id="{3DF89D67-9BF8-4FBA-A937-EF3CB4F45176}" type="slidenum">
              <a:rPr lang="en-US" smtClean="0"/>
              <a:t>‹#›</a:t>
            </a:fld>
            <a:endParaRPr lang="en-US"/>
          </a:p>
        </p:txBody>
      </p:sp>
    </p:spTree>
    <p:extLst>
      <p:ext uri="{BB962C8B-B14F-4D97-AF65-F5344CB8AC3E}">
        <p14:creationId xmlns:p14="http://schemas.microsoft.com/office/powerpoint/2010/main" val="263363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04B94-1EB6-447B-A38F-AD940CFA41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1887D1-1274-43B9-ADD0-C429B55FE9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1EA634-058F-4D9F-AB27-3C880AB87F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9EEBD6-3496-40EC-9313-7C1CFB1DAF3C}"/>
              </a:ext>
            </a:extLst>
          </p:cNvPr>
          <p:cNvSpPr>
            <a:spLocks noGrp="1"/>
          </p:cNvSpPr>
          <p:nvPr>
            <p:ph type="dt" sz="half" idx="10"/>
          </p:nvPr>
        </p:nvSpPr>
        <p:spPr/>
        <p:txBody>
          <a:bodyPr/>
          <a:lstStyle/>
          <a:p>
            <a:fld id="{BB6BCFF7-E351-4330-8F11-CD5338B1EDA5}" type="datetime1">
              <a:rPr lang="en-US" smtClean="0"/>
              <a:t>4/1/22</a:t>
            </a:fld>
            <a:endParaRPr lang="en-US"/>
          </a:p>
        </p:txBody>
      </p:sp>
      <p:sp>
        <p:nvSpPr>
          <p:cNvPr id="6" name="Footer Placeholder 5">
            <a:extLst>
              <a:ext uri="{FF2B5EF4-FFF2-40B4-BE49-F238E27FC236}">
                <a16:creationId xmlns:a16="http://schemas.microsoft.com/office/drawing/2014/main" id="{626624F6-D644-47F5-BD4D-088188B81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57B3D-D9C2-4678-809E-0E232CE6D46E}"/>
              </a:ext>
            </a:extLst>
          </p:cNvPr>
          <p:cNvSpPr>
            <a:spLocks noGrp="1"/>
          </p:cNvSpPr>
          <p:nvPr>
            <p:ph type="sldNum" sz="quarter" idx="12"/>
          </p:nvPr>
        </p:nvSpPr>
        <p:spPr/>
        <p:txBody>
          <a:bodyPr/>
          <a:lstStyle/>
          <a:p>
            <a:fld id="{3DF89D67-9BF8-4FBA-A937-EF3CB4F45176}" type="slidenum">
              <a:rPr lang="en-US" smtClean="0"/>
              <a:t>‹#›</a:t>
            </a:fld>
            <a:endParaRPr lang="en-US"/>
          </a:p>
        </p:txBody>
      </p:sp>
    </p:spTree>
    <p:extLst>
      <p:ext uri="{BB962C8B-B14F-4D97-AF65-F5344CB8AC3E}">
        <p14:creationId xmlns:p14="http://schemas.microsoft.com/office/powerpoint/2010/main" val="3773891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B928C9-8DC6-4E07-BFAC-787D68FF1C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A7F38-2ACA-4EA8-8D34-C30A2722E0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A972C-D294-4715-A2D5-8A29F00064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22272C-5B30-4873-96A9-B268BD88CF15}" type="datetime1">
              <a:rPr lang="en-US" smtClean="0"/>
              <a:t>4/1/22</a:t>
            </a:fld>
            <a:endParaRPr lang="en-US"/>
          </a:p>
        </p:txBody>
      </p:sp>
      <p:sp>
        <p:nvSpPr>
          <p:cNvPr id="5" name="Footer Placeholder 4">
            <a:extLst>
              <a:ext uri="{FF2B5EF4-FFF2-40B4-BE49-F238E27FC236}">
                <a16:creationId xmlns:a16="http://schemas.microsoft.com/office/drawing/2014/main" id="{5B303773-5153-4509-8F6F-2B6EBE06F3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473DD4-768A-4A78-9ECB-B0070B45C2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89D67-9BF8-4FBA-A937-EF3CB4F45176}" type="slidenum">
              <a:rPr lang="en-US" smtClean="0"/>
              <a:t>‹#›</a:t>
            </a:fld>
            <a:endParaRPr lang="en-US"/>
          </a:p>
        </p:txBody>
      </p:sp>
    </p:spTree>
    <p:extLst>
      <p:ext uri="{BB962C8B-B14F-4D97-AF65-F5344CB8AC3E}">
        <p14:creationId xmlns:p14="http://schemas.microsoft.com/office/powerpoint/2010/main" val="924881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74C02F-5FFB-4D67-B240-E74CB0443B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5AF3CA-AAC0-4CCF-BEFC-DDB20623A6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FE83A-DE3B-4E15-A908-7634D1310B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4825F9-9447-46C4-A025-278C961EF9C5}" type="datetime1">
              <a:rPr lang="en-US" smtClean="0"/>
              <a:t>4/1/22</a:t>
            </a:fld>
            <a:endParaRPr lang="en-US"/>
          </a:p>
        </p:txBody>
      </p:sp>
      <p:sp>
        <p:nvSpPr>
          <p:cNvPr id="5" name="Footer Placeholder 4">
            <a:extLst>
              <a:ext uri="{FF2B5EF4-FFF2-40B4-BE49-F238E27FC236}">
                <a16:creationId xmlns:a16="http://schemas.microsoft.com/office/drawing/2014/main" id="{AB4F3D24-648B-4D9B-B3C3-DAB1AF232E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79E636-433B-441F-B9D6-54DF4F126B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7C252-D15C-4931-9DE1-E21ABF3EC818}" type="slidenum">
              <a:rPr lang="en-US" smtClean="0"/>
              <a:t>‹#›</a:t>
            </a:fld>
            <a:endParaRPr lang="en-US"/>
          </a:p>
        </p:txBody>
      </p:sp>
    </p:spTree>
    <p:extLst>
      <p:ext uri="{BB962C8B-B14F-4D97-AF65-F5344CB8AC3E}">
        <p14:creationId xmlns:p14="http://schemas.microsoft.com/office/powerpoint/2010/main" val="4867760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researchgate.net/publication/345392256_Performance_Characteristics_of_Lubricants_in_Electric_and_Hybrid_Vehicles_A_Review_of_Current_and_Future_Needs"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pLcqJ2DclEg&amp;t=907s" TargetMode="External"/><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8.xml"/><Relationship Id="rId1" Type="http://schemas.openxmlformats.org/officeDocument/2006/relationships/video" Target="https://www.youtube.com/embed/pLcqJ2DclEg?start=907&amp;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QMgg-dZrMtg" TargetMode="External"/><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hyperlink" Target="https://driving.ca/column/motor-mouth/motor-mouth-the-numbers-that-decide-whether-hydrogen-or-electric-cars-win-ou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8.xml"/><Relationship Id="rId1" Type="http://schemas.openxmlformats.org/officeDocument/2006/relationships/video" Target="https://www.youtube.com/embed/QMgg-dZrMtg?feature=oembed"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6RhtiPefVzM" TargetMode="External"/><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9.xml"/><Relationship Id="rId1" Type="http://schemas.openxmlformats.org/officeDocument/2006/relationships/video" Target="https://www.youtube.com/embed/6RhtiPefVzM?feature=oembed"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statista.com/statistics/416750/number-of-electric-vehicle-charging-stations-outlets-united-states/" TargetMode="External"/><Relationship Id="rId3" Type="http://schemas.openxmlformats.org/officeDocument/2006/relationships/image" Target="../media/image21.png"/><Relationship Id="rId7" Type="http://schemas.openxmlformats.org/officeDocument/2006/relationships/hyperlink" Target="https://www.statista.com/statistics/1282175/us-heavy-duty-electric-vehicle-charging-infrastructure-market-charging-method-forecast/" TargetMode="External"/><Relationship Id="rId2"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hyperlink" Target="https://www.statista.com/statistics/571564/publicly-available-electric-vehicle-chargers-by-country-type/" TargetMode="External"/><Relationship Id="rId5" Type="http://schemas.openxmlformats.org/officeDocument/2006/relationships/hyperlink" Target="https://www.statista.com/statistics/267162/world-plug-in-hybrid-vehicle-sales-by-region/" TargetMode="External"/><Relationship Id="rId4" Type="http://schemas.openxmlformats.org/officeDocument/2006/relationships/hyperlink" Target="https://www.statista.com/statistics/416672/united-states-projected-plug-in-electric-vehicles-sal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www.thezebra.com/auto-insurance/new-york-car-insurance/" TargetMode="External"/><Relationship Id="rId2" Type="http://schemas.openxmlformats.org/officeDocument/2006/relationships/hyperlink" Target="https://www.thezebra.com/auto-insurance/massachusetts-car-insurance/" TargetMode="External"/><Relationship Id="rId1" Type="http://schemas.openxmlformats.org/officeDocument/2006/relationships/slideLayout" Target="../slideLayouts/slideLayout16.xml"/><Relationship Id="rId4" Type="http://schemas.openxmlformats.org/officeDocument/2006/relationships/hyperlink" Target="https://www.thezebra.com/auto-insurance/connecticut-car-insuranc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bing.com/videos/search?q=electric+vehicle+industry+outlook&amp;&amp;view=detail&amp;mid=FCCE73B645A2EC75F4CDFCCE73B645A2EC75F4CD&amp;&amp;FORM=VDRVSR" TargetMode="External"/><Relationship Id="rId1" Type="http://schemas.openxmlformats.org/officeDocument/2006/relationships/slideLayout" Target="../slideLayouts/slideLayout19.xml"/><Relationship Id="rId5" Type="http://schemas.openxmlformats.org/officeDocument/2006/relationships/image" Target="../media/image24.jpe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9.xml"/><Relationship Id="rId1" Type="http://schemas.openxmlformats.org/officeDocument/2006/relationships/video" Target="https://www.youtube.com/embed/Qh2jXn_akmk?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www.nature.com/articles/s41467-017-02411-5.pdf" TargetMode="External"/><Relationship Id="rId2" Type="http://schemas.openxmlformats.org/officeDocument/2006/relationships/hyperlink" Target="https://www.youtube.com/watch?v=M7KPuwOmlo4" TargetMode="Externa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9.xml"/><Relationship Id="rId1" Type="http://schemas.openxmlformats.org/officeDocument/2006/relationships/video" Target="https://www.youtube.com/embed/M7KPuwOmlo4?feature=oembed"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kiwibot.com/about-us" TargetMode="External"/><Relationship Id="rId2" Type="http://schemas.openxmlformats.org/officeDocument/2006/relationships/hyperlink" Target="https://www.youtube.com/watch?v=qjnRxdfoP2U" TargetMode="Externa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hyperlink" Target="https://www.engadget.com/2019/02/27/fedex-sameday-bot-autonomous-robot-deliveries/?guccounter=1&amp;guce_referrer=aHR0cHM6Ly93d3cuZ29vZ2xlLmNvbS8&amp;guce_referrer_sig=AQAAAGk_DIsi53iA-rElOabj1ZQflsXzHcvgW3XO8tSl7dcfB0lS5i5GZXAHzVWmb0IHbb_llY-UgPh_dv6C67W3-z5Ocmwh7fiaCGRAu-Gevzic_eMI76YFmTiTPM3Rkp0gTeWvk5wc3PWD7huVQSeYFb4IAytVcrMygHeX1JwrW5rz"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9.xml"/><Relationship Id="rId1" Type="http://schemas.openxmlformats.org/officeDocument/2006/relationships/video" Target="https://www.youtube.com/embed/qjnRxdfoP2U?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hyperlink" Target="https://www.power-and-beyond.com/electromobility--electric-vehicle-basics-how-they-work-and-how-theyre-powered-a-997269/"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GHGXy_sjbgQ" TargetMode="External"/><Relationship Id="rId2" Type="http://schemas.openxmlformats.org/officeDocument/2006/relationships/hyperlink" Target="https://www.power-and-beyond.com/lithium-ion-batteries-explained-a-975937/"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video" Target="https://www.youtube.com/embed/GHGXy_sjbgQ?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EG6rqA2vvA&amp;t=74s" TargetMode="External"/><Relationship Id="rId2" Type="http://schemas.openxmlformats.org/officeDocument/2006/relationships/slideLayout" Target="../slideLayouts/slideLayout8.xml"/><Relationship Id="rId1" Type="http://schemas.openxmlformats.org/officeDocument/2006/relationships/video" Target="https://www.youtube.com/embed/-EG6rqA2vvA?feature=oembed" TargetMode="External"/><Relationship Id="rId5" Type="http://schemas.openxmlformats.org/officeDocument/2006/relationships/image" Target="../media/image9.jpeg"/><Relationship Id="rId4" Type="http://schemas.openxmlformats.org/officeDocument/2006/relationships/hyperlink" Target="https://www.youtube.com/teded"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teded" TargetMode="External"/><Relationship Id="rId2" Type="http://schemas.openxmlformats.org/officeDocument/2006/relationships/slideLayout" Target="../slideLayouts/slideLayout8.xml"/><Relationship Id="rId1" Type="http://schemas.openxmlformats.org/officeDocument/2006/relationships/video" Target="https://www.youtube.com/embed/gE1neFrGcMs?feature=oembed" TargetMode="External"/><Relationship Id="rId5" Type="http://schemas.openxmlformats.org/officeDocument/2006/relationships/image" Target="../media/image10.jpeg"/><Relationship Id="rId4" Type="http://schemas.openxmlformats.org/officeDocument/2006/relationships/hyperlink" Target="https://www.youtube.com/watch?v=gE1neFrGcM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C5CBF-5C93-4108-93AA-839E8B062B87}"/>
              </a:ext>
            </a:extLst>
          </p:cNvPr>
          <p:cNvSpPr>
            <a:spLocks noGrp="1"/>
          </p:cNvSpPr>
          <p:nvPr>
            <p:ph type="title"/>
          </p:nvPr>
        </p:nvSpPr>
        <p:spPr/>
        <p:txBody>
          <a:bodyPr>
            <a:normAutofit fontScale="90000"/>
          </a:bodyPr>
          <a:lstStyle/>
          <a:p>
            <a:r>
              <a:rPr lang="en-US" sz="5400" dirty="0">
                <a:solidFill>
                  <a:srgbClr val="FFFFFF"/>
                </a:solidFill>
              </a:rPr>
              <a:t>Freight Disruptors -- Forces Can Change Everything </a:t>
            </a:r>
            <a:endParaRPr lang="en-US" dirty="0"/>
          </a:p>
        </p:txBody>
      </p:sp>
      <p:pic>
        <p:nvPicPr>
          <p:cNvPr id="4" name="Content Placeholder 3">
            <a:extLst>
              <a:ext uri="{FF2B5EF4-FFF2-40B4-BE49-F238E27FC236}">
                <a16:creationId xmlns:a16="http://schemas.microsoft.com/office/drawing/2014/main" id="{849AF2B9-B6EE-4384-86A0-C9A30F8D09F9}"/>
              </a:ext>
            </a:extLst>
          </p:cNvPr>
          <p:cNvPicPr>
            <a:picLocks noGrp="1" noChangeAspect="1"/>
          </p:cNvPicPr>
          <p:nvPr>
            <p:ph idx="1"/>
          </p:nvPr>
        </p:nvPicPr>
        <p:blipFill>
          <a:blip r:embed="rId2"/>
          <a:stretch>
            <a:fillRect/>
          </a:stretch>
        </p:blipFill>
        <p:spPr>
          <a:xfrm>
            <a:off x="0" y="4161801"/>
            <a:ext cx="13638375" cy="2696199"/>
          </a:xfrm>
          <a:prstGeom prst="rect">
            <a:avLst/>
          </a:prstGeom>
        </p:spPr>
      </p:pic>
      <p:pic>
        <p:nvPicPr>
          <p:cNvPr id="6" name="Content Placeholder 3">
            <a:extLst>
              <a:ext uri="{FF2B5EF4-FFF2-40B4-BE49-F238E27FC236}">
                <a16:creationId xmlns:a16="http://schemas.microsoft.com/office/drawing/2014/main" id="{3F1C0139-9CE7-4BD4-A603-FFA754884C2A}"/>
              </a:ext>
            </a:extLst>
          </p:cNvPr>
          <p:cNvPicPr>
            <a:picLocks noChangeAspect="1"/>
          </p:cNvPicPr>
          <p:nvPr/>
        </p:nvPicPr>
        <p:blipFill>
          <a:blip r:embed="rId2"/>
          <a:stretch>
            <a:fillRect/>
          </a:stretch>
        </p:blipFill>
        <p:spPr>
          <a:xfrm>
            <a:off x="0" y="-8887"/>
            <a:ext cx="14367245" cy="7195930"/>
          </a:xfrm>
          <a:prstGeom prst="rect">
            <a:avLst/>
          </a:prstGeom>
        </p:spPr>
      </p:pic>
      <p:sp>
        <p:nvSpPr>
          <p:cNvPr id="8" name="TextBox 7">
            <a:extLst>
              <a:ext uri="{FF2B5EF4-FFF2-40B4-BE49-F238E27FC236}">
                <a16:creationId xmlns:a16="http://schemas.microsoft.com/office/drawing/2014/main" id="{DEE4AEB0-CC3B-45DD-9D76-9AA6051FD995}"/>
              </a:ext>
            </a:extLst>
          </p:cNvPr>
          <p:cNvSpPr txBox="1"/>
          <p:nvPr/>
        </p:nvSpPr>
        <p:spPr>
          <a:xfrm>
            <a:off x="198784" y="5985043"/>
            <a:ext cx="103366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Robert L  James Esq.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OLLI Presentation Three– EVs, Drones and Bots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March, 2022</a:t>
            </a:r>
          </a:p>
        </p:txBody>
      </p:sp>
      <p:sp>
        <p:nvSpPr>
          <p:cNvPr id="9" name="TextBox 8">
            <a:extLst>
              <a:ext uri="{FF2B5EF4-FFF2-40B4-BE49-F238E27FC236}">
                <a16:creationId xmlns:a16="http://schemas.microsoft.com/office/drawing/2014/main" id="{4F5449C1-E33D-456F-80BB-1DDCA1EAA28E}"/>
              </a:ext>
            </a:extLst>
          </p:cNvPr>
          <p:cNvSpPr txBox="1"/>
          <p:nvPr/>
        </p:nvSpPr>
        <p:spPr>
          <a:xfrm>
            <a:off x="109330" y="135171"/>
            <a:ext cx="745236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Exploring Disruption: A Supply Chain Focus on Trends and Technologies Effecting Transportation and the Rest of our Lives</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55C8F3BB-B755-42E1-B6E5-B7D3E03BC0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252-D15C-4931-9DE1-E21ABF3EC8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366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2CDD1-0B10-4CF3-BF24-636D553D40EB}"/>
              </a:ext>
            </a:extLst>
          </p:cNvPr>
          <p:cNvSpPr>
            <a:spLocks noGrp="1"/>
          </p:cNvSpPr>
          <p:nvPr>
            <p:ph type="title"/>
          </p:nvPr>
        </p:nvSpPr>
        <p:spPr>
          <a:xfrm>
            <a:off x="838200" y="365126"/>
            <a:ext cx="10515600" cy="422054"/>
          </a:xfrm>
        </p:spPr>
        <p:txBody>
          <a:bodyPr>
            <a:normAutofit fontScale="90000"/>
          </a:bodyPr>
          <a:lstStyle/>
          <a:p>
            <a:r>
              <a:rPr lang="en-US" dirty="0"/>
              <a:t>Goals Alignment: EV’s </a:t>
            </a:r>
            <a:r>
              <a:rPr lang="en-US" u="sng" dirty="0"/>
              <a:t>are</a:t>
            </a:r>
            <a:r>
              <a:rPr lang="en-US" dirty="0"/>
              <a:t> the Future </a:t>
            </a:r>
          </a:p>
        </p:txBody>
      </p:sp>
      <p:pic>
        <p:nvPicPr>
          <p:cNvPr id="3074" name="Picture 2">
            <a:extLst>
              <a:ext uri="{FF2B5EF4-FFF2-40B4-BE49-F238E27FC236}">
                <a16:creationId xmlns:a16="http://schemas.microsoft.com/office/drawing/2014/main" id="{1456CA86-9F14-4FD2-972E-C07B72F3EF1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9186" y="930303"/>
            <a:ext cx="9064487" cy="556257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BFC61E1-BC24-4563-AB9E-25384DBAC68D}"/>
              </a:ext>
            </a:extLst>
          </p:cNvPr>
          <p:cNvSpPr>
            <a:spLocks noGrp="1"/>
          </p:cNvSpPr>
          <p:nvPr>
            <p:ph type="sldNum" sz="quarter" idx="12"/>
          </p:nvPr>
        </p:nvSpPr>
        <p:spPr/>
        <p:txBody>
          <a:bodyPr/>
          <a:lstStyle/>
          <a:p>
            <a:fld id="{3DF89D67-9BF8-4FBA-A937-EF3CB4F45176}" type="slidenum">
              <a:rPr lang="en-US" smtClean="0"/>
              <a:t>10</a:t>
            </a:fld>
            <a:endParaRPr lang="en-US"/>
          </a:p>
        </p:txBody>
      </p:sp>
    </p:spTree>
    <p:extLst>
      <p:ext uri="{BB962C8B-B14F-4D97-AF65-F5344CB8AC3E}">
        <p14:creationId xmlns:p14="http://schemas.microsoft.com/office/powerpoint/2010/main" val="2574027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177A47-1F93-4F96-88D0-FC0D1A1537E6}"/>
              </a:ext>
            </a:extLst>
          </p:cNvPr>
          <p:cNvSpPr>
            <a:spLocks noGrp="1"/>
          </p:cNvSpPr>
          <p:nvPr>
            <p:ph type="title"/>
          </p:nvPr>
        </p:nvSpPr>
        <p:spPr>
          <a:xfrm>
            <a:off x="839788" y="310101"/>
            <a:ext cx="6713951" cy="580445"/>
          </a:xfrm>
        </p:spPr>
        <p:txBody>
          <a:bodyPr>
            <a:normAutofit/>
          </a:bodyPr>
          <a:lstStyle/>
          <a:p>
            <a:r>
              <a:rPr lang="en-US" dirty="0"/>
              <a:t>Key Performance Parameters: ICE vs. EV</a:t>
            </a:r>
          </a:p>
        </p:txBody>
      </p:sp>
      <p:sp>
        <p:nvSpPr>
          <p:cNvPr id="8" name="Text Placeholder 7">
            <a:extLst>
              <a:ext uri="{FF2B5EF4-FFF2-40B4-BE49-F238E27FC236}">
                <a16:creationId xmlns:a16="http://schemas.microsoft.com/office/drawing/2014/main" id="{F8E7E2F1-FED1-4250-88F7-9B76BC41787E}"/>
              </a:ext>
            </a:extLst>
          </p:cNvPr>
          <p:cNvSpPr>
            <a:spLocks noGrp="1"/>
          </p:cNvSpPr>
          <p:nvPr>
            <p:ph type="body" sz="half" idx="2"/>
          </p:nvPr>
        </p:nvSpPr>
        <p:spPr>
          <a:xfrm>
            <a:off x="839788" y="6042991"/>
            <a:ext cx="5256212" cy="580446"/>
          </a:xfrm>
        </p:spPr>
        <p:txBody>
          <a:bodyPr>
            <a:normAutofit/>
          </a:bodyPr>
          <a:lstStyle/>
          <a:p>
            <a:r>
              <a:rPr lang="en-US" sz="1100" dirty="0"/>
              <a:t>Source: </a:t>
            </a:r>
            <a:r>
              <a:rPr lang="en-US" sz="1100" dirty="0">
                <a:hlinkClick r:id="rId2"/>
              </a:rPr>
              <a:t>https://www.researchgate.net/publication/345392256_Performance_Characteristics_of_Lubricants_in_Electric_and_Hybrid_Vehicles_A_Review_of_Current_and_Future_Needs</a:t>
            </a:r>
            <a:endParaRPr lang="en-US" sz="1100" dirty="0"/>
          </a:p>
          <a:p>
            <a:endParaRPr lang="en-US" dirty="0"/>
          </a:p>
        </p:txBody>
      </p:sp>
      <p:pic>
        <p:nvPicPr>
          <p:cNvPr id="11" name="Content Placeholder 10" descr="Graphical user interface, application&#10;&#10;Description automatically generated">
            <a:extLst>
              <a:ext uri="{FF2B5EF4-FFF2-40B4-BE49-F238E27FC236}">
                <a16:creationId xmlns:a16="http://schemas.microsoft.com/office/drawing/2014/main" id="{106C8CC3-B070-4DE2-A31E-E3F577EA41EF}"/>
              </a:ext>
            </a:extLst>
          </p:cNvPr>
          <p:cNvPicPr>
            <a:picLocks noGrp="1" noChangeAspect="1"/>
          </p:cNvPicPr>
          <p:nvPr>
            <p:ph idx="1"/>
          </p:nvPr>
        </p:nvPicPr>
        <p:blipFill rotWithShape="1">
          <a:blip r:embed="rId3"/>
          <a:srcRect l="11427" t="40422" r="58412" b="12499"/>
          <a:stretch/>
        </p:blipFill>
        <p:spPr bwMode="auto">
          <a:xfrm>
            <a:off x="906449" y="1002729"/>
            <a:ext cx="7943353" cy="5040262"/>
          </a:xfrm>
          <a:prstGeom prst="rect">
            <a:avLst/>
          </a:prstGeom>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A5C2D6B4-59F3-4768-8C52-052C664826E9}"/>
              </a:ext>
            </a:extLst>
          </p:cNvPr>
          <p:cNvSpPr>
            <a:spLocks noGrp="1"/>
          </p:cNvSpPr>
          <p:nvPr>
            <p:ph type="sldNum" sz="quarter" idx="12"/>
          </p:nvPr>
        </p:nvSpPr>
        <p:spPr/>
        <p:txBody>
          <a:bodyPr/>
          <a:lstStyle/>
          <a:p>
            <a:fld id="{3DF89D67-9BF8-4FBA-A937-EF3CB4F45176}" type="slidenum">
              <a:rPr lang="en-US" smtClean="0"/>
              <a:t>11</a:t>
            </a:fld>
            <a:endParaRPr lang="en-US"/>
          </a:p>
        </p:txBody>
      </p:sp>
    </p:spTree>
    <p:extLst>
      <p:ext uri="{BB962C8B-B14F-4D97-AF65-F5344CB8AC3E}">
        <p14:creationId xmlns:p14="http://schemas.microsoft.com/office/powerpoint/2010/main" val="2840450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E02F6-A995-4B4B-ABAB-D76D93A9484A}"/>
              </a:ext>
            </a:extLst>
          </p:cNvPr>
          <p:cNvSpPr>
            <a:spLocks noGrp="1"/>
          </p:cNvSpPr>
          <p:nvPr>
            <p:ph type="title"/>
          </p:nvPr>
        </p:nvSpPr>
        <p:spPr>
          <a:xfrm>
            <a:off x="421419" y="190830"/>
            <a:ext cx="5780597" cy="1319917"/>
          </a:xfrm>
        </p:spPr>
        <p:txBody>
          <a:bodyPr>
            <a:normAutofit fontScale="90000"/>
          </a:bodyPr>
          <a:lstStyle/>
          <a:p>
            <a:r>
              <a:rPr lang="en-US" dirty="0"/>
              <a:t>The Tipping Point For EVs -- the Future is not now – but 2030 is a Major Target Date</a:t>
            </a:r>
          </a:p>
        </p:txBody>
      </p:sp>
      <p:pic>
        <p:nvPicPr>
          <p:cNvPr id="5" name="Content Placeholder 4">
            <a:extLst>
              <a:ext uri="{FF2B5EF4-FFF2-40B4-BE49-F238E27FC236}">
                <a16:creationId xmlns:a16="http://schemas.microsoft.com/office/drawing/2014/main" id="{92B59CF8-E0C4-453A-934C-794052EDD73A}"/>
              </a:ext>
            </a:extLst>
          </p:cNvPr>
          <p:cNvPicPr>
            <a:picLocks noGrp="1" noChangeAspect="1"/>
          </p:cNvPicPr>
          <p:nvPr>
            <p:ph idx="1"/>
          </p:nvPr>
        </p:nvPicPr>
        <p:blipFill>
          <a:blip r:embed="rId2"/>
          <a:stretch>
            <a:fillRect/>
          </a:stretch>
        </p:blipFill>
        <p:spPr>
          <a:xfrm>
            <a:off x="5573864" y="1040137"/>
            <a:ext cx="5931673" cy="4341412"/>
          </a:xfrm>
          <a:prstGeom prst="rect">
            <a:avLst/>
          </a:prstGeom>
        </p:spPr>
      </p:pic>
      <p:sp>
        <p:nvSpPr>
          <p:cNvPr id="4" name="Text Placeholder 3">
            <a:extLst>
              <a:ext uri="{FF2B5EF4-FFF2-40B4-BE49-F238E27FC236}">
                <a16:creationId xmlns:a16="http://schemas.microsoft.com/office/drawing/2014/main" id="{591EEBDF-5E41-47C7-81BB-8C51423DAF84}"/>
              </a:ext>
            </a:extLst>
          </p:cNvPr>
          <p:cNvSpPr>
            <a:spLocks noGrp="1"/>
          </p:cNvSpPr>
          <p:nvPr>
            <p:ph type="body" sz="half" idx="2"/>
          </p:nvPr>
        </p:nvSpPr>
        <p:spPr/>
        <p:txBody>
          <a:bodyPr/>
          <a:lstStyle/>
          <a:p>
            <a:r>
              <a:rPr lang="en-US" dirty="0"/>
              <a:t>Current Major Impediments:</a:t>
            </a:r>
          </a:p>
          <a:p>
            <a:pPr marL="285750" indent="-285750">
              <a:buFont typeface="Arial" panose="020B0604020202020204" pitchFamily="34" charset="0"/>
              <a:buChar char="•"/>
            </a:pPr>
            <a:r>
              <a:rPr lang="en-US" dirty="0"/>
              <a:t>Battery Technology Limitations and Development Uncertainties </a:t>
            </a:r>
          </a:p>
          <a:p>
            <a:pPr marL="285750" indent="-285750">
              <a:buFont typeface="Arial" panose="020B0604020202020204" pitchFamily="34" charset="0"/>
              <a:buChar char="•"/>
            </a:pPr>
            <a:r>
              <a:rPr lang="en-US" dirty="0"/>
              <a:t>Charging Methods and Facilities </a:t>
            </a:r>
          </a:p>
          <a:p>
            <a:pPr marL="285750" indent="-285750">
              <a:buFont typeface="Arial" panose="020B0604020202020204" pitchFamily="34" charset="0"/>
              <a:buChar char="•"/>
            </a:pPr>
            <a:r>
              <a:rPr lang="en-US" dirty="0"/>
              <a:t>Primary Sources of Electrical Power</a:t>
            </a:r>
          </a:p>
          <a:p>
            <a:pPr marL="285750" indent="-285750">
              <a:buFont typeface="Arial" panose="020B0604020202020204" pitchFamily="34" charset="0"/>
              <a:buChar char="•"/>
            </a:pPr>
            <a:r>
              <a:rPr lang="en-US" dirty="0"/>
              <a:t>Lack of Coordinated Governmental Response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26118231-0886-4BEB-863A-2F3CE587A9DA}"/>
              </a:ext>
            </a:extLst>
          </p:cNvPr>
          <p:cNvSpPr txBox="1"/>
          <p:nvPr/>
        </p:nvSpPr>
        <p:spPr>
          <a:xfrm>
            <a:off x="925422" y="5345768"/>
            <a:ext cx="4953662" cy="1169551"/>
          </a:xfrm>
          <a:prstGeom prst="rect">
            <a:avLst/>
          </a:prstGeom>
          <a:noFill/>
        </p:spPr>
        <p:txBody>
          <a:bodyPr wrap="square">
            <a:spAutoFit/>
          </a:bodyPr>
          <a:lstStyle/>
          <a:p>
            <a:pPr algn="l"/>
            <a:endParaRPr lang="en-US" sz="1400" b="0" i="0" dirty="0">
              <a:effectLst/>
            </a:endParaRPr>
          </a:p>
          <a:p>
            <a:pPr algn="l"/>
            <a:endParaRPr lang="en-US" sz="1400" dirty="0"/>
          </a:p>
          <a:p>
            <a:pPr algn="l"/>
            <a:r>
              <a:rPr lang="en-US" sz="1400" b="0" i="0" dirty="0" err="1">
                <a:effectLst/>
              </a:rPr>
              <a:t>Video:The</a:t>
            </a:r>
            <a:r>
              <a:rPr lang="en-US" sz="1400" b="0" i="0" dirty="0">
                <a:effectLst/>
              </a:rPr>
              <a:t> EV Charging Problem: </a:t>
            </a:r>
            <a:r>
              <a:rPr lang="en-US" sz="1400" b="0" i="0" dirty="0">
                <a:effectLst/>
                <a:hlinkClick r:id="rId3"/>
              </a:rPr>
              <a:t>https://www.youtube.com/watch?v=pLcqJ2DclEg&amp;t=907s</a:t>
            </a:r>
            <a:endParaRPr lang="en-US" sz="1400" b="0" i="0" dirty="0">
              <a:effectLst/>
            </a:endParaRPr>
          </a:p>
          <a:p>
            <a:pPr algn="l"/>
            <a:endParaRPr lang="en-US" sz="1400" b="0" i="0" dirty="0">
              <a:effectLst/>
            </a:endParaRPr>
          </a:p>
        </p:txBody>
      </p:sp>
      <p:sp>
        <p:nvSpPr>
          <p:cNvPr id="3" name="Slide Number Placeholder 2">
            <a:extLst>
              <a:ext uri="{FF2B5EF4-FFF2-40B4-BE49-F238E27FC236}">
                <a16:creationId xmlns:a16="http://schemas.microsoft.com/office/drawing/2014/main" id="{0938FE71-894B-44BB-9D75-04AF77A57A55}"/>
              </a:ext>
            </a:extLst>
          </p:cNvPr>
          <p:cNvSpPr>
            <a:spLocks noGrp="1"/>
          </p:cNvSpPr>
          <p:nvPr>
            <p:ph type="sldNum" sz="quarter" idx="12"/>
          </p:nvPr>
        </p:nvSpPr>
        <p:spPr/>
        <p:txBody>
          <a:bodyPr/>
          <a:lstStyle/>
          <a:p>
            <a:fld id="{3DF89D67-9BF8-4FBA-A937-EF3CB4F45176}" type="slidenum">
              <a:rPr lang="en-US" smtClean="0"/>
              <a:t>12</a:t>
            </a:fld>
            <a:endParaRPr lang="en-US"/>
          </a:p>
        </p:txBody>
      </p:sp>
    </p:spTree>
    <p:extLst>
      <p:ext uri="{BB962C8B-B14F-4D97-AF65-F5344CB8AC3E}">
        <p14:creationId xmlns:p14="http://schemas.microsoft.com/office/powerpoint/2010/main" val="50680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A111ECE-48AE-1240-9AA9-E73A17914A85}"/>
              </a:ext>
            </a:extLst>
          </p:cNvPr>
          <p:cNvSpPr>
            <a:spLocks noGrp="1"/>
          </p:cNvSpPr>
          <p:nvPr>
            <p:ph type="sldNum" sz="quarter" idx="12"/>
          </p:nvPr>
        </p:nvSpPr>
        <p:spPr/>
        <p:txBody>
          <a:bodyPr/>
          <a:lstStyle/>
          <a:p>
            <a:fld id="{3DF89D67-9BF8-4FBA-A937-EF3CB4F45176}" type="slidenum">
              <a:rPr lang="en-US" smtClean="0"/>
              <a:t>13</a:t>
            </a:fld>
            <a:endParaRPr lang="en-US"/>
          </a:p>
        </p:txBody>
      </p:sp>
      <p:pic>
        <p:nvPicPr>
          <p:cNvPr id="6" name="Online Media 5" descr="The Electric Vehicle Charging Problem">
            <a:hlinkClick r:id="" action="ppaction://media"/>
            <a:extLst>
              <a:ext uri="{FF2B5EF4-FFF2-40B4-BE49-F238E27FC236}">
                <a16:creationId xmlns:a16="http://schemas.microsoft.com/office/drawing/2014/main" id="{FED12CFC-B633-A449-9530-E20CE834D681}"/>
              </a:ext>
            </a:extLst>
          </p:cNvPr>
          <p:cNvPicPr>
            <a:picLocks noRot="1" noChangeAspect="1"/>
          </p:cNvPicPr>
          <p:nvPr>
            <a:videoFile r:link="rId1"/>
          </p:nvPr>
        </p:nvPicPr>
        <p:blipFill>
          <a:blip r:embed="rId3"/>
          <a:stretch>
            <a:fillRect/>
          </a:stretch>
        </p:blipFill>
        <p:spPr>
          <a:xfrm>
            <a:off x="1197429" y="661307"/>
            <a:ext cx="9426257" cy="5325836"/>
          </a:xfrm>
          <a:prstGeom prst="rect">
            <a:avLst/>
          </a:prstGeom>
        </p:spPr>
      </p:pic>
    </p:spTree>
    <p:extLst>
      <p:ext uri="{BB962C8B-B14F-4D97-AF65-F5344CB8AC3E}">
        <p14:creationId xmlns:p14="http://schemas.microsoft.com/office/powerpoint/2010/main" val="46839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92D30F-1B78-46BD-8617-334D7131ED2D}"/>
              </a:ext>
            </a:extLst>
          </p:cNvPr>
          <p:cNvSpPr>
            <a:spLocks noGrp="1"/>
          </p:cNvSpPr>
          <p:nvPr>
            <p:ph type="title"/>
          </p:nvPr>
        </p:nvSpPr>
        <p:spPr>
          <a:xfrm>
            <a:off x="254443" y="127221"/>
            <a:ext cx="5780598" cy="962107"/>
          </a:xfrm>
        </p:spPr>
        <p:txBody>
          <a:bodyPr>
            <a:noAutofit/>
          </a:bodyPr>
          <a:lstStyle/>
          <a:p>
            <a:r>
              <a:rPr lang="en-US" sz="3200" dirty="0"/>
              <a:t>Sorting it Out : EV Batteries vs Hydrogen Fuel Cells. </a:t>
            </a:r>
          </a:p>
        </p:txBody>
      </p:sp>
      <p:sp>
        <p:nvSpPr>
          <p:cNvPr id="5" name="Text Placeholder 4">
            <a:extLst>
              <a:ext uri="{FF2B5EF4-FFF2-40B4-BE49-F238E27FC236}">
                <a16:creationId xmlns:a16="http://schemas.microsoft.com/office/drawing/2014/main" id="{CFC7DADC-0173-4E82-95FD-539B838456D9}"/>
              </a:ext>
            </a:extLst>
          </p:cNvPr>
          <p:cNvSpPr>
            <a:spLocks noGrp="1"/>
          </p:cNvSpPr>
          <p:nvPr>
            <p:ph type="body" idx="1"/>
          </p:nvPr>
        </p:nvSpPr>
        <p:spPr>
          <a:xfrm>
            <a:off x="508883" y="6559826"/>
            <a:ext cx="5242561" cy="429371"/>
          </a:xfrm>
        </p:spPr>
        <p:txBody>
          <a:bodyPr>
            <a:normAutofit fontScale="25000" lnSpcReduction="20000"/>
          </a:bodyPr>
          <a:lstStyle/>
          <a:p>
            <a:r>
              <a:rPr lang="en-US" dirty="0"/>
              <a:t>Major disadvantages: Hydrolysis Conversion Costs, Lack of Filling Stations </a:t>
            </a:r>
          </a:p>
          <a:p>
            <a:r>
              <a:rPr lang="en-US" dirty="0"/>
              <a:t>Major Advantages: Fast, convenient fueling, clean, infinite resource</a:t>
            </a:r>
          </a:p>
        </p:txBody>
      </p:sp>
      <p:sp>
        <p:nvSpPr>
          <p:cNvPr id="7" name="Text Placeholder 6">
            <a:extLst>
              <a:ext uri="{FF2B5EF4-FFF2-40B4-BE49-F238E27FC236}">
                <a16:creationId xmlns:a16="http://schemas.microsoft.com/office/drawing/2014/main" id="{79D4E718-5831-4658-BADE-BABA69B2B63A}"/>
              </a:ext>
            </a:extLst>
          </p:cNvPr>
          <p:cNvSpPr>
            <a:spLocks noGrp="1"/>
          </p:cNvSpPr>
          <p:nvPr>
            <p:ph type="body" sz="quarter" idx="3"/>
          </p:nvPr>
        </p:nvSpPr>
        <p:spPr>
          <a:xfrm>
            <a:off x="6854024" y="2655736"/>
            <a:ext cx="4501362" cy="4500438"/>
          </a:xfrm>
        </p:spPr>
        <p:txBody>
          <a:bodyPr>
            <a:normAutofit fontScale="25000" lnSpcReduction="20000"/>
          </a:bodyPr>
          <a:lstStyle/>
          <a:p>
            <a:pPr marL="0" marR="0" indent="0">
              <a:lnSpc>
                <a:spcPct val="107000"/>
              </a:lnSpc>
              <a:spcBef>
                <a:spcPts val="0"/>
              </a:spcBef>
              <a:spcAft>
                <a:spcPts val="800"/>
              </a:spcAft>
              <a:buNone/>
            </a:pPr>
            <a:r>
              <a:rPr lang="en-US" sz="4800" b="0" dirty="0">
                <a:solidFill>
                  <a:srgbClr val="000000"/>
                </a:solidFill>
                <a:effectLst/>
                <a:ea typeface="Times New Roman" panose="02020603050405020304" pitchFamily="18" charset="0"/>
                <a:cs typeface="Times New Roman" panose="02020603050405020304" pitchFamily="18" charset="0"/>
              </a:rPr>
              <a:t>The most practical current method to produce hydrogen gas comes from burning fossil fuels and leads to an estimated 120g/km of CO2 over the lifetime of a fuel cell. Yet If greener renewable sources are used to produce hydrogen, this figure could be a lot lower. The long term impacts are difficult to predict; currently  its hard to tell which energy sources are used in production and both have real prospects to overcome many environmental limitations.  </a:t>
            </a:r>
            <a:endParaRPr lang="en-US" sz="4800" b="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4800" dirty="0">
                <a:solidFill>
                  <a:srgbClr val="000000"/>
                </a:solidFill>
                <a:effectLst/>
                <a:ea typeface="Times New Roman" panose="02020603050405020304" pitchFamily="18" charset="0"/>
                <a:cs typeface="Times New Roman" panose="02020603050405020304" pitchFamily="18" charset="0"/>
              </a:rPr>
              <a:t>Winner – draw (inconclusive) but favoring batter is </a:t>
            </a:r>
            <a:endParaRPr lang="en-US" sz="48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4800" b="0" dirty="0">
                <a:solidFill>
                  <a:srgbClr val="0693E3"/>
                </a:solidFill>
                <a:effectLst/>
                <a:ea typeface="Times New Roman" panose="02020603050405020304" pitchFamily="18" charset="0"/>
                <a:cs typeface="Times New Roman" panose="02020603050405020304" pitchFamily="18" charset="0"/>
              </a:rPr>
              <a:t>Safety</a:t>
            </a:r>
            <a:endParaRPr lang="en-US" sz="4800" b="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4800" b="0" dirty="0">
                <a:solidFill>
                  <a:srgbClr val="000000"/>
                </a:solidFill>
                <a:effectLst/>
                <a:ea typeface="Times New Roman" panose="02020603050405020304" pitchFamily="18" charset="0"/>
                <a:cs typeface="Times New Roman" panose="02020603050405020304" pitchFamily="18" charset="0"/>
              </a:rPr>
              <a:t>Safety has been a key concern with fuel cells that has led many to assume they are too dangerous to utilize. However, new technologies have resolved many traditional safety issues associated with hydrogen including leakage threats.</a:t>
            </a:r>
            <a:endParaRPr lang="en-US" sz="4800" b="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4800" b="0" dirty="0">
                <a:solidFill>
                  <a:srgbClr val="000000"/>
                </a:solidFill>
                <a:effectLst/>
                <a:ea typeface="Times New Roman" panose="02020603050405020304" pitchFamily="18" charset="0"/>
                <a:cs typeface="Times New Roman" panose="02020603050405020304" pitchFamily="18" charset="0"/>
              </a:rPr>
              <a:t>Electric batteries in vehicles are troublesome too, with lithium-ion batteries being known to overheat and overcharge leading to numerous personal injuries through their use in laptops and phones. However, vehicle manufacturers strive to ensure their safety by regulating temperatures to avoid overheating and use multiple smaller batteries rather than larger ones to avoid overcharging.</a:t>
            </a:r>
            <a:endParaRPr lang="en-US" sz="4800" b="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4800" b="0" dirty="0">
                <a:solidFill>
                  <a:srgbClr val="000000"/>
                </a:solidFill>
                <a:effectLst/>
                <a:ea typeface="Times New Roman" panose="02020603050405020304" pitchFamily="18" charset="0"/>
                <a:cs typeface="Times New Roman" panose="02020603050405020304" pitchFamily="18" charset="0"/>
              </a:rPr>
              <a:t>New solid state battery technologies would lover or replace lithium content and ultimately favor battery use in smaller vehicles  </a:t>
            </a:r>
            <a:endParaRPr lang="en-US" sz="4800" b="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4800" dirty="0">
                <a:solidFill>
                  <a:srgbClr val="000000"/>
                </a:solidFill>
                <a:effectLst/>
                <a:ea typeface="Times New Roman" panose="02020603050405020304" pitchFamily="18" charset="0"/>
                <a:cs typeface="Times New Roman" panose="02020603050405020304" pitchFamily="18" charset="0"/>
              </a:rPr>
              <a:t>Winner – a draw for now.</a:t>
            </a:r>
            <a:endParaRPr lang="en-US" sz="4800" dirty="0">
              <a:effectLst/>
              <a:ea typeface="Calibri" panose="020F0502020204030204" pitchFamily="34" charset="0"/>
              <a:cs typeface="Times New Roman" panose="02020603050405020304" pitchFamily="18" charset="0"/>
            </a:endParaRPr>
          </a:p>
          <a:p>
            <a:endParaRPr lang="en-US" dirty="0"/>
          </a:p>
        </p:txBody>
      </p:sp>
      <p:pic>
        <p:nvPicPr>
          <p:cNvPr id="1026" name="Picture 2">
            <a:extLst>
              <a:ext uri="{FF2B5EF4-FFF2-40B4-BE49-F238E27FC236}">
                <a16:creationId xmlns:a16="http://schemas.microsoft.com/office/drawing/2014/main" id="{B772C9DF-202F-4F19-82F8-B52F405843F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24563" y="127222"/>
            <a:ext cx="4913125" cy="238539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660A675E-F8F7-4BD9-8552-E605E193B80A}"/>
              </a:ext>
            </a:extLst>
          </p:cNvPr>
          <p:cNvSpPr>
            <a:spLocks noGrp="1"/>
          </p:cNvSpPr>
          <p:nvPr>
            <p:ph sz="quarter" idx="4"/>
          </p:nvPr>
        </p:nvSpPr>
        <p:spPr>
          <a:xfrm>
            <a:off x="198783" y="1144989"/>
            <a:ext cx="6066845" cy="5216054"/>
          </a:xfrm>
        </p:spPr>
        <p:txBody>
          <a:bodyPr>
            <a:normAutofit fontScale="25000" lnSpcReduction="20000"/>
          </a:bodyPr>
          <a:lstStyle/>
          <a:p>
            <a:pPr marL="0" marR="0" indent="0">
              <a:lnSpc>
                <a:spcPct val="107000"/>
              </a:lnSpc>
              <a:spcBef>
                <a:spcPts val="0"/>
              </a:spcBef>
              <a:spcAft>
                <a:spcPts val="800"/>
              </a:spcAft>
              <a:buNone/>
            </a:pPr>
            <a:r>
              <a:rPr lang="en-US" sz="7200" dirty="0">
                <a:effectLst/>
                <a:ea typeface="Times New Roman" panose="02020603050405020304" pitchFamily="18" charset="0"/>
                <a:cs typeface="Times New Roman" panose="02020603050405020304" pitchFamily="18" charset="0"/>
              </a:rPr>
              <a:t>Key Criteria </a:t>
            </a:r>
          </a:p>
          <a:p>
            <a:pPr marL="0" indent="0">
              <a:lnSpc>
                <a:spcPct val="107000"/>
              </a:lnSpc>
              <a:spcBef>
                <a:spcPts val="0"/>
              </a:spcBef>
              <a:spcAft>
                <a:spcPts val="800"/>
              </a:spcAft>
              <a:buNone/>
            </a:pPr>
            <a:r>
              <a:rPr lang="en-US" sz="4800" b="1" dirty="0">
                <a:solidFill>
                  <a:srgbClr val="0693E3"/>
                </a:solidFill>
                <a:effectLst/>
                <a:ea typeface="Times New Roman" panose="02020603050405020304" pitchFamily="18" charset="0"/>
                <a:cs typeface="Times New Roman" panose="02020603050405020304" pitchFamily="18" charset="0"/>
              </a:rPr>
              <a:t>Cost and choice </a:t>
            </a:r>
            <a:endParaRPr lang="en-US" sz="4800" b="1"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4800" dirty="0">
                <a:solidFill>
                  <a:srgbClr val="000000"/>
                </a:solidFill>
                <a:effectLst/>
                <a:ea typeface="Times New Roman" panose="02020603050405020304" pitchFamily="18" charset="0"/>
                <a:cs typeface="Times New Roman" panose="02020603050405020304" pitchFamily="18" charset="0"/>
              </a:rPr>
              <a:t>Current BEVs a much less expensive current models are up to 5 times less to buy than FCEVs and cost less  to run (even with 3 years of free fuel for Toyota </a:t>
            </a:r>
            <a:r>
              <a:rPr lang="en-US" sz="4800" dirty="0" err="1">
                <a:solidFill>
                  <a:srgbClr val="000000"/>
                </a:solidFill>
                <a:effectLst/>
                <a:ea typeface="Times New Roman" panose="02020603050405020304" pitchFamily="18" charset="0"/>
                <a:cs typeface="Times New Roman" panose="02020603050405020304" pitchFamily="18" charset="0"/>
              </a:rPr>
              <a:t>Mirai</a:t>
            </a:r>
            <a:r>
              <a:rPr lang="en-US" sz="4800" dirty="0">
                <a:solidFill>
                  <a:srgbClr val="000000"/>
                </a:solidFill>
                <a:effectLst/>
                <a:ea typeface="Times New Roman" panose="02020603050405020304" pitchFamily="18" charset="0"/>
                <a:cs typeface="Times New Roman" panose="02020603050405020304" pitchFamily="18" charset="0"/>
              </a:rPr>
              <a:t>}.</a:t>
            </a:r>
            <a:endParaRPr lang="en-US" sz="48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4800" b="1" dirty="0">
                <a:solidFill>
                  <a:srgbClr val="000000"/>
                </a:solidFill>
                <a:effectLst/>
                <a:ea typeface="Times New Roman" panose="02020603050405020304" pitchFamily="18" charset="0"/>
                <a:cs typeface="Times New Roman" panose="02020603050405020304" pitchFamily="18" charset="0"/>
              </a:rPr>
              <a:t>Winner – Batteries.</a:t>
            </a:r>
            <a:endParaRPr lang="en-US" sz="48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4800" b="1" dirty="0">
                <a:solidFill>
                  <a:srgbClr val="0693E3"/>
                </a:solidFill>
                <a:effectLst/>
                <a:ea typeface="Times New Roman" panose="02020603050405020304" pitchFamily="18" charset="0"/>
                <a:cs typeface="Times New Roman" panose="02020603050405020304" pitchFamily="18" charset="0"/>
              </a:rPr>
              <a:t>Charging/fueling station availability</a:t>
            </a:r>
            <a:endParaRPr lang="en-US" sz="4800" b="1"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4800" dirty="0">
                <a:solidFill>
                  <a:srgbClr val="000000"/>
                </a:solidFill>
                <a:effectLst/>
                <a:ea typeface="Times New Roman" panose="02020603050405020304" pitchFamily="18" charset="0"/>
                <a:cs typeface="Times New Roman" panose="02020603050405020304" pitchFamily="18" charset="0"/>
              </a:rPr>
              <a:t>There are restrictions in where you can drive your FCEV due to lack of facilities. Current infrastructure supporting BEVs that includes thousands of charging stations around the world, the same facilities don’t yet exist for fuel cells. There are only around 400 hydrogen fuel stations worldwide (of which a large number are private) and there are for example, only 16 stations in the UK. </a:t>
            </a:r>
            <a:endParaRPr lang="en-US" sz="48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4800" b="1" dirty="0">
                <a:solidFill>
                  <a:srgbClr val="000000"/>
                </a:solidFill>
                <a:effectLst/>
                <a:ea typeface="Times New Roman" panose="02020603050405020304" pitchFamily="18" charset="0"/>
                <a:cs typeface="Times New Roman" panose="02020603050405020304" pitchFamily="18" charset="0"/>
              </a:rPr>
              <a:t>Winner – electric cars.</a:t>
            </a:r>
            <a:endParaRPr lang="en-US" sz="48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4800" b="1" dirty="0">
                <a:solidFill>
                  <a:srgbClr val="0693E3"/>
                </a:solidFill>
                <a:effectLst/>
                <a:ea typeface="Times New Roman" panose="02020603050405020304" pitchFamily="18" charset="0"/>
                <a:cs typeface="Times New Roman" panose="02020603050405020304" pitchFamily="18" charset="0"/>
              </a:rPr>
              <a:t>Range</a:t>
            </a:r>
            <a:endParaRPr lang="en-US" sz="4800" b="1"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4800" dirty="0">
                <a:solidFill>
                  <a:srgbClr val="000000"/>
                </a:solidFill>
                <a:effectLst/>
                <a:ea typeface="Times New Roman" panose="02020603050405020304" pitchFamily="18" charset="0"/>
                <a:cs typeface="Times New Roman" panose="02020603050405020304" pitchFamily="18" charset="0"/>
              </a:rPr>
              <a:t>Because of the limited choice of fuel cell vehicles on the market, it makes comparing range between the two power options difficult. The longest range BEVs are comparable to average FCEVs performance which until recently seem to have an edge. </a:t>
            </a:r>
          </a:p>
          <a:p>
            <a:pPr marL="0" marR="0" indent="0">
              <a:lnSpc>
                <a:spcPct val="107000"/>
              </a:lnSpc>
              <a:spcBef>
                <a:spcPts val="0"/>
              </a:spcBef>
              <a:spcAft>
                <a:spcPts val="800"/>
              </a:spcAft>
              <a:buNone/>
            </a:pPr>
            <a:r>
              <a:rPr lang="en-US" sz="4800" b="1" dirty="0">
                <a:solidFill>
                  <a:srgbClr val="000000"/>
                </a:solidFill>
                <a:effectLst/>
                <a:ea typeface="Times New Roman" panose="02020603050405020304" pitchFamily="18" charset="0"/>
                <a:cs typeface="Times New Roman" panose="02020603050405020304" pitchFamily="18" charset="0"/>
              </a:rPr>
              <a:t>Winner – For now, hydrogen cars.</a:t>
            </a:r>
            <a:endParaRPr lang="en-US" sz="48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4800" b="1" dirty="0">
                <a:solidFill>
                  <a:srgbClr val="0693E3"/>
                </a:solidFill>
                <a:effectLst/>
                <a:ea typeface="Times New Roman" panose="02020603050405020304" pitchFamily="18" charset="0"/>
                <a:cs typeface="Times New Roman" panose="02020603050405020304" pitchFamily="18" charset="0"/>
              </a:rPr>
              <a:t>Emissions</a:t>
            </a:r>
            <a:endParaRPr lang="en-US" sz="4800" b="1"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4800" dirty="0">
                <a:solidFill>
                  <a:srgbClr val="000000"/>
                </a:solidFill>
                <a:effectLst/>
                <a:ea typeface="Times New Roman" panose="02020603050405020304" pitchFamily="18" charset="0"/>
                <a:cs typeface="Times New Roman" panose="02020603050405020304" pitchFamily="18" charset="0"/>
              </a:rPr>
              <a:t>Both BEVs and FCEVs emit zero emissions from their tailpipe during operation -- they both produce clean energy and are equally as eco-friendly to drive.</a:t>
            </a:r>
            <a:endParaRPr lang="en-US" sz="48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4800" dirty="0">
                <a:solidFill>
                  <a:srgbClr val="000000"/>
                </a:solidFill>
                <a:effectLst/>
                <a:ea typeface="Times New Roman" panose="02020603050405020304" pitchFamily="18" charset="0"/>
                <a:cs typeface="Times New Roman" panose="02020603050405020304" pitchFamily="18" charset="0"/>
              </a:rPr>
              <a:t>Manufacturing a lithium-ion battery can be a very energy intensive process and generates an estimated 20 tons of CO2 at creation. Fuel cellCO2 production averages between 80-124g/km of CO2 in use when taking into account charging inefficiencies. </a:t>
            </a:r>
            <a:endParaRPr lang="en-US" sz="48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4800" dirty="0">
                <a:solidFill>
                  <a:srgbClr val="000000"/>
                </a:solidFill>
                <a:effectLst/>
                <a:ea typeface="Times New Roman" panose="02020603050405020304" pitchFamily="18" charset="0"/>
                <a:cs typeface="Times New Roman" panose="02020603050405020304" pitchFamily="18" charset="0"/>
              </a:rPr>
              <a:t> </a:t>
            </a:r>
            <a:endParaRPr lang="en-US" sz="48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4800" dirty="0">
                <a:solidFill>
                  <a:srgbClr val="000000"/>
                </a:solidFill>
                <a:effectLst/>
                <a:ea typeface="Times New Roman" panose="02020603050405020304" pitchFamily="18" charset="0"/>
                <a:cs typeface="Times New Roman" panose="02020603050405020304" pitchFamily="18" charset="0"/>
              </a:rPr>
              <a:t> </a:t>
            </a:r>
            <a:endParaRPr lang="en-US" sz="3200" dirty="0">
              <a:solidFill>
                <a:schemeClr val="bg1"/>
              </a:solidFill>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None/>
            </a:pPr>
            <a:endParaRPr lang="en-US" sz="3200" dirty="0">
              <a:solidFill>
                <a:schemeClr val="bg1"/>
              </a:solidFill>
              <a:effectLst/>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None/>
            </a:pPr>
            <a:endParaRPr lang="en-US" sz="4800" dirty="0">
              <a:solidFill>
                <a:srgbClr val="000000"/>
              </a:solidFill>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None/>
            </a:pPr>
            <a:endParaRPr lang="en-US" sz="4800" dirty="0">
              <a:solidFill>
                <a:srgbClr val="000000"/>
              </a:solidFill>
              <a:effectLst/>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None/>
            </a:pPr>
            <a:endParaRPr lang="en-US" sz="4800" dirty="0">
              <a:solidFill>
                <a:srgbClr val="000000"/>
              </a:solidFill>
              <a:effectLst/>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None/>
            </a:pPr>
            <a:endParaRPr lang="en-US" sz="4800" dirty="0">
              <a:solidFill>
                <a:srgbClr val="000000"/>
              </a:solidFill>
              <a:effectLst/>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None/>
            </a:pPr>
            <a:endParaRPr lang="en-US" sz="4800" dirty="0">
              <a:solidFill>
                <a:srgbClr val="000000"/>
              </a:solidFill>
              <a:effectLst/>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None/>
            </a:pPr>
            <a:endParaRPr lang="en-US" sz="4800" dirty="0">
              <a:effectLst/>
              <a:ea typeface="Calibri" panose="020F0502020204030204" pitchFamily="34" charset="0"/>
              <a:cs typeface="Times New Roman" panose="02020603050405020304" pitchFamily="18" charset="0"/>
            </a:endParaRPr>
          </a:p>
          <a:p>
            <a:endParaRPr lang="en-US" dirty="0"/>
          </a:p>
        </p:txBody>
      </p:sp>
      <p:sp>
        <p:nvSpPr>
          <p:cNvPr id="3" name="Slide Number Placeholder 2">
            <a:extLst>
              <a:ext uri="{FF2B5EF4-FFF2-40B4-BE49-F238E27FC236}">
                <a16:creationId xmlns:a16="http://schemas.microsoft.com/office/drawing/2014/main" id="{86015C2C-0E8C-4358-A4F1-39F408BA1558}"/>
              </a:ext>
            </a:extLst>
          </p:cNvPr>
          <p:cNvSpPr>
            <a:spLocks noGrp="1"/>
          </p:cNvSpPr>
          <p:nvPr>
            <p:ph type="sldNum" sz="quarter" idx="12"/>
          </p:nvPr>
        </p:nvSpPr>
        <p:spPr/>
        <p:txBody>
          <a:bodyPr/>
          <a:lstStyle/>
          <a:p>
            <a:fld id="{3DF89D67-9BF8-4FBA-A937-EF3CB4F45176}" type="slidenum">
              <a:rPr lang="en-US" smtClean="0"/>
              <a:t>14</a:t>
            </a:fld>
            <a:endParaRPr lang="en-US"/>
          </a:p>
        </p:txBody>
      </p:sp>
    </p:spTree>
    <p:extLst>
      <p:ext uri="{BB962C8B-B14F-4D97-AF65-F5344CB8AC3E}">
        <p14:creationId xmlns:p14="http://schemas.microsoft.com/office/powerpoint/2010/main" val="2452865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83928B-7152-48A1-8BE5-3474BA0FAE57}"/>
              </a:ext>
            </a:extLst>
          </p:cNvPr>
          <p:cNvSpPr>
            <a:spLocks noGrp="1"/>
          </p:cNvSpPr>
          <p:nvPr>
            <p:ph type="title"/>
          </p:nvPr>
        </p:nvSpPr>
        <p:spPr>
          <a:xfrm>
            <a:off x="839788" y="310101"/>
            <a:ext cx="9655934" cy="1144987"/>
          </a:xfrm>
        </p:spPr>
        <p:txBody>
          <a:bodyPr>
            <a:normAutofit fontScale="90000"/>
          </a:bodyPr>
          <a:lstStyle/>
          <a:p>
            <a:r>
              <a:rPr lang="en-US" b="0" i="0" dirty="0">
                <a:solidFill>
                  <a:srgbClr val="000000"/>
                </a:solidFill>
                <a:effectLst/>
              </a:rPr>
              <a:t>Which of the two — batteries or hydrogen — is the alternative ‘fuel’ of the future? </a:t>
            </a:r>
            <a:r>
              <a:rPr lang="en-US" dirty="0"/>
              <a:t>: Current Best Technology Depends on Type of Vehicle and Operating Circumstances </a:t>
            </a:r>
          </a:p>
        </p:txBody>
      </p:sp>
      <p:pic>
        <p:nvPicPr>
          <p:cNvPr id="7" name="Content Placeholder 6">
            <a:extLst>
              <a:ext uri="{FF2B5EF4-FFF2-40B4-BE49-F238E27FC236}">
                <a16:creationId xmlns:a16="http://schemas.microsoft.com/office/drawing/2014/main" id="{AC0EF48F-A41A-45EE-B5E9-F71780003AF2}"/>
              </a:ext>
            </a:extLst>
          </p:cNvPr>
          <p:cNvPicPr>
            <a:picLocks noGrp="1" noChangeAspect="1"/>
          </p:cNvPicPr>
          <p:nvPr>
            <p:ph idx="1"/>
          </p:nvPr>
        </p:nvPicPr>
        <p:blipFill>
          <a:blip r:embed="rId2"/>
          <a:stretch>
            <a:fillRect/>
          </a:stretch>
        </p:blipFill>
        <p:spPr>
          <a:xfrm>
            <a:off x="5667755" y="1945007"/>
            <a:ext cx="5316173" cy="3578662"/>
          </a:xfrm>
          <a:prstGeom prst="rect">
            <a:avLst/>
          </a:prstGeom>
        </p:spPr>
      </p:pic>
      <p:sp>
        <p:nvSpPr>
          <p:cNvPr id="8" name="Text Placeholder 7">
            <a:extLst>
              <a:ext uri="{FF2B5EF4-FFF2-40B4-BE49-F238E27FC236}">
                <a16:creationId xmlns:a16="http://schemas.microsoft.com/office/drawing/2014/main" id="{5A4F84C4-6364-4E98-84BA-512374779112}"/>
              </a:ext>
            </a:extLst>
          </p:cNvPr>
          <p:cNvSpPr>
            <a:spLocks noGrp="1"/>
          </p:cNvSpPr>
          <p:nvPr>
            <p:ph type="body" sz="half" idx="2"/>
          </p:nvPr>
        </p:nvSpPr>
        <p:spPr>
          <a:xfrm>
            <a:off x="839788" y="1717482"/>
            <a:ext cx="3923043" cy="4412973"/>
          </a:xfrm>
        </p:spPr>
        <p:txBody>
          <a:bodyPr>
            <a:normAutofit fontScale="77500" lnSpcReduction="20000"/>
          </a:bodyPr>
          <a:lstStyle/>
          <a:p>
            <a:r>
              <a:rPr lang="en-US" b="0" i="0" dirty="0">
                <a:solidFill>
                  <a:srgbClr val="000000"/>
                </a:solidFill>
                <a:effectLst/>
                <a:latin typeface="Open Sans" panose="020B0606030504020204" pitchFamily="34" charset="0"/>
              </a:rPr>
              <a:t>“Unfortunately, for those looking for a definitive response, the answer is both. </a:t>
            </a:r>
          </a:p>
          <a:p>
            <a:pPr marL="285750" indent="-285750">
              <a:buFont typeface="Arial" panose="020B0604020202020204" pitchFamily="34" charset="0"/>
              <a:buChar char="•"/>
            </a:pPr>
            <a:r>
              <a:rPr lang="en-US" b="0" i="0" dirty="0">
                <a:solidFill>
                  <a:srgbClr val="000000"/>
                </a:solidFill>
                <a:effectLst/>
                <a:latin typeface="Open Sans" panose="020B0606030504020204" pitchFamily="34" charset="0"/>
              </a:rPr>
              <a:t>Battery-powered vehicles are certain to retain their advantage for the next few years while fuel cells struggle for the economies of scale and infrastructure that will open FCEVs to a wider market. Eventually, however, the adoption of hydrogen as a key part of our zero-emission future is inevitable.</a:t>
            </a:r>
          </a:p>
          <a:p>
            <a:pPr marL="285750" indent="-285750">
              <a:buFont typeface="Arial" panose="020B0604020202020204" pitchFamily="34" charset="0"/>
              <a:buChar char="•"/>
            </a:pPr>
            <a:r>
              <a:rPr lang="en-US" b="0" i="0" dirty="0">
                <a:solidFill>
                  <a:srgbClr val="000000"/>
                </a:solidFill>
                <a:effectLst/>
                <a:latin typeface="Open Sans" panose="020B0606030504020204" pitchFamily="34" charset="0"/>
              </a:rPr>
              <a:t> Besides long-haul trucking, marine shipping and long-haul commercial aircraft are much better suited to hydrogen power. </a:t>
            </a:r>
          </a:p>
          <a:p>
            <a:pPr marL="285750" indent="-285750">
              <a:buFont typeface="Arial" panose="020B0604020202020204" pitchFamily="34" charset="0"/>
              <a:buChar char="•"/>
            </a:pPr>
            <a:r>
              <a:rPr lang="en-US" b="0" i="0" dirty="0">
                <a:solidFill>
                  <a:srgbClr val="000000"/>
                </a:solidFill>
                <a:effectLst/>
                <a:latin typeface="Open Sans" panose="020B0606030504020204" pitchFamily="34" charset="0"/>
              </a:rPr>
              <a:t>Closer to home, taxi fleets and final-mile courier companies will likely find hydrogen more cost-effective. The production and distribution network needed to feed those industries is inevitable; it’s just a matter of when those economies of scale filter down to the automotive industry.”</a:t>
            </a:r>
          </a:p>
          <a:p>
            <a:r>
              <a:rPr lang="en-US" dirty="0">
                <a:solidFill>
                  <a:srgbClr val="000000"/>
                </a:solidFill>
                <a:latin typeface="Open Sans" panose="020B0606030504020204" pitchFamily="34" charset="0"/>
              </a:rPr>
              <a:t>CAVEAT: Major improvements on the horizon for  BEV technology are on the horizon from Toyota, Tesla, and Chinese Companies  </a:t>
            </a:r>
          </a:p>
          <a:p>
            <a:r>
              <a:rPr lang="en-US" b="0" i="0" dirty="0">
                <a:solidFill>
                  <a:srgbClr val="000000"/>
                </a:solidFill>
                <a:effectLst/>
                <a:latin typeface="Open Sans" panose="020B0606030504020204" pitchFamily="34" charset="0"/>
              </a:rPr>
              <a:t>Blade Battery Video: </a:t>
            </a:r>
            <a:r>
              <a:rPr lang="en-US" b="0" i="0" dirty="0">
                <a:solidFill>
                  <a:srgbClr val="000000"/>
                </a:solidFill>
                <a:effectLst/>
                <a:latin typeface="Open Sans" panose="020B0606030504020204" pitchFamily="34" charset="0"/>
                <a:hlinkClick r:id="rId3"/>
              </a:rPr>
              <a:t>https://www.youtube.com/watch?v=QMgg-dZrMtg</a:t>
            </a:r>
            <a:endParaRPr lang="en-US" b="0" i="0" dirty="0">
              <a:solidFill>
                <a:srgbClr val="000000"/>
              </a:solidFill>
              <a:effectLst/>
              <a:latin typeface="Open Sans" panose="020B0606030504020204" pitchFamily="34" charset="0"/>
            </a:endParaRPr>
          </a:p>
          <a:p>
            <a:r>
              <a:rPr lang="en-US" dirty="0" err="1">
                <a:solidFill>
                  <a:srgbClr val="000000"/>
                </a:solidFill>
                <a:latin typeface="Open Sans" panose="020B0606030504020204" pitchFamily="34" charset="0"/>
              </a:rPr>
              <a:t>TextSource</a:t>
            </a:r>
            <a:r>
              <a:rPr lang="en-US" dirty="0">
                <a:solidFill>
                  <a:srgbClr val="000000"/>
                </a:solidFill>
                <a:latin typeface="Open Sans" panose="020B0606030504020204" pitchFamily="34" charset="0"/>
              </a:rPr>
              <a:t>:  Driving (CA) </a:t>
            </a:r>
            <a:r>
              <a:rPr lang="en-US" dirty="0">
                <a:hlinkClick r:id="rId4"/>
              </a:rPr>
              <a:t>These numbers decide whether hydrogen or electric cars win out | Driving</a:t>
            </a:r>
            <a:endParaRPr lang="en-US" dirty="0"/>
          </a:p>
        </p:txBody>
      </p:sp>
      <p:sp>
        <p:nvSpPr>
          <p:cNvPr id="2" name="Slide Number Placeholder 1">
            <a:extLst>
              <a:ext uri="{FF2B5EF4-FFF2-40B4-BE49-F238E27FC236}">
                <a16:creationId xmlns:a16="http://schemas.microsoft.com/office/drawing/2014/main" id="{C247B088-6105-444C-BAF3-61D3FC024BA5}"/>
              </a:ext>
            </a:extLst>
          </p:cNvPr>
          <p:cNvSpPr>
            <a:spLocks noGrp="1"/>
          </p:cNvSpPr>
          <p:nvPr>
            <p:ph type="sldNum" sz="quarter" idx="12"/>
          </p:nvPr>
        </p:nvSpPr>
        <p:spPr/>
        <p:txBody>
          <a:bodyPr/>
          <a:lstStyle/>
          <a:p>
            <a:fld id="{3DF89D67-9BF8-4FBA-A937-EF3CB4F45176}" type="slidenum">
              <a:rPr lang="en-US" smtClean="0"/>
              <a:t>15</a:t>
            </a:fld>
            <a:endParaRPr lang="en-US"/>
          </a:p>
        </p:txBody>
      </p:sp>
    </p:spTree>
    <p:extLst>
      <p:ext uri="{BB962C8B-B14F-4D97-AF65-F5344CB8AC3E}">
        <p14:creationId xmlns:p14="http://schemas.microsoft.com/office/powerpoint/2010/main" val="1071904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07D6D7-55F1-7B42-9616-595C884AD891}"/>
              </a:ext>
            </a:extLst>
          </p:cNvPr>
          <p:cNvSpPr>
            <a:spLocks noGrp="1"/>
          </p:cNvSpPr>
          <p:nvPr>
            <p:ph type="sldNum" sz="quarter" idx="12"/>
          </p:nvPr>
        </p:nvSpPr>
        <p:spPr/>
        <p:txBody>
          <a:bodyPr/>
          <a:lstStyle/>
          <a:p>
            <a:fld id="{3DF89D67-9BF8-4FBA-A937-EF3CB4F45176}" type="slidenum">
              <a:rPr lang="en-US" smtClean="0"/>
              <a:t>16</a:t>
            </a:fld>
            <a:endParaRPr lang="en-US"/>
          </a:p>
        </p:txBody>
      </p:sp>
      <p:pic>
        <p:nvPicPr>
          <p:cNvPr id="6" name="Online Media 5" descr="What's Behind Chinas New Blade Battery Breakthrough?">
            <a:hlinkClick r:id="" action="ppaction://media"/>
            <a:extLst>
              <a:ext uri="{FF2B5EF4-FFF2-40B4-BE49-F238E27FC236}">
                <a16:creationId xmlns:a16="http://schemas.microsoft.com/office/drawing/2014/main" id="{3DDC98EA-AF54-D641-89B3-9419F1758DD7}"/>
              </a:ext>
            </a:extLst>
          </p:cNvPr>
          <p:cNvPicPr>
            <a:picLocks noRot="1" noChangeAspect="1"/>
          </p:cNvPicPr>
          <p:nvPr>
            <a:videoFile r:link="rId1"/>
          </p:nvPr>
        </p:nvPicPr>
        <p:blipFill>
          <a:blip r:embed="rId3"/>
          <a:stretch>
            <a:fillRect/>
          </a:stretch>
        </p:blipFill>
        <p:spPr>
          <a:xfrm>
            <a:off x="932512" y="511629"/>
            <a:ext cx="9964088" cy="5629710"/>
          </a:xfrm>
          <a:prstGeom prst="rect">
            <a:avLst/>
          </a:prstGeom>
        </p:spPr>
      </p:pic>
    </p:spTree>
    <p:extLst>
      <p:ext uri="{BB962C8B-B14F-4D97-AF65-F5344CB8AC3E}">
        <p14:creationId xmlns:p14="http://schemas.microsoft.com/office/powerpoint/2010/main" val="270849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7AE0C7-4E23-42CE-BB23-ED256E3CDC77}"/>
              </a:ext>
            </a:extLst>
          </p:cNvPr>
          <p:cNvSpPr>
            <a:spLocks noGrp="1"/>
          </p:cNvSpPr>
          <p:nvPr>
            <p:ph type="title"/>
          </p:nvPr>
        </p:nvSpPr>
        <p:spPr>
          <a:xfrm>
            <a:off x="839788" y="262648"/>
            <a:ext cx="4153631" cy="1468876"/>
          </a:xfrm>
        </p:spPr>
        <p:txBody>
          <a:bodyPr>
            <a:normAutofit/>
          </a:bodyPr>
          <a:lstStyle/>
          <a:p>
            <a:r>
              <a:rPr lang="en-US" dirty="0"/>
              <a:t>Batteries and Energy Source Are Crucial for Decarbonization But…</a:t>
            </a:r>
          </a:p>
        </p:txBody>
      </p:sp>
      <p:pic>
        <p:nvPicPr>
          <p:cNvPr id="8" name="Content Placeholder 7">
            <a:extLst>
              <a:ext uri="{FF2B5EF4-FFF2-40B4-BE49-F238E27FC236}">
                <a16:creationId xmlns:a16="http://schemas.microsoft.com/office/drawing/2014/main" id="{E20BB214-33BB-43ED-BAB8-F76D69BF3305}"/>
              </a:ext>
            </a:extLst>
          </p:cNvPr>
          <p:cNvPicPr>
            <a:picLocks noGrp="1" noChangeAspect="1"/>
          </p:cNvPicPr>
          <p:nvPr>
            <p:ph idx="1"/>
          </p:nvPr>
        </p:nvPicPr>
        <p:blipFill rotWithShape="1">
          <a:blip r:embed="rId2"/>
          <a:srcRect l="5428" t="16872" r="28228" b="19690"/>
          <a:stretch/>
        </p:blipFill>
        <p:spPr>
          <a:xfrm>
            <a:off x="668202" y="2066345"/>
            <a:ext cx="5066914" cy="2725309"/>
          </a:xfrm>
        </p:spPr>
      </p:pic>
      <p:sp>
        <p:nvSpPr>
          <p:cNvPr id="9" name="Text Placeholder 8">
            <a:extLst>
              <a:ext uri="{FF2B5EF4-FFF2-40B4-BE49-F238E27FC236}">
                <a16:creationId xmlns:a16="http://schemas.microsoft.com/office/drawing/2014/main" id="{B2E48582-6097-4E48-B5E5-397B9E7F6259}"/>
              </a:ext>
            </a:extLst>
          </p:cNvPr>
          <p:cNvSpPr>
            <a:spLocks noGrp="1"/>
          </p:cNvSpPr>
          <p:nvPr>
            <p:ph type="body" sz="half" idx="2"/>
          </p:nvPr>
        </p:nvSpPr>
        <p:spPr>
          <a:xfrm>
            <a:off x="6755985" y="1938340"/>
            <a:ext cx="4341414" cy="3151761"/>
          </a:xfrm>
        </p:spPr>
        <p:txBody>
          <a:bodyPr>
            <a:normAutofit fontScale="25000" lnSpcReduction="20000"/>
          </a:bodyPr>
          <a:lstStyle/>
          <a:p>
            <a:pPr marL="342900" indent="-342900">
              <a:buAutoNum type="arabicPeriod"/>
            </a:pPr>
            <a:r>
              <a:rPr lang="en-US" sz="8000" dirty="0"/>
              <a:t>Yes  -- and more than ICE initially but the ICE emissions advantage disappears in less than two to five years depending upon use. </a:t>
            </a:r>
          </a:p>
          <a:p>
            <a:pPr marL="342900" indent="-342900">
              <a:buAutoNum type="arabicPeriod"/>
            </a:pPr>
            <a:r>
              <a:rPr lang="en-US" sz="8000" dirty="0"/>
              <a:t>Yes -- but EVs are better than ICE, even with fossil fuel and the shift to green energy sources is accelerating and impactful. </a:t>
            </a:r>
          </a:p>
          <a:p>
            <a:pPr marL="342900" indent="-342900">
              <a:buAutoNum type="arabicPeriod"/>
            </a:pPr>
            <a:r>
              <a:rPr lang="en-US" sz="8000" dirty="0"/>
              <a:t>Lithium (and Cobalt) are fraught with negative impacts but much less so than coal and gas. Nevertheless, there are major social justice and national security lurking here issue.</a:t>
            </a:r>
          </a:p>
          <a:p>
            <a:endParaRPr lang="en-US" sz="1500" dirty="0"/>
          </a:p>
          <a:p>
            <a:endParaRPr lang="en-US" sz="1500" dirty="0"/>
          </a:p>
          <a:p>
            <a:endParaRPr lang="en-US" sz="1500" dirty="0"/>
          </a:p>
          <a:p>
            <a:r>
              <a:rPr lang="en-US" sz="5600" dirty="0"/>
              <a:t> </a:t>
            </a:r>
            <a:r>
              <a:rPr lang="en-US" sz="6000" dirty="0"/>
              <a:t>Source and Video: </a:t>
            </a:r>
            <a:r>
              <a:rPr lang="en-US" sz="6000" b="0" i="0" dirty="0">
                <a:effectLst/>
              </a:rPr>
              <a:t>Are Electric Cars Worse For The Environment? Myth Busted </a:t>
            </a:r>
          </a:p>
          <a:p>
            <a:r>
              <a:rPr lang="en-US" sz="6000" b="0" i="0" dirty="0">
                <a:effectLst/>
                <a:hlinkClick r:id="rId3"/>
              </a:rPr>
              <a:t>https://www.youtube.com/watch?v=6RhtiPefVzM</a:t>
            </a:r>
            <a:endParaRPr lang="en-US" sz="6000" b="0" i="0" dirty="0">
              <a:effectLst/>
            </a:endParaRPr>
          </a:p>
          <a:p>
            <a:endParaRPr lang="en-US" sz="5600" dirty="0"/>
          </a:p>
          <a:p>
            <a:endParaRPr lang="en-US" sz="1500" dirty="0"/>
          </a:p>
          <a:p>
            <a:endParaRPr lang="en-US" sz="1500" dirty="0"/>
          </a:p>
          <a:p>
            <a:endParaRPr lang="en-US" sz="1500" dirty="0"/>
          </a:p>
          <a:p>
            <a:endParaRPr lang="en-US" sz="1500" b="0" i="0" dirty="0">
              <a:effectLst/>
            </a:endParaRPr>
          </a:p>
          <a:p>
            <a:endParaRPr lang="en-US" dirty="0"/>
          </a:p>
          <a:p>
            <a:r>
              <a:rPr lang="en-US" dirty="0"/>
              <a:t> </a:t>
            </a:r>
          </a:p>
        </p:txBody>
      </p:sp>
      <p:sp>
        <p:nvSpPr>
          <p:cNvPr id="2" name="Slide Number Placeholder 1">
            <a:extLst>
              <a:ext uri="{FF2B5EF4-FFF2-40B4-BE49-F238E27FC236}">
                <a16:creationId xmlns:a16="http://schemas.microsoft.com/office/drawing/2014/main" id="{04175CAB-BE0B-492B-B226-B5384CB81448}"/>
              </a:ext>
            </a:extLst>
          </p:cNvPr>
          <p:cNvSpPr>
            <a:spLocks noGrp="1"/>
          </p:cNvSpPr>
          <p:nvPr>
            <p:ph type="sldNum" sz="quarter" idx="12"/>
          </p:nvPr>
        </p:nvSpPr>
        <p:spPr/>
        <p:txBody>
          <a:bodyPr/>
          <a:lstStyle/>
          <a:p>
            <a:fld id="{5A67C252-D15C-4931-9DE1-E21ABF3EC818}" type="slidenum">
              <a:rPr lang="en-US" smtClean="0"/>
              <a:t>17</a:t>
            </a:fld>
            <a:endParaRPr lang="en-US" dirty="0"/>
          </a:p>
        </p:txBody>
      </p:sp>
    </p:spTree>
    <p:extLst>
      <p:ext uri="{BB962C8B-B14F-4D97-AF65-F5344CB8AC3E}">
        <p14:creationId xmlns:p14="http://schemas.microsoft.com/office/powerpoint/2010/main" val="1311207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BD85F21-9954-E441-B4AD-4B31D8BFD8FC}"/>
              </a:ext>
            </a:extLst>
          </p:cNvPr>
          <p:cNvSpPr>
            <a:spLocks noGrp="1"/>
          </p:cNvSpPr>
          <p:nvPr>
            <p:ph type="sldNum" sz="quarter" idx="12"/>
          </p:nvPr>
        </p:nvSpPr>
        <p:spPr/>
        <p:txBody>
          <a:bodyPr/>
          <a:lstStyle/>
          <a:p>
            <a:fld id="{5A67C252-D15C-4931-9DE1-E21ABF3EC818}" type="slidenum">
              <a:rPr lang="en-US" smtClean="0"/>
              <a:t>18</a:t>
            </a:fld>
            <a:endParaRPr lang="en-US"/>
          </a:p>
        </p:txBody>
      </p:sp>
      <p:pic>
        <p:nvPicPr>
          <p:cNvPr id="6" name="Online Media 5" descr="Are Electric Cars Worse For The Environment? Myth Busted">
            <a:hlinkClick r:id="" action="ppaction://media"/>
            <a:extLst>
              <a:ext uri="{FF2B5EF4-FFF2-40B4-BE49-F238E27FC236}">
                <a16:creationId xmlns:a16="http://schemas.microsoft.com/office/drawing/2014/main" id="{FEA59710-3053-654C-A153-35C5043DFEA9}"/>
              </a:ext>
            </a:extLst>
          </p:cNvPr>
          <p:cNvPicPr>
            <a:picLocks noRot="1" noChangeAspect="1"/>
          </p:cNvPicPr>
          <p:nvPr>
            <a:videoFile r:link="rId1"/>
          </p:nvPr>
        </p:nvPicPr>
        <p:blipFill>
          <a:blip r:embed="rId3"/>
          <a:stretch>
            <a:fillRect/>
          </a:stretch>
        </p:blipFill>
        <p:spPr>
          <a:xfrm>
            <a:off x="1001486" y="550600"/>
            <a:ext cx="9688285" cy="5473880"/>
          </a:xfrm>
          <a:prstGeom prst="rect">
            <a:avLst/>
          </a:prstGeom>
        </p:spPr>
      </p:pic>
    </p:spTree>
    <p:extLst>
      <p:ext uri="{BB962C8B-B14F-4D97-AF65-F5344CB8AC3E}">
        <p14:creationId xmlns:p14="http://schemas.microsoft.com/office/powerpoint/2010/main" val="206421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65AEA3-184B-4223-9D83-74171F33A1C3}"/>
              </a:ext>
            </a:extLst>
          </p:cNvPr>
          <p:cNvSpPr>
            <a:spLocks noGrp="1"/>
          </p:cNvSpPr>
          <p:nvPr>
            <p:ph type="title"/>
          </p:nvPr>
        </p:nvSpPr>
        <p:spPr>
          <a:xfrm>
            <a:off x="457200" y="246489"/>
            <a:ext cx="5967453" cy="803083"/>
          </a:xfrm>
        </p:spPr>
        <p:txBody>
          <a:bodyPr>
            <a:normAutofit fontScale="90000"/>
          </a:bodyPr>
          <a:lstStyle/>
          <a:p>
            <a:br>
              <a:rPr lang="en-US" sz="3600" dirty="0"/>
            </a:br>
            <a:r>
              <a:rPr lang="en-US" sz="3100" dirty="0"/>
              <a:t>US Charging Stations – January 2022</a:t>
            </a:r>
            <a:br>
              <a:rPr lang="en-US" sz="3600" dirty="0"/>
            </a:br>
            <a:br>
              <a:rPr lang="en-US" sz="3600" dirty="0"/>
            </a:br>
            <a:endParaRPr lang="en-US" sz="3600" dirty="0"/>
          </a:p>
        </p:txBody>
      </p:sp>
      <p:sp>
        <p:nvSpPr>
          <p:cNvPr id="5" name="Slide Number Placeholder 4">
            <a:extLst>
              <a:ext uri="{FF2B5EF4-FFF2-40B4-BE49-F238E27FC236}">
                <a16:creationId xmlns:a16="http://schemas.microsoft.com/office/drawing/2014/main" id="{68B40988-46B8-45CB-878D-7041A6D59606}"/>
              </a:ext>
            </a:extLst>
          </p:cNvPr>
          <p:cNvSpPr>
            <a:spLocks noGrp="1"/>
          </p:cNvSpPr>
          <p:nvPr>
            <p:ph type="sldNum" sz="quarter" idx="12"/>
          </p:nvPr>
        </p:nvSpPr>
        <p:spPr/>
        <p:txBody>
          <a:bodyPr/>
          <a:lstStyle/>
          <a:p>
            <a:fld id="{5A67C252-D15C-4931-9DE1-E21ABF3EC818}" type="slidenum">
              <a:rPr lang="en-US" smtClean="0"/>
              <a:t>19</a:t>
            </a:fld>
            <a:endParaRPr lang="en-US"/>
          </a:p>
        </p:txBody>
      </p:sp>
      <p:pic>
        <p:nvPicPr>
          <p:cNvPr id="9" name="Content Placeholder 8" descr="Graphical user interface, map&#10;&#10;Description automatically generated">
            <a:extLst>
              <a:ext uri="{FF2B5EF4-FFF2-40B4-BE49-F238E27FC236}">
                <a16:creationId xmlns:a16="http://schemas.microsoft.com/office/drawing/2014/main" id="{D6E17E4B-3C27-4E40-B1DB-BDD8E7F72293}"/>
              </a:ext>
            </a:extLst>
          </p:cNvPr>
          <p:cNvPicPr>
            <a:picLocks noGrp="1" noChangeAspect="1"/>
          </p:cNvPicPr>
          <p:nvPr>
            <p:ph sz="half" idx="1"/>
          </p:nvPr>
        </p:nvPicPr>
        <p:blipFill rotWithShape="1">
          <a:blip r:embed="rId2"/>
          <a:srcRect l="43538" t="40280" r="4449" b="7027"/>
          <a:stretch/>
        </p:blipFill>
        <p:spPr bwMode="auto">
          <a:xfrm>
            <a:off x="7156174" y="4079019"/>
            <a:ext cx="4057396" cy="2570894"/>
          </a:xfrm>
          <a:prstGeom prst="rect">
            <a:avLst/>
          </a:prstGeom>
          <a:ln>
            <a:noFill/>
          </a:ln>
          <a:extLst>
            <a:ext uri="{53640926-AAD7-44D8-BBD7-CCE9431645EC}">
              <a14:shadowObscured xmlns:a14="http://schemas.microsoft.com/office/drawing/2010/main"/>
            </a:ext>
          </a:extLst>
        </p:spPr>
      </p:pic>
      <p:pic>
        <p:nvPicPr>
          <p:cNvPr id="10" name="Content Placeholder 9" descr="Graphical user interface, application&#10;&#10;Description automatically generated">
            <a:extLst>
              <a:ext uri="{FF2B5EF4-FFF2-40B4-BE49-F238E27FC236}">
                <a16:creationId xmlns:a16="http://schemas.microsoft.com/office/drawing/2014/main" id="{758E6959-40B4-4A45-AE19-927A4E8E3574}"/>
              </a:ext>
            </a:extLst>
          </p:cNvPr>
          <p:cNvPicPr>
            <a:picLocks noGrp="1" noChangeAspect="1"/>
          </p:cNvPicPr>
          <p:nvPr>
            <p:ph sz="half" idx="2"/>
          </p:nvPr>
        </p:nvPicPr>
        <p:blipFill rotWithShape="1">
          <a:blip r:embed="rId3"/>
          <a:srcRect l="17468" t="41880" r="44391" b="7408"/>
          <a:stretch/>
        </p:blipFill>
        <p:spPr bwMode="auto">
          <a:xfrm>
            <a:off x="6790413" y="352399"/>
            <a:ext cx="4330687" cy="3655057"/>
          </a:xfrm>
          <a:prstGeom prst="rect">
            <a:avLst/>
          </a:prstGeom>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85794669-A887-444E-890D-B76C49E5F18C}"/>
              </a:ext>
            </a:extLst>
          </p:cNvPr>
          <p:cNvSpPr txBox="1"/>
          <p:nvPr/>
        </p:nvSpPr>
        <p:spPr>
          <a:xfrm>
            <a:off x="512859" y="977673"/>
            <a:ext cx="6094674" cy="5847755"/>
          </a:xfrm>
          <a:prstGeom prst="rect">
            <a:avLst/>
          </a:prstGeom>
          <a:noFill/>
        </p:spPr>
        <p:txBody>
          <a:bodyPr wrap="square">
            <a:spAutoFit/>
          </a:bodyPr>
          <a:lstStyle/>
          <a:p>
            <a:r>
              <a:rPr lang="en-US" sz="1400" b="0" i="0" dirty="0">
                <a:solidFill>
                  <a:srgbClr val="455F7C"/>
                </a:solidFill>
                <a:effectLst/>
                <a:latin typeface="Open Sans" panose="020B0606030504020204" pitchFamily="34" charset="0"/>
              </a:rPr>
              <a:t>In January 2022, the U.S. had almost 113,600 charging outlets for plug-in electric vehicles (EVs). A considerable sum of these chargers is found in California, with almost 41,300 public and private power outlets. Plug-in power stations and charging outlets are essential to increase </a:t>
            </a:r>
            <a:r>
              <a:rPr lang="en-US" sz="1400" b="0" i="0" u="sng" dirty="0">
                <a:solidFill>
                  <a:srgbClr val="0077D5"/>
                </a:solidFill>
                <a:effectLst/>
                <a:latin typeface="Open Sans" panose="020B0606030504020204" pitchFamily="34" charset="0"/>
                <a:hlinkClick r:id="rId4"/>
              </a:rPr>
              <a:t>U.S. plug-in electric vehicle sales</a:t>
            </a:r>
            <a:r>
              <a:rPr lang="en-US" sz="1400" b="0" i="0" dirty="0">
                <a:solidFill>
                  <a:srgbClr val="455F7C"/>
                </a:solidFill>
                <a:effectLst/>
                <a:latin typeface="Open Sans" panose="020B0606030504020204" pitchFamily="34" charset="0"/>
              </a:rPr>
              <a:t>.</a:t>
            </a:r>
            <a:br>
              <a:rPr lang="en-US" sz="1400" dirty="0"/>
            </a:br>
            <a:endParaRPr lang="en-US" sz="1400" dirty="0"/>
          </a:p>
          <a:p>
            <a:r>
              <a:rPr lang="en-US" sz="1400" b="1" i="0" dirty="0">
                <a:solidFill>
                  <a:srgbClr val="455F7C"/>
                </a:solidFill>
                <a:effectLst/>
                <a:latin typeface="Open Sans" panose="020B0606030504020204" pitchFamily="34" charset="0"/>
              </a:rPr>
              <a:t>Outlets supporting the EV boom</a:t>
            </a:r>
            <a:br>
              <a:rPr lang="en-US" sz="1400" dirty="0"/>
            </a:br>
            <a:br>
              <a:rPr lang="en-US" sz="1400" dirty="0"/>
            </a:br>
            <a:r>
              <a:rPr lang="en-US" sz="1400" b="0" i="0" dirty="0">
                <a:solidFill>
                  <a:srgbClr val="455F7C"/>
                </a:solidFill>
                <a:effectLst/>
                <a:latin typeface="Open Sans" panose="020B0606030504020204" pitchFamily="34" charset="0"/>
              </a:rPr>
              <a:t>Having a network of charging stations and outlets is absolutely necessary for electric vehicles to be practical for most drivers. Therefore, that China is among the </a:t>
            </a:r>
            <a:r>
              <a:rPr lang="en-US" sz="1400" b="0" i="0" u="sng" dirty="0">
                <a:solidFill>
                  <a:srgbClr val="0077D5"/>
                </a:solidFill>
                <a:effectLst/>
                <a:latin typeface="Open Sans" panose="020B0606030504020204" pitchFamily="34" charset="0"/>
                <a:hlinkClick r:id="rId5"/>
              </a:rPr>
              <a:t>leading markets for electric vehicle sales</a:t>
            </a:r>
            <a:r>
              <a:rPr lang="en-US" sz="1400" b="0" i="0" dirty="0">
                <a:solidFill>
                  <a:srgbClr val="455F7C"/>
                </a:solidFill>
                <a:effectLst/>
                <a:latin typeface="Open Sans" panose="020B0606030504020204" pitchFamily="34" charset="0"/>
              </a:rPr>
              <a:t> is unsurprising. The country has 800,000 or so </a:t>
            </a:r>
            <a:r>
              <a:rPr lang="en-US" sz="1400" b="0" i="0" u="sng" dirty="0">
                <a:solidFill>
                  <a:srgbClr val="0077D5"/>
                </a:solidFill>
                <a:effectLst/>
                <a:latin typeface="Open Sans" panose="020B0606030504020204" pitchFamily="34" charset="0"/>
                <a:hlinkClick r:id="rId6"/>
              </a:rPr>
              <a:t>electric vehicle chargers (EVSE)</a:t>
            </a:r>
            <a:r>
              <a:rPr lang="en-US" sz="1400" b="0" i="0" dirty="0">
                <a:solidFill>
                  <a:srgbClr val="455F7C"/>
                </a:solidFill>
                <a:effectLst/>
                <a:latin typeface="Open Sans" panose="020B0606030504020204" pitchFamily="34" charset="0"/>
              </a:rPr>
              <a:t>. Infrastructure issues will be one of the main hurdles for the electric vehicle market, particularly when it comes to the commercial vehicle segment. Forecasts project the </a:t>
            </a:r>
            <a:r>
              <a:rPr lang="en-US" sz="1400" b="0" i="0" u="sng" dirty="0">
                <a:solidFill>
                  <a:srgbClr val="0077D5"/>
                </a:solidFill>
                <a:effectLst/>
                <a:latin typeface="Open Sans" panose="020B0606030504020204" pitchFamily="34" charset="0"/>
                <a:hlinkClick r:id="rId7"/>
              </a:rPr>
              <a:t>U.S. heavy truck charging infrastructure market</a:t>
            </a:r>
            <a:r>
              <a:rPr lang="en-US" sz="1400" b="0" i="0" dirty="0">
                <a:solidFill>
                  <a:srgbClr val="455F7C"/>
                </a:solidFill>
                <a:effectLst/>
                <a:latin typeface="Open Sans" panose="020B0606030504020204" pitchFamily="34" charset="0"/>
              </a:rPr>
              <a:t> to rapidly increase until 2024 to offset this challenge.</a:t>
            </a:r>
          </a:p>
          <a:p>
            <a:br>
              <a:rPr lang="en-US" sz="1400" dirty="0"/>
            </a:br>
            <a:r>
              <a:rPr lang="en-US" sz="1400" b="0" i="0" dirty="0">
                <a:solidFill>
                  <a:srgbClr val="455F7C"/>
                </a:solidFill>
                <a:effectLst/>
                <a:latin typeface="Open Sans" panose="020B0606030504020204" pitchFamily="34" charset="0"/>
              </a:rPr>
              <a:t> With faster charging and cheaper, more efficient batteries, long distance travel becomes possible with plug-in EVs. As a result, the electric vehicle fleet size in California alone is expected to grow to reach almost four million by 2030. California's EV market share came to around eight percent in 2020.</a:t>
            </a:r>
          </a:p>
          <a:p>
            <a:endParaRPr lang="en-US" sz="1400" dirty="0">
              <a:solidFill>
                <a:srgbClr val="455F7C"/>
              </a:solidFill>
              <a:latin typeface="Open Sans" panose="020B0606030504020204" pitchFamily="34" charset="0"/>
            </a:endParaRPr>
          </a:p>
          <a:p>
            <a:r>
              <a:rPr lang="en-US" sz="1000" dirty="0">
                <a:solidFill>
                  <a:srgbClr val="455F7C"/>
                </a:solidFill>
                <a:latin typeface="Open Sans" panose="020B0606030504020204" pitchFamily="34" charset="0"/>
              </a:rPr>
              <a:t>Source: </a:t>
            </a:r>
            <a:r>
              <a:rPr lang="en-US" sz="1000" dirty="0">
                <a:solidFill>
                  <a:srgbClr val="455F7C"/>
                </a:solidFill>
                <a:latin typeface="Open Sans" panose="020B0606030504020204" pitchFamily="34" charset="0"/>
                <a:hlinkClick r:id="rId8"/>
              </a:rPr>
              <a:t>https://www.statista.com/statistics/416750/number-of-electric-vehicle-charging-stations-outlets-united-states</a:t>
            </a:r>
            <a:r>
              <a:rPr lang="en-US" sz="1400" dirty="0">
                <a:solidFill>
                  <a:srgbClr val="455F7C"/>
                </a:solidFill>
                <a:latin typeface="Open Sans" panose="020B0606030504020204" pitchFamily="34" charset="0"/>
                <a:hlinkClick r:id="rId8"/>
              </a:rPr>
              <a:t>/</a:t>
            </a:r>
            <a:endParaRPr lang="en-US" sz="1400" dirty="0">
              <a:solidFill>
                <a:srgbClr val="455F7C"/>
              </a:solidFill>
              <a:latin typeface="Open Sans" panose="020B0606030504020204" pitchFamily="34" charset="0"/>
            </a:endParaRPr>
          </a:p>
          <a:p>
            <a:endParaRPr lang="en-US" sz="1400" dirty="0"/>
          </a:p>
        </p:txBody>
      </p:sp>
    </p:spTree>
    <p:extLst>
      <p:ext uri="{BB962C8B-B14F-4D97-AF65-F5344CB8AC3E}">
        <p14:creationId xmlns:p14="http://schemas.microsoft.com/office/powerpoint/2010/main" val="1810821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AEA82-A141-4D54-8A5D-8ECCCA9C959C}"/>
              </a:ext>
            </a:extLst>
          </p:cNvPr>
          <p:cNvSpPr>
            <a:spLocks noGrp="1"/>
          </p:cNvSpPr>
          <p:nvPr>
            <p:ph type="title"/>
          </p:nvPr>
        </p:nvSpPr>
        <p:spPr>
          <a:xfrm>
            <a:off x="548641" y="294198"/>
            <a:ext cx="11147728" cy="1192696"/>
          </a:xfrm>
        </p:spPr>
        <p:txBody>
          <a:bodyPr>
            <a:normAutofit fontScale="90000"/>
          </a:bodyPr>
          <a:lstStyle/>
          <a:p>
            <a:r>
              <a:rPr lang="en-US" dirty="0"/>
              <a:t>Exploring Disruption: Impacts of and Electric Vehicles (EVs) and Last Mile AVs On Future Mobility and  “last mile” technology (e.g., drones and bots)</a:t>
            </a:r>
          </a:p>
        </p:txBody>
      </p:sp>
      <p:sp>
        <p:nvSpPr>
          <p:cNvPr id="3" name="Subtitle 2">
            <a:extLst>
              <a:ext uri="{FF2B5EF4-FFF2-40B4-BE49-F238E27FC236}">
                <a16:creationId xmlns:a16="http://schemas.microsoft.com/office/drawing/2014/main" id="{350DD4EB-3572-4D85-902E-E8494D3BECE3}"/>
              </a:ext>
            </a:extLst>
          </p:cNvPr>
          <p:cNvSpPr>
            <a:spLocks noGrp="1"/>
          </p:cNvSpPr>
          <p:nvPr>
            <p:ph idx="1"/>
          </p:nvPr>
        </p:nvSpPr>
        <p:spPr>
          <a:xfrm>
            <a:off x="684753" y="1717482"/>
            <a:ext cx="5411247" cy="4151506"/>
          </a:xfrm>
        </p:spPr>
        <p:txBody>
          <a:bodyPr>
            <a:normAutofit fontScale="77500" lnSpcReduction="20000"/>
          </a:bodyPr>
          <a:lstStyle/>
          <a:p>
            <a:r>
              <a:rPr lang="en-US" dirty="0"/>
              <a:t>Define Terms and Development Imperatives </a:t>
            </a:r>
          </a:p>
          <a:p>
            <a:r>
              <a:rPr lang="en-US" dirty="0"/>
              <a:t>Review Development History </a:t>
            </a:r>
          </a:p>
          <a:p>
            <a:r>
              <a:rPr lang="en-US" dirty="0"/>
              <a:t>Discuss Current State of the Technology (Convergence)</a:t>
            </a:r>
          </a:p>
          <a:p>
            <a:r>
              <a:rPr lang="en-US" dirty="0"/>
              <a:t>Highlight Market and Key Actors </a:t>
            </a:r>
          </a:p>
          <a:p>
            <a:r>
              <a:rPr lang="en-US" dirty="0"/>
              <a:t>Examine Present and Potential Future Impacts</a:t>
            </a:r>
          </a:p>
          <a:p>
            <a:r>
              <a:rPr lang="en-US" dirty="0"/>
              <a:t>Explore Benefits and Negatives in Relationship to Safety, Environmental, Economic and Social Goals</a:t>
            </a:r>
          </a:p>
        </p:txBody>
      </p:sp>
      <p:pic>
        <p:nvPicPr>
          <p:cNvPr id="7" name="Picture 6">
            <a:extLst>
              <a:ext uri="{FF2B5EF4-FFF2-40B4-BE49-F238E27FC236}">
                <a16:creationId xmlns:a16="http://schemas.microsoft.com/office/drawing/2014/main" id="{EE4A8DF6-AD0F-4CFF-9907-AFA7E5EE9DC9}"/>
              </a:ext>
            </a:extLst>
          </p:cNvPr>
          <p:cNvPicPr>
            <a:picLocks noChangeAspect="1"/>
          </p:cNvPicPr>
          <p:nvPr/>
        </p:nvPicPr>
        <p:blipFill>
          <a:blip r:embed="rId2"/>
          <a:stretch>
            <a:fillRect/>
          </a:stretch>
        </p:blipFill>
        <p:spPr>
          <a:xfrm>
            <a:off x="6814267" y="3747091"/>
            <a:ext cx="4692980" cy="2121897"/>
          </a:xfrm>
          <a:prstGeom prst="rect">
            <a:avLst/>
          </a:prstGeom>
        </p:spPr>
      </p:pic>
      <p:sp>
        <p:nvSpPr>
          <p:cNvPr id="5" name="Text Placeholder 4">
            <a:extLst>
              <a:ext uri="{FF2B5EF4-FFF2-40B4-BE49-F238E27FC236}">
                <a16:creationId xmlns:a16="http://schemas.microsoft.com/office/drawing/2014/main" id="{6C03BE45-6B3C-43AA-994A-39E1D0A89A0B}"/>
              </a:ext>
            </a:extLst>
          </p:cNvPr>
          <p:cNvSpPr>
            <a:spLocks noGrp="1"/>
          </p:cNvSpPr>
          <p:nvPr>
            <p:ph type="body" sz="half" idx="2"/>
          </p:nvPr>
        </p:nvSpPr>
        <p:spPr>
          <a:xfrm flipH="1">
            <a:off x="12517333" y="3601941"/>
            <a:ext cx="61630" cy="1093304"/>
          </a:xfrm>
        </p:spPr>
        <p:txBody>
          <a:bodyPr/>
          <a:lstStyle/>
          <a:p>
            <a:endParaRPr lang="en-US" dirty="0"/>
          </a:p>
        </p:txBody>
      </p:sp>
      <p:sp>
        <p:nvSpPr>
          <p:cNvPr id="4" name="Slide Number Placeholder 3">
            <a:extLst>
              <a:ext uri="{FF2B5EF4-FFF2-40B4-BE49-F238E27FC236}">
                <a16:creationId xmlns:a16="http://schemas.microsoft.com/office/drawing/2014/main" id="{AB21755A-9F89-469F-96D5-9F285798B5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4C18B-61AF-4D08-A9FF-315E299B3E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96BBD4C-7E7C-4D0C-AFBE-EEBD1405A0B7}"/>
              </a:ext>
            </a:extLst>
          </p:cNvPr>
          <p:cNvPicPr>
            <a:picLocks noChangeAspect="1"/>
          </p:cNvPicPr>
          <p:nvPr/>
        </p:nvPicPr>
        <p:blipFill>
          <a:blip r:embed="rId3"/>
          <a:stretch>
            <a:fillRect/>
          </a:stretch>
        </p:blipFill>
        <p:spPr>
          <a:xfrm>
            <a:off x="7572292" y="1351416"/>
            <a:ext cx="3392557" cy="1908313"/>
          </a:xfrm>
          <a:prstGeom prst="rect">
            <a:avLst/>
          </a:prstGeom>
        </p:spPr>
      </p:pic>
    </p:spTree>
    <p:extLst>
      <p:ext uri="{BB962C8B-B14F-4D97-AF65-F5344CB8AC3E}">
        <p14:creationId xmlns:p14="http://schemas.microsoft.com/office/powerpoint/2010/main" val="842887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2953F-DD58-4B2E-AB73-49507A9894AF}"/>
              </a:ext>
            </a:extLst>
          </p:cNvPr>
          <p:cNvSpPr>
            <a:spLocks noGrp="1"/>
          </p:cNvSpPr>
          <p:nvPr>
            <p:ph type="title"/>
          </p:nvPr>
        </p:nvSpPr>
        <p:spPr>
          <a:xfrm>
            <a:off x="839788" y="136525"/>
            <a:ext cx="10515600" cy="682459"/>
          </a:xfrm>
        </p:spPr>
        <p:txBody>
          <a:bodyPr>
            <a:normAutofit/>
          </a:bodyPr>
          <a:lstStyle/>
          <a:p>
            <a:r>
              <a:rPr lang="en-US" sz="3600" dirty="0"/>
              <a:t>Funding for EV Charging Stations and Vehicle Purchases</a:t>
            </a:r>
          </a:p>
        </p:txBody>
      </p:sp>
      <p:sp>
        <p:nvSpPr>
          <p:cNvPr id="16" name="Text Placeholder 15">
            <a:extLst>
              <a:ext uri="{FF2B5EF4-FFF2-40B4-BE49-F238E27FC236}">
                <a16:creationId xmlns:a16="http://schemas.microsoft.com/office/drawing/2014/main" id="{8B14DFFF-7602-4899-8781-EC77F86AAD07}"/>
              </a:ext>
            </a:extLst>
          </p:cNvPr>
          <p:cNvSpPr>
            <a:spLocks noGrp="1"/>
          </p:cNvSpPr>
          <p:nvPr>
            <p:ph type="body" idx="1"/>
          </p:nvPr>
        </p:nvSpPr>
        <p:spPr>
          <a:xfrm>
            <a:off x="836612" y="902182"/>
            <a:ext cx="5157787" cy="334245"/>
          </a:xfrm>
        </p:spPr>
        <p:txBody>
          <a:bodyPr>
            <a:normAutofit fontScale="92500" lnSpcReduction="20000"/>
          </a:bodyPr>
          <a:lstStyle/>
          <a:p>
            <a:r>
              <a:rPr lang="en-US" sz="1600" dirty="0"/>
              <a:t>Charging Stations Federal Support </a:t>
            </a:r>
          </a:p>
        </p:txBody>
      </p:sp>
      <p:sp>
        <p:nvSpPr>
          <p:cNvPr id="3" name="Content Placeholder 2">
            <a:extLst>
              <a:ext uri="{FF2B5EF4-FFF2-40B4-BE49-F238E27FC236}">
                <a16:creationId xmlns:a16="http://schemas.microsoft.com/office/drawing/2014/main" id="{0220C42C-3BFF-4A07-B381-54BCDABBFBEB}"/>
              </a:ext>
            </a:extLst>
          </p:cNvPr>
          <p:cNvSpPr>
            <a:spLocks noGrp="1"/>
          </p:cNvSpPr>
          <p:nvPr>
            <p:ph sz="half" idx="2"/>
          </p:nvPr>
        </p:nvSpPr>
        <p:spPr>
          <a:xfrm>
            <a:off x="839788" y="1319626"/>
            <a:ext cx="5157787" cy="4870038"/>
          </a:xfrm>
        </p:spPr>
        <p:txBody>
          <a:bodyPr>
            <a:normAutofit fontScale="25000" lnSpcReduction="20000"/>
          </a:bodyPr>
          <a:lstStyle/>
          <a:p>
            <a:pPr marL="0" indent="0" algn="l">
              <a:buNone/>
            </a:pPr>
            <a:r>
              <a:rPr lang="en-US" sz="4800" b="0" i="0" dirty="0">
                <a:solidFill>
                  <a:srgbClr val="343F4E"/>
                </a:solidFill>
                <a:effectLst/>
              </a:rPr>
              <a:t>On November 15, 2021, President Biden signed the Bipartisan Infrastructure Law, also referred to as the Infrastructure Investment and Jobs Act, which contains significant new funding for EV charging stations. Key new USDOT programs include: </a:t>
            </a:r>
          </a:p>
          <a:p>
            <a:pPr algn="l">
              <a:buFont typeface="Arial" panose="020B0604020202020204" pitchFamily="34" charset="0"/>
              <a:buChar char="•"/>
            </a:pPr>
            <a:r>
              <a:rPr lang="en-US" sz="4800" b="1" i="0" dirty="0">
                <a:solidFill>
                  <a:srgbClr val="343F4E"/>
                </a:solidFill>
                <a:effectLst/>
              </a:rPr>
              <a:t>National Electric Vehicle Infrastructure Formula Program ($5 billion)</a:t>
            </a:r>
            <a:r>
              <a:rPr lang="en-US" sz="4800" b="0" i="0" dirty="0">
                <a:solidFill>
                  <a:srgbClr val="343F4E"/>
                </a:solidFill>
                <a:effectLst/>
              </a:rPr>
              <a:t>: Provides funding to States to strategically deploy electric vehicle charging infrastructure and to establish an interconnected network to facilitate data collection, access, and reliability.</a:t>
            </a:r>
            <a:br>
              <a:rPr lang="en-US" sz="4800" b="0" i="0" dirty="0">
                <a:solidFill>
                  <a:srgbClr val="343F4E"/>
                </a:solidFill>
                <a:effectLst/>
              </a:rPr>
            </a:br>
            <a:r>
              <a:rPr lang="en-US" sz="4800" b="0" i="0" dirty="0">
                <a:solidFill>
                  <a:srgbClr val="343F4E"/>
                </a:solidFill>
                <a:effectLst/>
              </a:rPr>
              <a:t> </a:t>
            </a:r>
          </a:p>
          <a:p>
            <a:pPr algn="l">
              <a:buFont typeface="Arial" panose="020B0604020202020204" pitchFamily="34" charset="0"/>
              <a:buChar char="•"/>
            </a:pPr>
            <a:r>
              <a:rPr lang="en-US" sz="4800" b="1" i="0" dirty="0">
                <a:solidFill>
                  <a:srgbClr val="343F4E"/>
                </a:solidFill>
                <a:effectLst/>
              </a:rPr>
              <a:t>Discretionary Grant Program for Charging and Fueling Infrastructure ($2.5 billion)</a:t>
            </a:r>
            <a:r>
              <a:rPr lang="en-US" sz="4800" b="0" i="0" dirty="0">
                <a:solidFill>
                  <a:srgbClr val="343F4E"/>
                </a:solidFill>
                <a:effectLst/>
              </a:rPr>
              <a:t>: Competitive grant program to strategically deploy publicly accessible electric vehicle charging infrastructure and other alternative fueling infrastructure along designated alternative fuel corridors. At least 50 percent of this funding must be used for a community grant program where priority is given to projects that expand access to EV charging and alternative fueling infrastructure within rural areas, low- and moderate-income neighborhoods, and communities with a low ratio of private parking spaces. </a:t>
            </a:r>
          </a:p>
          <a:p>
            <a:pPr algn="l"/>
            <a:r>
              <a:rPr lang="en-US" sz="4800" b="0" i="0" dirty="0">
                <a:solidFill>
                  <a:srgbClr val="343F4E"/>
                </a:solidFill>
                <a:effectLst/>
              </a:rPr>
              <a:t>The law also makes the installation of EV charging infrastructure an eligible expense under the USDOT Surface Transportation Block Grant formula program. Additionally, the Bipartisan Infrastructure Law provides funding to USDOT, DOE, and EPA for the deployment of electric school buses and ferries, port electrification, a domestic supply chain for battery production, and battery recycling, among other EV-related initiatives.</a:t>
            </a:r>
          </a:p>
          <a:p>
            <a:pPr marL="0" indent="0">
              <a:buNone/>
            </a:pPr>
            <a:r>
              <a:rPr lang="en-US" sz="4800" b="1" dirty="0"/>
              <a:t>Private Vehicle Purchase Federal Incentives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800" b="0" i="0" u="none" strike="noStrike" cap="none" normalizeH="0" baseline="0" dirty="0">
              <a:ln>
                <a:noFill/>
              </a:ln>
              <a:solidFill>
                <a:srgbClr val="34393F"/>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0" b="0" i="0" u="none" strike="noStrike" cap="none" normalizeH="0" baseline="0" dirty="0">
                <a:ln>
                  <a:noFill/>
                </a:ln>
                <a:solidFill>
                  <a:srgbClr val="34393F"/>
                </a:solidFill>
                <a:effectLst/>
              </a:rPr>
              <a:t>The federal government offers tax credits for electric vehicles through their Qualified Plug-in Electric Drive Motor Vehicle Tax Credit. Under this program, you can get a rebate of up to $7,500 for the purchase of an electric vehicle. Here are the guidelines: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800" b="0" i="0" u="none" strike="noStrike" cap="none" normalizeH="0" baseline="0" dirty="0">
              <a:ln>
                <a:noFill/>
              </a:ln>
              <a:solidFill>
                <a:schemeClr val="tx1"/>
              </a:solidFill>
              <a:effectLst/>
            </a:endParaRPr>
          </a:p>
          <a:p>
            <a:pPr eaLnBrk="0" fontAlgn="base" hangingPunct="0">
              <a:lnSpc>
                <a:spcPct val="100000"/>
              </a:lnSpc>
              <a:spcBef>
                <a:spcPct val="0"/>
              </a:spcBef>
              <a:spcAft>
                <a:spcPct val="0"/>
              </a:spcAft>
            </a:pPr>
            <a:r>
              <a:rPr kumimoji="0" lang="en-US" altLang="en-US" sz="4800" b="0" i="0" u="none" strike="noStrike" cap="none" normalizeH="0" baseline="0" dirty="0">
                <a:ln>
                  <a:noFill/>
                </a:ln>
                <a:solidFill>
                  <a:srgbClr val="34393F"/>
                </a:solidFill>
                <a:effectLst/>
              </a:rPr>
              <a:t>Purchased after December 31, 2009</a:t>
            </a:r>
          </a:p>
          <a:p>
            <a:pPr eaLnBrk="0" fontAlgn="base" hangingPunct="0">
              <a:lnSpc>
                <a:spcPct val="100000"/>
              </a:lnSpc>
              <a:spcBef>
                <a:spcPct val="0"/>
              </a:spcBef>
              <a:spcAft>
                <a:spcPct val="0"/>
              </a:spcAft>
            </a:pPr>
            <a:r>
              <a:rPr kumimoji="0" lang="en-US" altLang="en-US" sz="4800" b="0" i="0" u="none" strike="noStrike" cap="none" normalizeH="0" baseline="0" dirty="0">
                <a:ln>
                  <a:noFill/>
                </a:ln>
                <a:solidFill>
                  <a:srgbClr val="34393F"/>
                </a:solidFill>
                <a:effectLst/>
              </a:rPr>
              <a:t>Has a battery of at least 4 kWh of capacity</a:t>
            </a:r>
          </a:p>
          <a:p>
            <a:pPr eaLnBrk="0" fontAlgn="base" hangingPunct="0">
              <a:lnSpc>
                <a:spcPct val="100000"/>
              </a:lnSpc>
              <a:spcBef>
                <a:spcPct val="0"/>
              </a:spcBef>
              <a:spcAft>
                <a:spcPct val="0"/>
              </a:spcAft>
            </a:pPr>
            <a:r>
              <a:rPr kumimoji="0" lang="en-US" altLang="en-US" sz="4800" b="0" i="0" u="none" strike="noStrike" cap="none" normalizeH="0" baseline="0" dirty="0">
                <a:ln>
                  <a:noFill/>
                </a:ln>
                <a:solidFill>
                  <a:srgbClr val="34393F"/>
                </a:solidFill>
                <a:effectLst/>
              </a:rPr>
              <a:t>Uses an external plug-in to charge</a:t>
            </a:r>
            <a:endParaRPr lang="en-US" sz="4800" dirty="0"/>
          </a:p>
        </p:txBody>
      </p:sp>
      <p:sp>
        <p:nvSpPr>
          <p:cNvPr id="17" name="Text Placeholder 16">
            <a:extLst>
              <a:ext uri="{FF2B5EF4-FFF2-40B4-BE49-F238E27FC236}">
                <a16:creationId xmlns:a16="http://schemas.microsoft.com/office/drawing/2014/main" id="{3504B8FD-EE43-4FC0-B603-5E8C9341D358}"/>
              </a:ext>
            </a:extLst>
          </p:cNvPr>
          <p:cNvSpPr>
            <a:spLocks noGrp="1"/>
          </p:cNvSpPr>
          <p:nvPr>
            <p:ph type="body" sz="quarter" idx="3"/>
          </p:nvPr>
        </p:nvSpPr>
        <p:spPr>
          <a:xfrm>
            <a:off x="6172200" y="985382"/>
            <a:ext cx="5183188" cy="271216"/>
          </a:xfrm>
        </p:spPr>
        <p:txBody>
          <a:bodyPr>
            <a:normAutofit fontScale="92500" lnSpcReduction="20000"/>
          </a:bodyPr>
          <a:lstStyle/>
          <a:p>
            <a:r>
              <a:rPr lang="en-US" sz="1600" dirty="0"/>
              <a:t>State Private Vehicle Purchase Incentives </a:t>
            </a:r>
          </a:p>
        </p:txBody>
      </p:sp>
      <p:sp>
        <p:nvSpPr>
          <p:cNvPr id="4" name="Content Placeholder 3">
            <a:extLst>
              <a:ext uri="{FF2B5EF4-FFF2-40B4-BE49-F238E27FC236}">
                <a16:creationId xmlns:a16="http://schemas.microsoft.com/office/drawing/2014/main" id="{42DC095E-2A4F-45C9-94DA-7C465E3826BD}"/>
              </a:ext>
            </a:extLst>
          </p:cNvPr>
          <p:cNvSpPr>
            <a:spLocks noGrp="1"/>
          </p:cNvSpPr>
          <p:nvPr>
            <p:ph sz="quarter" idx="4"/>
          </p:nvPr>
        </p:nvSpPr>
        <p:spPr>
          <a:xfrm>
            <a:off x="6172200" y="1319626"/>
            <a:ext cx="5381045" cy="5239913"/>
          </a:xfrm>
        </p:spPr>
        <p:txBody>
          <a:bodyPr>
            <a:normAutofit fontScale="25000" lnSpcReduction="20000"/>
          </a:bodyPr>
          <a:lstStyle/>
          <a:p>
            <a:pPr marL="0" indent="0" algn="l">
              <a:buNone/>
            </a:pPr>
            <a:r>
              <a:rPr lang="en-US" b="1" i="0" dirty="0">
                <a:solidFill>
                  <a:srgbClr val="0A0C0E"/>
                </a:solidFill>
                <a:effectLst/>
                <a:latin typeface="Basetica"/>
              </a:rPr>
              <a:t> </a:t>
            </a:r>
            <a:r>
              <a:rPr lang="en-US" sz="4800" b="1" i="0" u="sng" dirty="0">
                <a:solidFill>
                  <a:srgbClr val="483FCD"/>
                </a:solidFill>
                <a:effectLst/>
                <a:hlinkClick r:id="rId2"/>
              </a:rPr>
              <a:t>Massachusetts</a:t>
            </a:r>
            <a:endParaRPr lang="en-US" sz="4800" b="1" i="0" dirty="0">
              <a:solidFill>
                <a:srgbClr val="0A0C0E"/>
              </a:solidFill>
              <a:effectLst/>
            </a:endParaRPr>
          </a:p>
          <a:p>
            <a:pPr marL="0" indent="0" algn="l">
              <a:buNone/>
            </a:pPr>
            <a:r>
              <a:rPr lang="en-US" sz="4800" b="0" i="0" dirty="0">
                <a:solidFill>
                  <a:srgbClr val="34393F"/>
                </a:solidFill>
                <a:effectLst/>
              </a:rPr>
              <a:t>Rebate rates available:</a:t>
            </a:r>
          </a:p>
          <a:p>
            <a:pPr marL="0" indent="0" algn="l">
              <a:buNone/>
            </a:pPr>
            <a:r>
              <a:rPr lang="en-US" sz="4800" b="0" i="0" dirty="0">
                <a:solidFill>
                  <a:srgbClr val="34393F"/>
                </a:solidFill>
                <a:effectLst/>
              </a:rPr>
              <a:t>Battery electric vehicles: $2,500,  Plug-in hybrid vehicles: $1,500</a:t>
            </a:r>
          </a:p>
          <a:p>
            <a:pPr marL="0" indent="0" algn="l">
              <a:buNone/>
            </a:pPr>
            <a:r>
              <a:rPr lang="en-US" sz="4800" b="0" i="0" dirty="0">
                <a:solidFill>
                  <a:srgbClr val="34393F"/>
                </a:solidFill>
                <a:effectLst/>
              </a:rPr>
              <a:t>Massachusetts MOR-EV program offers the above rebates on vehicles under $60,000 MSRP. Massachusetts also offers $700 off the purchase of an electric vehicle. If your vehicle is over $60,000 MSRP, you can still claim $1,000 through the MOR-EV program.</a:t>
            </a:r>
          </a:p>
          <a:p>
            <a:pPr marL="0" indent="0" algn="l">
              <a:buNone/>
            </a:pPr>
            <a:r>
              <a:rPr lang="en-US" sz="4800" b="1" i="0" u="sng" dirty="0">
                <a:solidFill>
                  <a:srgbClr val="483FCD"/>
                </a:solidFill>
                <a:effectLst/>
                <a:hlinkClick r:id="rId3"/>
              </a:rPr>
              <a:t>New York</a:t>
            </a:r>
            <a:endParaRPr lang="en-US" sz="4800" b="1" i="0" dirty="0">
              <a:solidFill>
                <a:srgbClr val="0A0C0E"/>
              </a:solidFill>
              <a:effectLst/>
            </a:endParaRPr>
          </a:p>
          <a:p>
            <a:pPr marL="0" indent="0" algn="l">
              <a:buNone/>
            </a:pPr>
            <a:r>
              <a:rPr lang="en-US" sz="4800" b="0" i="0" dirty="0">
                <a:solidFill>
                  <a:srgbClr val="34393F"/>
                </a:solidFill>
                <a:effectLst/>
              </a:rPr>
              <a:t>Rebate rates available:</a:t>
            </a:r>
          </a:p>
          <a:p>
            <a:pPr marL="0" indent="0" algn="l">
              <a:buNone/>
            </a:pPr>
            <a:r>
              <a:rPr lang="en-US" sz="4800" b="0" i="0" dirty="0">
                <a:solidFill>
                  <a:srgbClr val="34393F"/>
                </a:solidFill>
                <a:effectLst/>
              </a:rPr>
              <a:t>Electric vehicles over $60,000: $500  Electric vehicles under $60,000: $2,000</a:t>
            </a:r>
          </a:p>
          <a:p>
            <a:pPr marL="0" indent="0" algn="l">
              <a:buNone/>
            </a:pPr>
            <a:r>
              <a:rPr lang="en-US" sz="4800" b="0" i="0" dirty="0">
                <a:solidFill>
                  <a:srgbClr val="34393F"/>
                </a:solidFill>
                <a:effectLst/>
              </a:rPr>
              <a:t>New York’s above tax rebates are part of their Drive Clean Rebate program. The program has adjusted rates for the EPA ranges of the car. Those rates are:</a:t>
            </a:r>
          </a:p>
          <a:p>
            <a:pPr marL="0" indent="0" algn="l">
              <a:buNone/>
            </a:pPr>
            <a:r>
              <a:rPr lang="en-US" sz="4800" b="0" i="0" dirty="0">
                <a:solidFill>
                  <a:srgbClr val="34393F"/>
                </a:solidFill>
                <a:effectLst/>
              </a:rPr>
              <a:t>Greater than 120 miles: $2,000, 40 to 119 miles: $1,700, 20 to 39 miles: $1,100</a:t>
            </a:r>
          </a:p>
          <a:p>
            <a:pPr marL="0" indent="0" algn="l">
              <a:buNone/>
            </a:pPr>
            <a:r>
              <a:rPr lang="en-US" sz="4800" b="0" i="0" dirty="0">
                <a:solidFill>
                  <a:srgbClr val="34393F"/>
                </a:solidFill>
                <a:effectLst/>
              </a:rPr>
              <a:t> </a:t>
            </a:r>
            <a:r>
              <a:rPr lang="en-US" sz="4800" b="1" i="0" dirty="0">
                <a:solidFill>
                  <a:srgbClr val="0A0C0E"/>
                </a:solidFill>
                <a:effectLst/>
              </a:rPr>
              <a:t> </a:t>
            </a:r>
            <a:r>
              <a:rPr lang="en-US" sz="4800" b="1" i="0" u="none" strike="noStrike" dirty="0">
                <a:solidFill>
                  <a:srgbClr val="574CFA"/>
                </a:solidFill>
                <a:effectLst/>
                <a:hlinkClick r:id="rId4"/>
              </a:rPr>
              <a:t>Connecticut</a:t>
            </a:r>
            <a:endParaRPr lang="en-US" sz="4800" b="1" i="0" dirty="0">
              <a:solidFill>
                <a:srgbClr val="0A0C0E"/>
              </a:solidFill>
              <a:effectLst/>
            </a:endParaRPr>
          </a:p>
          <a:p>
            <a:pPr marL="0" indent="0" algn="l">
              <a:buNone/>
            </a:pPr>
            <a:r>
              <a:rPr lang="en-US" sz="4800" b="0" i="0" dirty="0">
                <a:solidFill>
                  <a:srgbClr val="34393F"/>
                </a:solidFill>
                <a:effectLst/>
              </a:rPr>
              <a:t>Rebate rates available:</a:t>
            </a:r>
          </a:p>
          <a:p>
            <a:pPr marL="0" indent="0" algn="l">
              <a:buNone/>
            </a:pPr>
            <a:r>
              <a:rPr lang="en-US" sz="4800" b="0" i="0" dirty="0">
                <a:solidFill>
                  <a:srgbClr val="34393F"/>
                </a:solidFill>
                <a:effectLst/>
              </a:rPr>
              <a:t>Plug-in hybrid: $1,000 rebate for 45 miles or greater range, $500 rebate for less than 45 miles range</a:t>
            </a:r>
          </a:p>
          <a:p>
            <a:pPr marL="0" indent="0" algn="l">
              <a:buNone/>
            </a:pPr>
            <a:r>
              <a:rPr lang="en-US" sz="4800" b="0" i="0" dirty="0">
                <a:solidFill>
                  <a:srgbClr val="34393F"/>
                </a:solidFill>
                <a:effectLst/>
              </a:rPr>
              <a:t>Battery electric: $2,000 rebate for 200 miles or greater range, $1,500 rebate for 120-199 miles range, $500 rebate for less than 120 miles range</a:t>
            </a:r>
          </a:p>
          <a:p>
            <a:pPr marL="0" indent="0" algn="l">
              <a:buNone/>
            </a:pPr>
            <a:r>
              <a:rPr lang="en-US" sz="4800" b="0" i="0" dirty="0">
                <a:solidFill>
                  <a:srgbClr val="34393F"/>
                </a:solidFill>
                <a:effectLst/>
              </a:rPr>
              <a:t>Fuel cell electric: $5,000</a:t>
            </a:r>
          </a:p>
          <a:p>
            <a:pPr marL="0" indent="0" algn="l">
              <a:buNone/>
            </a:pPr>
            <a:r>
              <a:rPr lang="en-US" sz="4800" b="0" i="0" dirty="0">
                <a:solidFill>
                  <a:srgbClr val="34393F"/>
                </a:solidFill>
                <a:effectLst/>
              </a:rPr>
              <a:t>The Connecticut Hydrogen and Electric Automobile Purchase Rebate offers the above incentives for purchasing or leasing the specified vehicle types. To be eligible, the vehicle’s MSRP can’t exceed $50,000 for plug-in hybrid and battery electric vehicles and must not exceed $60,000 for fuel cell electric vehicles.</a:t>
            </a:r>
          </a:p>
          <a:p>
            <a:endParaRPr lang="en-US" sz="4800" b="1" dirty="0"/>
          </a:p>
          <a:p>
            <a:pPr marL="0" indent="0">
              <a:buNone/>
            </a:pPr>
            <a:endParaRPr lang="en-US" b="1" dirty="0"/>
          </a:p>
        </p:txBody>
      </p:sp>
      <p:sp>
        <p:nvSpPr>
          <p:cNvPr id="5" name="Slide Number Placeholder 4">
            <a:extLst>
              <a:ext uri="{FF2B5EF4-FFF2-40B4-BE49-F238E27FC236}">
                <a16:creationId xmlns:a16="http://schemas.microsoft.com/office/drawing/2014/main" id="{94E64AC1-3F24-4738-A904-94EF1A3EEDAA}"/>
              </a:ext>
            </a:extLst>
          </p:cNvPr>
          <p:cNvSpPr>
            <a:spLocks noGrp="1"/>
          </p:cNvSpPr>
          <p:nvPr>
            <p:ph type="sldNum" sz="quarter" idx="12"/>
          </p:nvPr>
        </p:nvSpPr>
        <p:spPr/>
        <p:txBody>
          <a:bodyPr/>
          <a:lstStyle/>
          <a:p>
            <a:fld id="{5A67C252-D15C-4931-9DE1-E21ABF3EC818}" type="slidenum">
              <a:rPr lang="en-US" smtClean="0"/>
              <a:t>20</a:t>
            </a:fld>
            <a:endParaRPr lang="en-US" dirty="0"/>
          </a:p>
        </p:txBody>
      </p:sp>
    </p:spTree>
    <p:extLst>
      <p:ext uri="{BB962C8B-B14F-4D97-AF65-F5344CB8AC3E}">
        <p14:creationId xmlns:p14="http://schemas.microsoft.com/office/powerpoint/2010/main" val="3617129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AA703-9F4C-46CB-981E-30168A439767}"/>
              </a:ext>
            </a:extLst>
          </p:cNvPr>
          <p:cNvSpPr>
            <a:spLocks noGrp="1"/>
          </p:cNvSpPr>
          <p:nvPr>
            <p:ph type="title"/>
          </p:nvPr>
        </p:nvSpPr>
        <p:spPr>
          <a:xfrm>
            <a:off x="839788" y="151076"/>
            <a:ext cx="4185436" cy="736030"/>
          </a:xfrm>
        </p:spPr>
        <p:txBody>
          <a:bodyPr>
            <a:normAutofit fontScale="90000"/>
          </a:bodyPr>
          <a:lstStyle/>
          <a:p>
            <a:r>
              <a:rPr lang="en-US" dirty="0"/>
              <a:t>EV Market Overview  </a:t>
            </a:r>
            <a:r>
              <a:rPr lang="en-US" sz="1300" dirty="0">
                <a:hlinkClick r:id="rId2"/>
              </a:rPr>
              <a:t>(1) The growing economy of the electric car industry - Bing video</a:t>
            </a:r>
            <a:br>
              <a:rPr lang="en-US" sz="1300" dirty="0"/>
            </a:br>
            <a:endParaRPr lang="en-US" sz="1300" dirty="0"/>
          </a:p>
        </p:txBody>
      </p:sp>
      <p:sp>
        <p:nvSpPr>
          <p:cNvPr id="4" name="Text Placeholder 3">
            <a:extLst>
              <a:ext uri="{FF2B5EF4-FFF2-40B4-BE49-F238E27FC236}">
                <a16:creationId xmlns:a16="http://schemas.microsoft.com/office/drawing/2014/main" id="{DB4AB00D-B223-4175-B686-7CA86603D473}"/>
              </a:ext>
            </a:extLst>
          </p:cNvPr>
          <p:cNvSpPr>
            <a:spLocks noGrp="1"/>
          </p:cNvSpPr>
          <p:nvPr>
            <p:ph type="body" sz="half" idx="2"/>
          </p:nvPr>
        </p:nvSpPr>
        <p:spPr>
          <a:xfrm>
            <a:off x="12396083" y="2345635"/>
            <a:ext cx="71562" cy="1725432"/>
          </a:xfrm>
        </p:spPr>
        <p:txBody>
          <a:bodyPr/>
          <a:lstStyle/>
          <a:p>
            <a:endParaRPr lang="en-US" dirty="0"/>
          </a:p>
        </p:txBody>
      </p:sp>
      <p:sp>
        <p:nvSpPr>
          <p:cNvPr id="5" name="Slide Number Placeholder 4">
            <a:extLst>
              <a:ext uri="{FF2B5EF4-FFF2-40B4-BE49-F238E27FC236}">
                <a16:creationId xmlns:a16="http://schemas.microsoft.com/office/drawing/2014/main" id="{C0DD12BE-FCBD-4E8B-98EE-D472A6F1F444}"/>
              </a:ext>
            </a:extLst>
          </p:cNvPr>
          <p:cNvSpPr>
            <a:spLocks noGrp="1"/>
          </p:cNvSpPr>
          <p:nvPr>
            <p:ph type="sldNum" sz="quarter" idx="12"/>
          </p:nvPr>
        </p:nvSpPr>
        <p:spPr/>
        <p:txBody>
          <a:bodyPr/>
          <a:lstStyle/>
          <a:p>
            <a:fld id="{5A67C252-D15C-4931-9DE1-E21ABF3EC818}" type="slidenum">
              <a:rPr lang="en-US" smtClean="0"/>
              <a:t>21</a:t>
            </a:fld>
            <a:endParaRPr lang="en-US"/>
          </a:p>
        </p:txBody>
      </p:sp>
      <p:pic>
        <p:nvPicPr>
          <p:cNvPr id="1026" name="Picture 2">
            <a:extLst>
              <a:ext uri="{FF2B5EF4-FFF2-40B4-BE49-F238E27FC236}">
                <a16:creationId xmlns:a16="http://schemas.microsoft.com/office/drawing/2014/main" id="{CE8C1C2A-23F1-4271-AADD-769DDE7EE73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7336" y="887106"/>
            <a:ext cx="5230832" cy="33832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F7912533-17C0-466A-8D66-DA5E03F5D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168" y="2918239"/>
            <a:ext cx="3410047" cy="38032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10661B5B-2F9B-49CC-9C68-FA01742FF8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3833" y="262321"/>
            <a:ext cx="4924176" cy="287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212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067C749-4FFD-3548-A291-62DD965CFFAB}"/>
              </a:ext>
            </a:extLst>
          </p:cNvPr>
          <p:cNvSpPr>
            <a:spLocks noGrp="1"/>
          </p:cNvSpPr>
          <p:nvPr>
            <p:ph type="sldNum" sz="quarter" idx="12"/>
          </p:nvPr>
        </p:nvSpPr>
        <p:spPr/>
        <p:txBody>
          <a:bodyPr/>
          <a:lstStyle/>
          <a:p>
            <a:fld id="{5A67C252-D15C-4931-9DE1-E21ABF3EC818}" type="slidenum">
              <a:rPr lang="en-US" smtClean="0"/>
              <a:t>22</a:t>
            </a:fld>
            <a:endParaRPr lang="en-US"/>
          </a:p>
        </p:txBody>
      </p:sp>
      <p:pic>
        <p:nvPicPr>
          <p:cNvPr id="6" name="Online Media 5" descr="The growing economy of the electric car industry">
            <a:hlinkClick r:id="" action="ppaction://media"/>
            <a:extLst>
              <a:ext uri="{FF2B5EF4-FFF2-40B4-BE49-F238E27FC236}">
                <a16:creationId xmlns:a16="http://schemas.microsoft.com/office/drawing/2014/main" id="{1067C351-1B26-9345-90A5-2493A19BDE63}"/>
              </a:ext>
            </a:extLst>
          </p:cNvPr>
          <p:cNvPicPr>
            <a:picLocks noRot="1" noChangeAspect="1"/>
          </p:cNvPicPr>
          <p:nvPr>
            <a:videoFile r:link="rId1"/>
          </p:nvPr>
        </p:nvPicPr>
        <p:blipFill>
          <a:blip r:embed="rId3"/>
          <a:stretch>
            <a:fillRect/>
          </a:stretch>
        </p:blipFill>
        <p:spPr>
          <a:xfrm>
            <a:off x="1067378" y="587829"/>
            <a:ext cx="9785679" cy="5528908"/>
          </a:xfrm>
          <a:prstGeom prst="rect">
            <a:avLst/>
          </a:prstGeom>
        </p:spPr>
      </p:pic>
    </p:spTree>
    <p:extLst>
      <p:ext uri="{BB962C8B-B14F-4D97-AF65-F5344CB8AC3E}">
        <p14:creationId xmlns:p14="http://schemas.microsoft.com/office/powerpoint/2010/main" val="211713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E152-88DE-4472-BF10-598D78AF5052}"/>
              </a:ext>
            </a:extLst>
          </p:cNvPr>
          <p:cNvSpPr>
            <a:spLocks noGrp="1"/>
          </p:cNvSpPr>
          <p:nvPr>
            <p:ph type="title"/>
          </p:nvPr>
        </p:nvSpPr>
        <p:spPr>
          <a:xfrm>
            <a:off x="838200" y="365126"/>
            <a:ext cx="10515600" cy="445908"/>
          </a:xfrm>
        </p:spPr>
        <p:txBody>
          <a:bodyPr>
            <a:normAutofit fontScale="90000"/>
          </a:bodyPr>
          <a:lstStyle/>
          <a:p>
            <a:r>
              <a:rPr lang="en-US" dirty="0"/>
              <a:t>EV Market --US  SALES</a:t>
            </a:r>
          </a:p>
        </p:txBody>
      </p:sp>
      <p:pic>
        <p:nvPicPr>
          <p:cNvPr id="6" name="Content Placeholder 5" descr="Graphical user interface, application, table&#10;&#10;Description automatically generated">
            <a:extLst>
              <a:ext uri="{FF2B5EF4-FFF2-40B4-BE49-F238E27FC236}">
                <a16:creationId xmlns:a16="http://schemas.microsoft.com/office/drawing/2014/main" id="{B9D48F78-95E5-43F5-8C05-949F7A8F6AFB}"/>
              </a:ext>
            </a:extLst>
          </p:cNvPr>
          <p:cNvPicPr>
            <a:picLocks noGrp="1" noChangeAspect="1"/>
          </p:cNvPicPr>
          <p:nvPr>
            <p:ph sz="half" idx="1"/>
          </p:nvPr>
        </p:nvPicPr>
        <p:blipFill rotWithShape="1">
          <a:blip r:embed="rId2"/>
          <a:srcRect l="33416" t="14047" r="29449" b="5494"/>
          <a:stretch/>
        </p:blipFill>
        <p:spPr bwMode="auto">
          <a:xfrm>
            <a:off x="6202017" y="326003"/>
            <a:ext cx="5565913" cy="6353092"/>
          </a:xfrm>
          <a:prstGeom prst="rect">
            <a:avLst/>
          </a:prstGeom>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F50B3CCF-966B-4239-9FB4-30C5873C6DB9}"/>
              </a:ext>
            </a:extLst>
          </p:cNvPr>
          <p:cNvSpPr>
            <a:spLocks noGrp="1"/>
          </p:cNvSpPr>
          <p:nvPr>
            <p:ph type="sldNum" sz="quarter" idx="12"/>
          </p:nvPr>
        </p:nvSpPr>
        <p:spPr/>
        <p:txBody>
          <a:bodyPr/>
          <a:lstStyle/>
          <a:p>
            <a:fld id="{5A67C252-D15C-4931-9DE1-E21ABF3EC818}" type="slidenum">
              <a:rPr lang="en-US" smtClean="0"/>
              <a:t>23</a:t>
            </a:fld>
            <a:endParaRPr lang="en-US"/>
          </a:p>
        </p:txBody>
      </p:sp>
      <p:pic>
        <p:nvPicPr>
          <p:cNvPr id="2050" name="Picture 2">
            <a:extLst>
              <a:ext uri="{FF2B5EF4-FFF2-40B4-BE49-F238E27FC236}">
                <a16:creationId xmlns:a16="http://schemas.microsoft.com/office/drawing/2014/main" id="{C9615FD0-69DD-4916-8754-B1FEDCD0033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51845" y="1057523"/>
            <a:ext cx="5181600" cy="4890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252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CD80-AE03-4E9A-9A0A-5A5F90F13BEE}"/>
              </a:ext>
            </a:extLst>
          </p:cNvPr>
          <p:cNvSpPr>
            <a:spLocks noGrp="1"/>
          </p:cNvSpPr>
          <p:nvPr>
            <p:ph type="title"/>
          </p:nvPr>
        </p:nvSpPr>
        <p:spPr>
          <a:xfrm>
            <a:off x="838200" y="365126"/>
            <a:ext cx="10515600" cy="589032"/>
          </a:xfrm>
        </p:spPr>
        <p:txBody>
          <a:bodyPr>
            <a:noAutofit/>
          </a:bodyPr>
          <a:lstStyle/>
          <a:p>
            <a:r>
              <a:rPr lang="en-US" sz="3600" dirty="0"/>
              <a:t>Reasons To Support EV Development</a:t>
            </a:r>
          </a:p>
        </p:txBody>
      </p:sp>
      <p:sp>
        <p:nvSpPr>
          <p:cNvPr id="5" name="Slide Number Placeholder 4">
            <a:extLst>
              <a:ext uri="{FF2B5EF4-FFF2-40B4-BE49-F238E27FC236}">
                <a16:creationId xmlns:a16="http://schemas.microsoft.com/office/drawing/2014/main" id="{E5ACE113-334C-4FBA-BFF5-4F79159887D9}"/>
              </a:ext>
            </a:extLst>
          </p:cNvPr>
          <p:cNvSpPr>
            <a:spLocks noGrp="1"/>
          </p:cNvSpPr>
          <p:nvPr>
            <p:ph type="sldNum" sz="quarter" idx="12"/>
          </p:nvPr>
        </p:nvSpPr>
        <p:spPr/>
        <p:txBody>
          <a:bodyPr/>
          <a:lstStyle/>
          <a:p>
            <a:fld id="{5A67C252-D15C-4931-9DE1-E21ABF3EC818}" type="slidenum">
              <a:rPr lang="en-US" smtClean="0"/>
              <a:t>24</a:t>
            </a:fld>
            <a:endParaRPr lang="en-US"/>
          </a:p>
        </p:txBody>
      </p:sp>
      <p:pic>
        <p:nvPicPr>
          <p:cNvPr id="4098" name="Picture 2">
            <a:extLst>
              <a:ext uri="{FF2B5EF4-FFF2-40B4-BE49-F238E27FC236}">
                <a16:creationId xmlns:a16="http://schemas.microsoft.com/office/drawing/2014/main" id="{6C3E5A66-7F92-4CA5-9AFE-A987F1B5EB9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3746"/>
          <a:stretch/>
        </p:blipFill>
        <p:spPr bwMode="auto">
          <a:xfrm>
            <a:off x="838200" y="1200647"/>
            <a:ext cx="10166405" cy="4976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450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F7CAC-57BC-4C86-99D7-3862F6CC3FBC}"/>
              </a:ext>
            </a:extLst>
          </p:cNvPr>
          <p:cNvSpPr>
            <a:spLocks noGrp="1"/>
          </p:cNvSpPr>
          <p:nvPr>
            <p:ph type="title"/>
          </p:nvPr>
        </p:nvSpPr>
        <p:spPr>
          <a:xfrm>
            <a:off x="838200" y="365125"/>
            <a:ext cx="10515600" cy="708301"/>
          </a:xfrm>
        </p:spPr>
        <p:txBody>
          <a:bodyPr/>
          <a:lstStyle/>
          <a:p>
            <a:r>
              <a:rPr lang="en-US" dirty="0"/>
              <a:t>Five EV Take-ways </a:t>
            </a:r>
          </a:p>
        </p:txBody>
      </p:sp>
      <p:sp>
        <p:nvSpPr>
          <p:cNvPr id="3" name="Content Placeholder 2">
            <a:extLst>
              <a:ext uri="{FF2B5EF4-FFF2-40B4-BE49-F238E27FC236}">
                <a16:creationId xmlns:a16="http://schemas.microsoft.com/office/drawing/2014/main" id="{CA4263E5-E924-41BD-9EF6-17DD1755F9B1}"/>
              </a:ext>
            </a:extLst>
          </p:cNvPr>
          <p:cNvSpPr>
            <a:spLocks noGrp="1"/>
          </p:cNvSpPr>
          <p:nvPr>
            <p:ph idx="1"/>
          </p:nvPr>
        </p:nvSpPr>
        <p:spPr>
          <a:xfrm>
            <a:off x="838200" y="1073426"/>
            <a:ext cx="10794558" cy="5103537"/>
          </a:xfrm>
        </p:spPr>
        <p:txBody>
          <a:bodyPr>
            <a:normAutofit/>
          </a:bodyPr>
          <a:lstStyle/>
          <a:p>
            <a:endParaRPr lang="en-US" sz="20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EVs owe their development to the convergence of several disruptive technologies (e.g., AI, IoT, lithium batteries, charging equipment) and government policies (fuel performance mandates, purchasing incentives). This mix should play out in favor of EV and Avs in the long term. </a:t>
            </a:r>
          </a:p>
          <a:p>
            <a:r>
              <a:rPr lang="en-US" sz="2000" dirty="0"/>
              <a:t>Currently there are no clear winners among car companies, OEMs or national suppliers and markets. The current race of for best technologies (and profitability) is open and ongoing. </a:t>
            </a:r>
          </a:p>
          <a:p>
            <a:r>
              <a:rPr lang="en-US" sz="2000" dirty="0"/>
              <a:t>EVs  can be a great tool in disrupting negative environmental and  global warming trends – a major shift away from fossil fueling and improved battery storage capability is essential. </a:t>
            </a:r>
          </a:p>
          <a:p>
            <a:r>
              <a:rPr lang="en-US" sz="2000" dirty="0"/>
              <a:t> In fact, overall progress in the energy sector is </a:t>
            </a:r>
            <a:r>
              <a:rPr lang="en-US" sz="2000" u="sng" dirty="0"/>
              <a:t>crucial</a:t>
            </a:r>
            <a:r>
              <a:rPr lang="en-US" sz="2000" dirty="0"/>
              <a:t> -- with impacts that can change our approaches to national security (less spilling of blood for oil), as well as the shape and competitiveness of the national economy (e.g., international economic competitiveness, and the base current motor vehicle manufacturing,</a:t>
            </a:r>
          </a:p>
          <a:p>
            <a:r>
              <a:rPr lang="en-US" sz="2000" dirty="0"/>
              <a:t> EVs, especially when combined with AV technology, may provide the basis for a land use revolution if it changes vehicle ownership to a subscription system (e.g., reduction in parking space, less highway congestion). </a:t>
            </a:r>
            <a:r>
              <a:rPr lang="en-US" sz="2000" i="1" dirty="0"/>
              <a:t>See Smart Cities discussions</a:t>
            </a:r>
            <a:r>
              <a:rPr lang="en-US" sz="2000" dirty="0"/>
              <a:t>. </a:t>
            </a:r>
          </a:p>
          <a:p>
            <a:endParaRPr lang="en-US" sz="2000" dirty="0"/>
          </a:p>
        </p:txBody>
      </p:sp>
      <p:sp>
        <p:nvSpPr>
          <p:cNvPr id="4" name="Slide Number Placeholder 3">
            <a:extLst>
              <a:ext uri="{FF2B5EF4-FFF2-40B4-BE49-F238E27FC236}">
                <a16:creationId xmlns:a16="http://schemas.microsoft.com/office/drawing/2014/main" id="{601CB6D4-EAC2-4907-9B2C-E7C5AF7809E8}"/>
              </a:ext>
            </a:extLst>
          </p:cNvPr>
          <p:cNvSpPr>
            <a:spLocks noGrp="1"/>
          </p:cNvSpPr>
          <p:nvPr>
            <p:ph type="sldNum" sz="quarter" idx="12"/>
          </p:nvPr>
        </p:nvSpPr>
        <p:spPr/>
        <p:txBody>
          <a:bodyPr/>
          <a:lstStyle/>
          <a:p>
            <a:fld id="{5A67C252-D15C-4931-9DE1-E21ABF3EC818}" type="slidenum">
              <a:rPr lang="en-US" smtClean="0"/>
              <a:t>25</a:t>
            </a:fld>
            <a:endParaRPr lang="en-US" dirty="0"/>
          </a:p>
        </p:txBody>
      </p:sp>
    </p:spTree>
    <p:extLst>
      <p:ext uri="{BB962C8B-B14F-4D97-AF65-F5344CB8AC3E}">
        <p14:creationId xmlns:p14="http://schemas.microsoft.com/office/powerpoint/2010/main" val="3150548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89EF853-89D8-44EF-8965-EBF3DBEB5C17}"/>
              </a:ext>
            </a:extLst>
          </p:cNvPr>
          <p:cNvSpPr>
            <a:spLocks noGrp="1"/>
          </p:cNvSpPr>
          <p:nvPr>
            <p:ph type="title"/>
          </p:nvPr>
        </p:nvSpPr>
        <p:spPr>
          <a:xfrm>
            <a:off x="1059163" y="398417"/>
            <a:ext cx="7172098" cy="692331"/>
          </a:xfrm>
        </p:spPr>
        <p:txBody>
          <a:bodyPr>
            <a:normAutofit fontScale="90000"/>
          </a:bodyPr>
          <a:lstStyle/>
          <a:p>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Drones and  Delivery Bots  </a:t>
            </a:r>
            <a:b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lang="en-US" sz="1200" dirty="0">
                <a:hlinkClick r:id="rId2"/>
              </a:rPr>
              <a:t>178) Can delivery drones and robots make it in "the last mile"? - YouTube</a:t>
            </a:r>
            <a:endParaRPr lang="en-US" sz="1200" dirty="0"/>
          </a:p>
        </p:txBody>
      </p:sp>
      <p:sp>
        <p:nvSpPr>
          <p:cNvPr id="10" name="Content Placeholder 9">
            <a:extLst>
              <a:ext uri="{FF2B5EF4-FFF2-40B4-BE49-F238E27FC236}">
                <a16:creationId xmlns:a16="http://schemas.microsoft.com/office/drawing/2014/main" id="{89412E3E-A842-49AE-A38C-8AA724FE4CEB}"/>
              </a:ext>
            </a:extLst>
          </p:cNvPr>
          <p:cNvSpPr>
            <a:spLocks noGrp="1"/>
          </p:cNvSpPr>
          <p:nvPr>
            <p:ph idx="1"/>
          </p:nvPr>
        </p:nvSpPr>
        <p:spPr>
          <a:xfrm>
            <a:off x="5261565" y="1645738"/>
            <a:ext cx="6172200" cy="4467679"/>
          </a:xfrm>
        </p:spPr>
        <p:txBody>
          <a:bodyPr>
            <a:normAutofit fontScale="850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Light" panose="020F0302020204030204"/>
                <a:ea typeface="+mn-ea"/>
                <a:cs typeface="+mn-cs"/>
              </a:rPr>
              <a:t>As a result of rising labor costs, many shippers and carriers are experimenting with technologies that reduce driver miles, such as delivery robots and drones.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Light" panose="020F0302020204030204"/>
                <a:ea typeface="+mn-ea"/>
                <a:cs typeface="+mn-cs"/>
              </a:rPr>
              <a:t>Delivery in rural areas can be particularly expensive, where drivers often travel many miles between destinations to drop a single package. And delivery companies around the world are trying to reduce the cost of last-mile trips with drones.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Light" panose="020F0302020204030204"/>
                <a:ea typeface="+mn-ea"/>
                <a:cs typeface="+mn-cs"/>
              </a:rPr>
              <a:t>UPS says that shaving off just one mile for each of its 66,000 drivers a day could save the company up to $50 million a year.</a:t>
            </a:r>
          </a:p>
          <a:p>
            <a:pPr marL="228600" marR="0" lvl="0" indent="-2286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Delivery bots and drones have the potential to  </a:t>
            </a:r>
            <a:r>
              <a:rPr kumimoji="0" lang="en-US" sz="1900" b="0" i="0" u="sng"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substantially lower carbon emissions</a:t>
            </a:r>
            <a:r>
              <a:rPr kumimoji="0" lang="en-US" sz="19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 and road congestion while satisfying customer on-demand requirements . </a:t>
            </a:r>
          </a:p>
          <a:p>
            <a:pPr marL="228600" marR="0" lvl="0" indent="-2286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These technologies could revolutionize the way medical supplies and food are delivered. Both technologies are far smaller than trucks, more flexible in urban environments, and are naturally suitable for automation and electrification.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Light" panose="020F0302020204030204"/>
                <a:ea typeface="+mn-ea"/>
                <a:cs typeface="+mn-cs"/>
              </a:rPr>
              <a:t>Others actively testing drones include Amazon, FedEx, numerous postal services and</a:t>
            </a:r>
            <a:r>
              <a:rPr lang="en-US" sz="1900" dirty="0">
                <a:solidFill>
                  <a:srgbClr val="000000"/>
                </a:solidFill>
                <a:latin typeface="Calibri Light" panose="020F0302020204030204"/>
              </a:rPr>
              <a:t> they are </a:t>
            </a:r>
            <a:r>
              <a:rPr kumimoji="0" lang="en-US" sz="1900" b="0" i="0" u="none" strike="noStrike" kern="1200" cap="none" spc="0" normalizeH="0" baseline="0" noProof="0" dirty="0">
                <a:ln>
                  <a:noFill/>
                </a:ln>
                <a:solidFill>
                  <a:srgbClr val="000000"/>
                </a:solidFill>
                <a:effectLst/>
                <a:uLnTx/>
                <a:uFillTx/>
                <a:latin typeface="Calibri Light" panose="020F0302020204030204"/>
                <a:ea typeface="+mn-ea"/>
                <a:cs typeface="+mn-cs"/>
              </a:rPr>
              <a:t>in use by Chinese retailer JD.</a:t>
            </a:r>
            <a:endParaRPr kumimoji="0" lang="en-US" sz="19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endParaRPr lang="en-US" dirty="0"/>
          </a:p>
        </p:txBody>
      </p:sp>
      <p:pic>
        <p:nvPicPr>
          <p:cNvPr id="12" name="Picture 11">
            <a:extLst>
              <a:ext uri="{FF2B5EF4-FFF2-40B4-BE49-F238E27FC236}">
                <a16:creationId xmlns:a16="http://schemas.microsoft.com/office/drawing/2014/main" id="{E78E49D1-3F69-4446-9288-81F5BE8B47EF}"/>
              </a:ext>
            </a:extLst>
          </p:cNvPr>
          <p:cNvPicPr>
            <a:picLocks noChangeAspect="1"/>
          </p:cNvPicPr>
          <p:nvPr/>
        </p:nvPicPr>
        <p:blipFill>
          <a:blip r:embed="rId4"/>
          <a:stretch>
            <a:fillRect/>
          </a:stretch>
        </p:blipFill>
        <p:spPr>
          <a:xfrm>
            <a:off x="0" y="1931126"/>
            <a:ext cx="5168574" cy="2995748"/>
          </a:xfrm>
          <a:prstGeom prst="rect">
            <a:avLst/>
          </a:prstGeom>
        </p:spPr>
      </p:pic>
      <p:sp>
        <p:nvSpPr>
          <p:cNvPr id="11" name="Text Placeholder 10">
            <a:extLst>
              <a:ext uri="{FF2B5EF4-FFF2-40B4-BE49-F238E27FC236}">
                <a16:creationId xmlns:a16="http://schemas.microsoft.com/office/drawing/2014/main" id="{CEFECEB4-81E5-418F-9A57-5B316DC875A8}"/>
              </a:ext>
            </a:extLst>
          </p:cNvPr>
          <p:cNvSpPr>
            <a:spLocks noGrp="1"/>
          </p:cNvSpPr>
          <p:nvPr>
            <p:ph type="body" sz="half" idx="2"/>
          </p:nvPr>
        </p:nvSpPr>
        <p:spPr>
          <a:xfrm flipV="1">
            <a:off x="-513806" y="6113417"/>
            <a:ext cx="117258" cy="1402080"/>
          </a:xfrm>
        </p:spPr>
        <p:txBody>
          <a:bodyPr/>
          <a:lstStyle/>
          <a:p>
            <a:endParaRPr lang="en-US" dirty="0"/>
          </a:p>
        </p:txBody>
      </p:sp>
      <p:sp>
        <p:nvSpPr>
          <p:cNvPr id="2" name="Slide Number Placeholder 1">
            <a:extLst>
              <a:ext uri="{FF2B5EF4-FFF2-40B4-BE49-F238E27FC236}">
                <a16:creationId xmlns:a16="http://schemas.microsoft.com/office/drawing/2014/main" id="{1FFB4E18-AA76-431E-83B5-B2119047A2F0}"/>
              </a:ext>
            </a:extLst>
          </p:cNvPr>
          <p:cNvSpPr>
            <a:spLocks noGrp="1"/>
          </p:cNvSpPr>
          <p:nvPr>
            <p:ph type="sldNum" sz="quarter" idx="12"/>
          </p:nvPr>
        </p:nvSpPr>
        <p:spPr/>
        <p:txBody>
          <a:bodyPr/>
          <a:lstStyle/>
          <a:p>
            <a:fld id="{5A67C252-D15C-4931-9DE1-E21ABF3EC818}" type="slidenum">
              <a:rPr lang="en-US" smtClean="0"/>
              <a:t>26</a:t>
            </a:fld>
            <a:endParaRPr lang="en-US" dirty="0"/>
          </a:p>
        </p:txBody>
      </p:sp>
    </p:spTree>
    <p:extLst>
      <p:ext uri="{BB962C8B-B14F-4D97-AF65-F5344CB8AC3E}">
        <p14:creationId xmlns:p14="http://schemas.microsoft.com/office/powerpoint/2010/main" val="382912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A13BB1-2997-8D4F-AEC5-E929657383AB}"/>
              </a:ext>
            </a:extLst>
          </p:cNvPr>
          <p:cNvSpPr>
            <a:spLocks noGrp="1"/>
          </p:cNvSpPr>
          <p:nvPr>
            <p:ph type="sldNum" sz="quarter" idx="12"/>
          </p:nvPr>
        </p:nvSpPr>
        <p:spPr/>
        <p:txBody>
          <a:bodyPr/>
          <a:lstStyle/>
          <a:p>
            <a:fld id="{5A67C252-D15C-4931-9DE1-E21ABF3EC818}" type="slidenum">
              <a:rPr lang="en-US" smtClean="0"/>
              <a:t>27</a:t>
            </a:fld>
            <a:endParaRPr lang="en-US"/>
          </a:p>
        </p:txBody>
      </p:sp>
      <p:pic>
        <p:nvPicPr>
          <p:cNvPr id="6" name="Online Media 5" descr="Can delivery drones and robots make it in &quot;the last mile&quot;?">
            <a:hlinkClick r:id="" action="ppaction://media"/>
            <a:extLst>
              <a:ext uri="{FF2B5EF4-FFF2-40B4-BE49-F238E27FC236}">
                <a16:creationId xmlns:a16="http://schemas.microsoft.com/office/drawing/2014/main" id="{4636BB45-1467-D646-A416-CECA17E7CDA1}"/>
              </a:ext>
            </a:extLst>
          </p:cNvPr>
          <p:cNvPicPr>
            <a:picLocks noRot="1" noChangeAspect="1"/>
          </p:cNvPicPr>
          <p:nvPr>
            <a:videoFile r:link="rId1"/>
          </p:nvPr>
        </p:nvPicPr>
        <p:blipFill>
          <a:blip r:embed="rId3"/>
          <a:stretch>
            <a:fillRect/>
          </a:stretch>
        </p:blipFill>
        <p:spPr>
          <a:xfrm>
            <a:off x="957943" y="525998"/>
            <a:ext cx="9840686" cy="5559987"/>
          </a:xfrm>
          <a:prstGeom prst="rect">
            <a:avLst/>
          </a:prstGeom>
        </p:spPr>
      </p:pic>
    </p:spTree>
    <p:extLst>
      <p:ext uri="{BB962C8B-B14F-4D97-AF65-F5344CB8AC3E}">
        <p14:creationId xmlns:p14="http://schemas.microsoft.com/office/powerpoint/2010/main" val="331054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E0120-D8B6-4A4C-8157-D11DD9D885A5}"/>
              </a:ext>
            </a:extLst>
          </p:cNvPr>
          <p:cNvSpPr>
            <a:spLocks noGrp="1"/>
          </p:cNvSpPr>
          <p:nvPr>
            <p:ph type="title"/>
          </p:nvPr>
        </p:nvSpPr>
        <p:spPr>
          <a:xfrm>
            <a:off x="657177" y="315157"/>
            <a:ext cx="10339808" cy="849267"/>
          </a:xfrm>
        </p:spPr>
        <p:txBody>
          <a:bodyPr>
            <a:normAutofit fontScale="90000"/>
          </a:bodyPr>
          <a:lstStyle/>
          <a:p>
            <a:r>
              <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rPr>
              <a:t>Drones and Delivery Bots </a:t>
            </a:r>
            <a:r>
              <a:rPr lang="en-US" sz="1300" dirty="0">
                <a:hlinkClick r:id="rId2"/>
              </a:rPr>
              <a:t>(178) Is drone delivery practical? - YouTube</a:t>
            </a:r>
            <a:br>
              <a:rPr kumimoji="0" lang="en-US" sz="1300" b="0" i="0" u="none" strike="noStrike" kern="1200" cap="none" spc="0" normalizeH="0" baseline="0" noProof="0" dirty="0">
                <a:ln>
                  <a:noFill/>
                </a:ln>
                <a:solidFill>
                  <a:prstClr val="black"/>
                </a:solidFill>
                <a:effectLst/>
                <a:uLnTx/>
                <a:uFillTx/>
                <a:latin typeface="Calibri Light" panose="020F0302020204030204"/>
                <a:ea typeface="+mj-ea"/>
                <a:cs typeface="+mj-cs"/>
              </a:rPr>
            </a:br>
            <a:endParaRPr lang="en-US" sz="1300" dirty="0"/>
          </a:p>
        </p:txBody>
      </p:sp>
      <p:sp>
        <p:nvSpPr>
          <p:cNvPr id="3" name="Content Placeholder 2">
            <a:extLst>
              <a:ext uri="{FF2B5EF4-FFF2-40B4-BE49-F238E27FC236}">
                <a16:creationId xmlns:a16="http://schemas.microsoft.com/office/drawing/2014/main" id="{73AC70C5-7091-4602-844C-6862D95F2B63}"/>
              </a:ext>
            </a:extLst>
          </p:cNvPr>
          <p:cNvSpPr>
            <a:spLocks noGrp="1"/>
          </p:cNvSpPr>
          <p:nvPr>
            <p:ph idx="1"/>
          </p:nvPr>
        </p:nvSpPr>
        <p:spPr>
          <a:xfrm>
            <a:off x="5183188" y="1555068"/>
            <a:ext cx="6172200" cy="4987775"/>
          </a:xfrm>
        </p:spPr>
        <p:txBody>
          <a:bodyPr>
            <a:normAutofit fontScale="850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333333"/>
                </a:solidFill>
                <a:effectLst/>
                <a:uLnTx/>
                <a:uFillTx/>
                <a:latin typeface="Calibri Light" panose="020F0302020204030204"/>
                <a:ea typeface="+mn-ea"/>
                <a:cs typeface="+mn-cs"/>
              </a:rPr>
              <a:t>The deployment of delivery bots at numerous university campuses is already well underway. California-based startup Kiwi Campus has completed over 70,000 deliveries (e.g., food deliveries, groceries, school supplies) at the University of California, Berkeley since it began operations in 2017.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333333"/>
                </a:solidFill>
                <a:effectLst/>
                <a:uLnTx/>
                <a:uFillTx/>
                <a:latin typeface="Calibri Light" panose="020F0302020204030204"/>
                <a:ea typeface="+mn-ea"/>
                <a:cs typeface="+mn-cs"/>
              </a:rPr>
              <a:t>The company has </a:t>
            </a:r>
            <a:r>
              <a:rPr kumimoji="0" lang="en-US" sz="1900" b="0" i="0" u="none" strike="noStrike" kern="1200" cap="none" spc="0" normalizeH="0" baseline="0" noProof="0" dirty="0">
                <a:ln>
                  <a:noFill/>
                </a:ln>
                <a:solidFill>
                  <a:srgbClr val="003891"/>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over 150 </a:t>
            </a:r>
            <a:r>
              <a:rPr kumimoji="0" lang="en-US" sz="1900" b="0" i="0" u="none" strike="noStrike" kern="1200" cap="none" spc="0" normalizeH="0" baseline="0" noProof="0" dirty="0" err="1">
                <a:ln>
                  <a:noFill/>
                </a:ln>
                <a:solidFill>
                  <a:srgbClr val="003891"/>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Kiwibots</a:t>
            </a:r>
            <a:r>
              <a:rPr kumimoji="0" lang="en-US" sz="1900" b="0" i="0" u="none" strike="noStrike" kern="1200" cap="none" spc="0" normalizeH="0" baseline="0" noProof="0" dirty="0">
                <a:ln>
                  <a:noFill/>
                </a:ln>
                <a:solidFill>
                  <a:srgbClr val="003891"/>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 in operation</a:t>
            </a:r>
            <a:r>
              <a:rPr kumimoji="0" lang="en-US" sz="1900" b="0" i="0" u="none" strike="noStrike" kern="1200" cap="none" spc="0" normalizeH="0" baseline="0" noProof="0" dirty="0">
                <a:ln>
                  <a:noFill/>
                </a:ln>
                <a:solidFill>
                  <a:srgbClr val="333333"/>
                </a:solidFill>
                <a:effectLst/>
                <a:uLnTx/>
                <a:uFillTx/>
                <a:latin typeface="Calibri Light" panose="020F0302020204030204"/>
                <a:ea typeface="+mn-ea"/>
                <a:cs typeface="+mn-cs"/>
              </a:rPr>
              <a:t> and is planning to expand its delivery business to several additional US campuses.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333333"/>
                </a:solidFill>
                <a:effectLst/>
                <a:uLnTx/>
                <a:uFillTx/>
                <a:latin typeface="Calibri Light" panose="020F0302020204030204"/>
                <a:ea typeface="+mn-ea"/>
                <a:cs typeface="+mn-cs"/>
              </a:rPr>
              <a:t>Major companies such as FedEx, Ford, and Amazon are also developing advanced sidewalk delivery bots—though these programs are more focused on residential deliveries.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333333"/>
                </a:solidFill>
                <a:effectLst/>
                <a:uLnTx/>
                <a:uFillTx/>
                <a:latin typeface="Calibri Light" panose="020F0302020204030204"/>
                <a:ea typeface="+mn-ea"/>
                <a:cs typeface="+mn-cs"/>
              </a:rPr>
              <a:t>In February 2019, </a:t>
            </a:r>
            <a:r>
              <a:rPr kumimoji="0" lang="en-US" sz="1900" b="0" i="0" u="none" strike="noStrike" kern="1200" cap="none" spc="0" normalizeH="0" baseline="0" noProof="0" dirty="0">
                <a:ln>
                  <a:noFill/>
                </a:ln>
                <a:solidFill>
                  <a:srgbClr val="003891"/>
                </a:solidFill>
                <a:effectLst/>
                <a:uLnTx/>
                <a:uFillTx/>
                <a:latin typeface="Calibri Light" panose="020F0302020204030204"/>
                <a:ea typeface="+mn-ea"/>
                <a:cs typeface="+mn-cs"/>
                <a:hlinkClick r:id="rId4">
                  <a:extLst>
                    <a:ext uri="{A12FA001-AC4F-418D-AE19-62706E023703}">
                      <ahyp:hlinkClr xmlns:ahyp="http://schemas.microsoft.com/office/drawing/2018/hyperlinkcolor" val="tx"/>
                    </a:ext>
                  </a:extLst>
                </a:hlinkClick>
              </a:rPr>
              <a:t>FedEx released </a:t>
            </a:r>
            <a:r>
              <a:rPr kumimoji="0" lang="en-US" sz="1900" b="0" i="0" u="none" strike="noStrike" kern="1200" cap="none" spc="0" normalizeH="0" baseline="0" noProof="0" dirty="0" err="1">
                <a:ln>
                  <a:noFill/>
                </a:ln>
                <a:solidFill>
                  <a:srgbClr val="003891"/>
                </a:solidFill>
                <a:effectLst/>
                <a:uLnTx/>
                <a:uFillTx/>
                <a:latin typeface="Calibri Light" panose="020F0302020204030204"/>
                <a:ea typeface="+mn-ea"/>
                <a:cs typeface="+mn-cs"/>
                <a:hlinkClick r:id="rId4">
                  <a:extLst>
                    <a:ext uri="{A12FA001-AC4F-418D-AE19-62706E023703}">
                      <ahyp:hlinkClr xmlns:ahyp="http://schemas.microsoft.com/office/drawing/2018/hyperlinkcolor" val="tx"/>
                    </a:ext>
                  </a:extLst>
                </a:hlinkClick>
              </a:rPr>
              <a:t>Roxo</a:t>
            </a:r>
            <a:r>
              <a:rPr kumimoji="0" lang="en-US" sz="1900" b="0" i="0" u="none" strike="noStrike" kern="1200" cap="none" spc="0" normalizeH="0" baseline="0" noProof="0" dirty="0">
                <a:ln>
                  <a:noFill/>
                </a:ln>
                <a:solidFill>
                  <a:srgbClr val="003891"/>
                </a:solidFill>
                <a:effectLst/>
                <a:uLnTx/>
                <a:uFillTx/>
                <a:latin typeface="Calibri Light" panose="020F0302020204030204"/>
                <a:ea typeface="+mn-ea"/>
                <a:cs typeface="+mn-cs"/>
                <a:hlinkClick r:id="rId4">
                  <a:extLst>
                    <a:ext uri="{A12FA001-AC4F-418D-AE19-62706E023703}">
                      <ahyp:hlinkClr xmlns:ahyp="http://schemas.microsoft.com/office/drawing/2018/hyperlinkcolor" val="tx"/>
                    </a:ext>
                  </a:extLst>
                </a:hlinkClick>
              </a:rPr>
              <a:t>, the FedEx </a:t>
            </a:r>
            <a:r>
              <a:rPr kumimoji="0" lang="en-US" sz="1900" b="0" i="0" u="none" strike="noStrike" kern="1200" cap="none" spc="0" normalizeH="0" baseline="0" noProof="0" dirty="0" err="1">
                <a:ln>
                  <a:noFill/>
                </a:ln>
                <a:solidFill>
                  <a:srgbClr val="003891"/>
                </a:solidFill>
                <a:effectLst/>
                <a:uLnTx/>
                <a:uFillTx/>
                <a:latin typeface="Calibri Light" panose="020F0302020204030204"/>
                <a:ea typeface="+mn-ea"/>
                <a:cs typeface="+mn-cs"/>
                <a:hlinkClick r:id="rId4">
                  <a:extLst>
                    <a:ext uri="{A12FA001-AC4F-418D-AE19-62706E023703}">
                      <ahyp:hlinkClr xmlns:ahyp="http://schemas.microsoft.com/office/drawing/2018/hyperlinkcolor" val="tx"/>
                    </a:ext>
                  </a:extLst>
                </a:hlinkClick>
              </a:rPr>
              <a:t>SameDay</a:t>
            </a:r>
            <a:r>
              <a:rPr kumimoji="0" lang="en-US" sz="1900" b="0" i="0" u="none" strike="noStrike" kern="1200" cap="none" spc="0" normalizeH="0" baseline="0" noProof="0" dirty="0">
                <a:ln>
                  <a:noFill/>
                </a:ln>
                <a:solidFill>
                  <a:srgbClr val="003891"/>
                </a:solidFill>
                <a:effectLst/>
                <a:uLnTx/>
                <a:uFillTx/>
                <a:latin typeface="Calibri Light" panose="020F0302020204030204"/>
                <a:ea typeface="+mn-ea"/>
                <a:cs typeface="+mn-cs"/>
                <a:hlinkClick r:id="rId4">
                  <a:extLst>
                    <a:ext uri="{A12FA001-AC4F-418D-AE19-62706E023703}">
                      <ahyp:hlinkClr xmlns:ahyp="http://schemas.microsoft.com/office/drawing/2018/hyperlinkcolor" val="tx"/>
                    </a:ext>
                  </a:extLst>
                </a:hlinkClick>
              </a:rPr>
              <a:t> Bot</a:t>
            </a:r>
            <a:r>
              <a:rPr kumimoji="0" lang="en-US" sz="1900" b="0" i="0" u="none" strike="noStrike" kern="1200" cap="none" spc="0" normalizeH="0" baseline="0" noProof="0" dirty="0">
                <a:ln>
                  <a:noFill/>
                </a:ln>
                <a:solidFill>
                  <a:srgbClr val="333333"/>
                </a:solidFill>
                <a:effectLst/>
                <a:uLnTx/>
                <a:uFillTx/>
                <a:latin typeface="Calibri Light" panose="020F0302020204030204"/>
                <a:ea typeface="+mn-ea"/>
                <a:cs typeface="+mn-cs"/>
              </a:rPr>
              <a:t>, designed to help retailers make deliveries to nearby customers using an automated delivery device. The company is collaborating with partners such as Lowe’s, Pizza Hut, Target, Walgreens, and Walmart to assess how the bot could satisfy delivery needs.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333333"/>
                </a:solidFill>
                <a:effectLst/>
                <a:uLnTx/>
                <a:uFillTx/>
                <a:latin typeface="Calibri Light" panose="020F0302020204030204"/>
                <a:ea typeface="+mn-ea"/>
                <a:cs typeface="+mn-cs"/>
              </a:rPr>
              <a:t>Without any dedicated infrastructure for operation, it’s difficult to see how busy urban sidewalks or bike lanes can accommodate delivery bots without a plethora of accessibility and safety complications.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333333"/>
                </a:solidFill>
                <a:effectLst/>
                <a:uLnTx/>
                <a:uFillTx/>
                <a:latin typeface="Calibri Light" panose="020F0302020204030204"/>
                <a:ea typeface="+mn-ea"/>
                <a:cs typeface="+mn-cs"/>
              </a:rPr>
              <a:t> It’s also unclear whether city dwellers can accept sharing sidewalks or bike lanes with robots. Even on college campuses, delivery bots have faced challenges related to vandalism, theft, and resident opposition. They also have challenges related to impeding wheelchair users</a:t>
            </a:r>
            <a:r>
              <a:rPr kumimoji="0" lang="en-US" sz="19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 </a:t>
            </a:r>
            <a:endParaRPr kumimoji="0" lang="en-US" sz="19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endParaRPr lang="en-US" dirty="0"/>
          </a:p>
        </p:txBody>
      </p:sp>
      <p:pic>
        <p:nvPicPr>
          <p:cNvPr id="5" name="Picture 4">
            <a:extLst>
              <a:ext uri="{FF2B5EF4-FFF2-40B4-BE49-F238E27FC236}">
                <a16:creationId xmlns:a16="http://schemas.microsoft.com/office/drawing/2014/main" id="{C9F78235-76F4-4BF5-952B-3438CBCAE6DB}"/>
              </a:ext>
            </a:extLst>
          </p:cNvPr>
          <p:cNvPicPr>
            <a:picLocks noChangeAspect="1"/>
          </p:cNvPicPr>
          <p:nvPr/>
        </p:nvPicPr>
        <p:blipFill>
          <a:blip r:embed="rId5"/>
          <a:stretch>
            <a:fillRect/>
          </a:stretch>
        </p:blipFill>
        <p:spPr>
          <a:xfrm>
            <a:off x="763709" y="1555068"/>
            <a:ext cx="4125440" cy="4455115"/>
          </a:xfrm>
          <a:prstGeom prst="rect">
            <a:avLst/>
          </a:prstGeom>
        </p:spPr>
      </p:pic>
      <p:sp>
        <p:nvSpPr>
          <p:cNvPr id="4" name="Text Placeholder 3">
            <a:extLst>
              <a:ext uri="{FF2B5EF4-FFF2-40B4-BE49-F238E27FC236}">
                <a16:creationId xmlns:a16="http://schemas.microsoft.com/office/drawing/2014/main" id="{BC7D9D4F-B817-4F57-B898-F229D8DA9A86}"/>
              </a:ext>
            </a:extLst>
          </p:cNvPr>
          <p:cNvSpPr>
            <a:spLocks noGrp="1"/>
          </p:cNvSpPr>
          <p:nvPr>
            <p:ph type="body" sz="half" idx="2"/>
          </p:nvPr>
        </p:nvSpPr>
        <p:spPr>
          <a:xfrm flipH="1">
            <a:off x="-1288869" y="4153988"/>
            <a:ext cx="241304" cy="1714999"/>
          </a:xfrm>
        </p:spPr>
        <p:txBody>
          <a:bodyPr/>
          <a:lstStyle/>
          <a:p>
            <a:endParaRPr lang="en-US" dirty="0"/>
          </a:p>
        </p:txBody>
      </p:sp>
      <p:sp>
        <p:nvSpPr>
          <p:cNvPr id="6" name="Slide Number Placeholder 5">
            <a:extLst>
              <a:ext uri="{FF2B5EF4-FFF2-40B4-BE49-F238E27FC236}">
                <a16:creationId xmlns:a16="http://schemas.microsoft.com/office/drawing/2014/main" id="{F3DABB86-7301-4F51-90C4-205BD163D984}"/>
              </a:ext>
            </a:extLst>
          </p:cNvPr>
          <p:cNvSpPr>
            <a:spLocks noGrp="1"/>
          </p:cNvSpPr>
          <p:nvPr>
            <p:ph type="sldNum" sz="quarter" idx="12"/>
          </p:nvPr>
        </p:nvSpPr>
        <p:spPr/>
        <p:txBody>
          <a:bodyPr/>
          <a:lstStyle/>
          <a:p>
            <a:fld id="{5A67C252-D15C-4931-9DE1-E21ABF3EC818}" type="slidenum">
              <a:rPr lang="en-US" smtClean="0"/>
              <a:t>28</a:t>
            </a:fld>
            <a:endParaRPr lang="en-US"/>
          </a:p>
        </p:txBody>
      </p:sp>
    </p:spTree>
    <p:extLst>
      <p:ext uri="{BB962C8B-B14F-4D97-AF65-F5344CB8AC3E}">
        <p14:creationId xmlns:p14="http://schemas.microsoft.com/office/powerpoint/2010/main" val="3428304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567A815-4FBF-6548-B22D-EF3B228A439E}"/>
              </a:ext>
            </a:extLst>
          </p:cNvPr>
          <p:cNvSpPr>
            <a:spLocks noGrp="1"/>
          </p:cNvSpPr>
          <p:nvPr>
            <p:ph type="sldNum" sz="quarter" idx="12"/>
          </p:nvPr>
        </p:nvSpPr>
        <p:spPr/>
        <p:txBody>
          <a:bodyPr/>
          <a:lstStyle/>
          <a:p>
            <a:fld id="{5A67C252-D15C-4931-9DE1-E21ABF3EC818}" type="slidenum">
              <a:rPr lang="en-US" smtClean="0"/>
              <a:t>29</a:t>
            </a:fld>
            <a:endParaRPr lang="en-US"/>
          </a:p>
        </p:txBody>
      </p:sp>
      <p:pic>
        <p:nvPicPr>
          <p:cNvPr id="7" name="Online Media 6" descr="Is drone delivery practical?">
            <a:hlinkClick r:id="" action="ppaction://media"/>
            <a:extLst>
              <a:ext uri="{FF2B5EF4-FFF2-40B4-BE49-F238E27FC236}">
                <a16:creationId xmlns:a16="http://schemas.microsoft.com/office/drawing/2014/main" id="{BBDBBE9F-A0BA-B148-B969-5111289C745E}"/>
              </a:ext>
            </a:extLst>
          </p:cNvPr>
          <p:cNvPicPr>
            <a:picLocks noRot="1" noChangeAspect="1"/>
          </p:cNvPicPr>
          <p:nvPr>
            <a:videoFile r:link="rId1"/>
          </p:nvPr>
        </p:nvPicPr>
        <p:blipFill>
          <a:blip r:embed="rId3"/>
          <a:stretch>
            <a:fillRect/>
          </a:stretch>
        </p:blipFill>
        <p:spPr>
          <a:xfrm>
            <a:off x="968829" y="532148"/>
            <a:ext cx="9993085" cy="5646094"/>
          </a:xfrm>
          <a:prstGeom prst="rect">
            <a:avLst/>
          </a:prstGeom>
        </p:spPr>
      </p:pic>
    </p:spTree>
    <p:extLst>
      <p:ext uri="{BB962C8B-B14F-4D97-AF65-F5344CB8AC3E}">
        <p14:creationId xmlns:p14="http://schemas.microsoft.com/office/powerpoint/2010/main" val="338747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83E73-90AF-4FC6-A143-CF365E7F0873}"/>
              </a:ext>
            </a:extLst>
          </p:cNvPr>
          <p:cNvSpPr>
            <a:spLocks noGrp="1"/>
          </p:cNvSpPr>
          <p:nvPr>
            <p:ph type="title"/>
          </p:nvPr>
        </p:nvSpPr>
        <p:spPr>
          <a:xfrm>
            <a:off x="839787" y="365126"/>
            <a:ext cx="10641895" cy="681142"/>
          </a:xfrm>
        </p:spPr>
        <p:txBody>
          <a:bodyPr>
            <a:normAutofit fontScale="90000"/>
          </a:bodyPr>
          <a:lstStyle/>
          <a:p>
            <a:r>
              <a:rPr lang="en-US" dirty="0"/>
              <a:t>Key Definitions -- Electric Mobility/ Electric Vehicles  </a:t>
            </a:r>
          </a:p>
        </p:txBody>
      </p:sp>
      <p:sp>
        <p:nvSpPr>
          <p:cNvPr id="10" name="Text Placeholder 9">
            <a:extLst>
              <a:ext uri="{FF2B5EF4-FFF2-40B4-BE49-F238E27FC236}">
                <a16:creationId xmlns:a16="http://schemas.microsoft.com/office/drawing/2014/main" id="{4FBE3599-ED3A-4E9E-A6C1-136C4F51EF07}"/>
              </a:ext>
            </a:extLst>
          </p:cNvPr>
          <p:cNvSpPr>
            <a:spLocks noGrp="1"/>
          </p:cNvSpPr>
          <p:nvPr>
            <p:ph type="body" idx="1"/>
          </p:nvPr>
        </p:nvSpPr>
        <p:spPr>
          <a:xfrm>
            <a:off x="7894197" y="8000590"/>
            <a:ext cx="1803743" cy="99462"/>
          </a:xfrm>
        </p:spPr>
        <p:txBody>
          <a:bodyPr>
            <a:normAutofit fontScale="25000" lnSpcReduction="20000"/>
          </a:bodyPr>
          <a:lstStyle/>
          <a:p>
            <a:endParaRPr lang="en-US" b="0" dirty="0"/>
          </a:p>
        </p:txBody>
      </p:sp>
      <p:sp>
        <p:nvSpPr>
          <p:cNvPr id="11" name="Content Placeholder 10">
            <a:extLst>
              <a:ext uri="{FF2B5EF4-FFF2-40B4-BE49-F238E27FC236}">
                <a16:creationId xmlns:a16="http://schemas.microsoft.com/office/drawing/2014/main" id="{6A0B9F33-DBE1-4EFA-AE6F-A8EC719F514A}"/>
              </a:ext>
            </a:extLst>
          </p:cNvPr>
          <p:cNvSpPr>
            <a:spLocks noGrp="1"/>
          </p:cNvSpPr>
          <p:nvPr>
            <p:ph sz="half" idx="2"/>
          </p:nvPr>
        </p:nvSpPr>
        <p:spPr>
          <a:xfrm>
            <a:off x="836612" y="1288402"/>
            <a:ext cx="5136225" cy="4754589"/>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mj-lt"/>
                <a:ea typeface="+mn-ea"/>
                <a:cs typeface="Calibri Light" panose="020F0302020204030204" pitchFamily="34" charset="0"/>
              </a:rPr>
              <a:t>Electro mobility</a:t>
            </a:r>
            <a:r>
              <a:rPr kumimoji="0" lang="en-US" sz="1400" b="0" i="0" u="none" strike="noStrike" kern="1200" cap="none" spc="0" normalizeH="0" baseline="0" noProof="0" dirty="0">
                <a:ln>
                  <a:noFill/>
                </a:ln>
                <a:solidFill>
                  <a:srgbClr val="000000"/>
                </a:solidFill>
                <a:effectLst/>
                <a:uLnTx/>
                <a:uFillTx/>
                <a:latin typeface="+mj-lt"/>
                <a:ea typeface="+mn-ea"/>
                <a:cs typeface="Calibri Light" panose="020F0302020204030204" pitchFamily="34" charset="0"/>
              </a:rPr>
              <a:t> (or </a:t>
            </a:r>
            <a:r>
              <a:rPr kumimoji="0" lang="en-US" sz="1400" b="1" i="0" u="none" strike="noStrike" kern="1200" cap="none" spc="0" normalizeH="0" baseline="0" noProof="0" dirty="0">
                <a:ln>
                  <a:noFill/>
                </a:ln>
                <a:solidFill>
                  <a:srgbClr val="000000"/>
                </a:solidFill>
                <a:effectLst/>
                <a:uLnTx/>
                <a:uFillTx/>
                <a:latin typeface="+mj-lt"/>
                <a:ea typeface="+mn-ea"/>
                <a:cs typeface="Calibri Light" panose="020F0302020204030204" pitchFamily="34" charset="0"/>
              </a:rPr>
              <a:t>e-Mobility</a:t>
            </a:r>
            <a:r>
              <a:rPr kumimoji="0" lang="en-US" sz="1400" b="0" i="0" u="none" strike="noStrike" kern="1200" cap="none" spc="0" normalizeH="0" baseline="0" noProof="0" dirty="0">
                <a:ln>
                  <a:noFill/>
                </a:ln>
                <a:solidFill>
                  <a:srgbClr val="000000"/>
                </a:solidFill>
                <a:effectLst/>
                <a:uLnTx/>
                <a:uFillTx/>
                <a:latin typeface="+mj-lt"/>
                <a:ea typeface="+mn-ea"/>
                <a:cs typeface="Calibri Light" panose="020F0302020204030204" pitchFamily="34" charset="0"/>
              </a:rPr>
              <a:t>) represents the concept of using electric powertrain technologies, in-vehicle information, and communication technologies and connected infrastructures to enable the electric propulsion of vehicles and fleets.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j-lt"/>
                <a:ea typeface="+mn-ea"/>
                <a:cs typeface="Calibri Light" panose="020F0302020204030204" pitchFamily="34" charset="0"/>
              </a:rPr>
              <a:t>Powertrain technologies include full electric vehicles and plug-in hybrids, as well as hydrogen fuel cell vehicles that convert hydrogen into electricity</a:t>
            </a:r>
            <a:r>
              <a:rPr kumimoji="0" lang="en-US" sz="1400" b="0" i="0" u="none" strike="noStrike" kern="1200" cap="none" spc="0" normalizeH="0" baseline="0" noProof="0" dirty="0">
                <a:ln>
                  <a:noFill/>
                </a:ln>
                <a:solidFill>
                  <a:srgbClr val="000000"/>
                </a:solidFill>
                <a:effectLst/>
                <a:uLnTx/>
                <a:uFillTx/>
                <a:latin typeface="+mj-lt"/>
                <a:ea typeface="+mn-ea"/>
                <a:cs typeface="+mn-cs"/>
              </a:rPr>
              <a:t>. </a:t>
            </a:r>
            <a:endParaRPr kumimoji="0" lang="en-US" sz="1400" b="0" i="0" u="none" strike="noStrike" kern="1200" cap="none" spc="0" normalizeH="0" baseline="0" noProof="0" dirty="0">
              <a:ln>
                <a:noFill/>
              </a:ln>
              <a:solidFill>
                <a:prstClr val="black"/>
              </a:solidFill>
              <a:effectLst/>
              <a:uLnTx/>
              <a:uFillTx/>
              <a:latin typeface="+mj-lt"/>
              <a:ea typeface="+mn-ea"/>
              <a:cs typeface="+mn-cs"/>
            </a:endParaRPr>
          </a:p>
          <a:p>
            <a:r>
              <a:rPr lang="en-US" sz="1400" b="0" i="0" dirty="0">
                <a:solidFill>
                  <a:srgbClr val="303030"/>
                </a:solidFill>
                <a:effectLst/>
                <a:latin typeface="+mj-lt"/>
              </a:rPr>
              <a:t>The term ‘electric vehicle’ or ‘EV’ covers any vehicle that operates on an electric motor or traction motor instead of an Internal Combustion Engine (ICE). This includes not only cars but electric trucks, planes, </a:t>
            </a:r>
            <a:r>
              <a:rPr lang="en-US" sz="1400" b="1" i="0" dirty="0">
                <a:solidFill>
                  <a:srgbClr val="303030"/>
                </a:solidFill>
                <a:effectLst/>
                <a:latin typeface="+mj-lt"/>
              </a:rPr>
              <a:t>trains,</a:t>
            </a:r>
            <a:r>
              <a:rPr lang="en-US" sz="1400" b="0" i="0" dirty="0">
                <a:solidFill>
                  <a:srgbClr val="303030"/>
                </a:solidFill>
                <a:effectLst/>
                <a:latin typeface="+mj-lt"/>
              </a:rPr>
              <a:t> boats and two- and three-wheelers.</a:t>
            </a:r>
            <a:endParaRPr lang="en-US" sz="1400" dirty="0">
              <a:solidFill>
                <a:srgbClr val="000000"/>
              </a:solidFill>
              <a:latin typeface="+mj-lt"/>
              <a:cs typeface="Calibri Light" panose="020F0302020204030204" pitchFamily="34" charset="0"/>
            </a:endParaRPr>
          </a:p>
          <a:p>
            <a:endParaRPr lang="en-US" sz="1400" dirty="0">
              <a:solidFill>
                <a:srgbClr val="000000"/>
              </a:solidFill>
              <a:latin typeface="+mj-lt"/>
              <a:cs typeface="Calibri Light" panose="020F0302020204030204" pitchFamily="34" charset="0"/>
            </a:endParaRPr>
          </a:p>
          <a:p>
            <a:endParaRPr lang="en-US" sz="2400" dirty="0">
              <a:solidFill>
                <a:srgbClr val="000000"/>
              </a:solidFill>
              <a:latin typeface="Calibri Light" panose="020F0302020204030204" pitchFamily="34" charset="0"/>
              <a:cs typeface="Calibri Light" panose="020F0302020204030204" pitchFamily="34" charset="0"/>
            </a:endParaRPr>
          </a:p>
          <a:p>
            <a:endParaRPr lang="en-US" dirty="0">
              <a:solidFill>
                <a:srgbClr val="000000"/>
              </a:solidFill>
              <a:latin typeface="Calibri Light" panose="020F0302020204030204" pitchFamily="34" charset="0"/>
              <a:cs typeface="Calibri Light" panose="020F0302020204030204" pitchFamily="34" charset="0"/>
            </a:endParaRPr>
          </a:p>
          <a:p>
            <a:endParaRPr lang="en-US" dirty="0">
              <a:solidFill>
                <a:srgbClr val="000000"/>
              </a:solidFill>
              <a:latin typeface="Calibri Light" panose="020F0302020204030204" pitchFamily="34" charset="0"/>
              <a:cs typeface="Calibri Light" panose="020F0302020204030204" pitchFamily="34" charset="0"/>
            </a:endParaRPr>
          </a:p>
          <a:p>
            <a:endParaRPr lang="en-US" dirty="0">
              <a:solidFill>
                <a:srgbClr val="000000"/>
              </a:solidFill>
              <a:latin typeface="Calibri Light" panose="020F0302020204030204" pitchFamily="34" charset="0"/>
              <a:cs typeface="Calibri Light" panose="020F0302020204030204" pitchFamily="34" charset="0"/>
            </a:endParaRPr>
          </a:p>
          <a:p>
            <a:endParaRPr lang="en-US" dirty="0">
              <a:solidFill>
                <a:srgbClr val="000000"/>
              </a:solidFill>
              <a:latin typeface="Calibri Light" panose="020F0302020204030204" pitchFamily="34" charset="0"/>
              <a:cs typeface="Calibri Light" panose="020F0302020204030204" pitchFamily="34" charset="0"/>
            </a:endParaRPr>
          </a:p>
          <a:p>
            <a:endParaRPr lang="en-US" dirty="0">
              <a:solidFill>
                <a:srgbClr val="000000"/>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a:p>
            <a:pPr marL="0" indent="0">
              <a:buNone/>
            </a:pPr>
            <a:endParaRPr lang="en-US" sz="2000" dirty="0">
              <a:solidFill>
                <a:srgbClr val="000000"/>
              </a:solidFill>
              <a:latin typeface="Calibri Light" panose="020F0302020204030204" pitchFamily="34" charset="0"/>
              <a:cs typeface="Calibri Light" panose="020F0302020204030204" pitchFamily="34" charset="0"/>
            </a:endParaRPr>
          </a:p>
          <a:p>
            <a:pPr marL="0" indent="0">
              <a:buNone/>
            </a:pPr>
            <a:endParaRPr lang="en-US" sz="2000" dirty="0">
              <a:solidFill>
                <a:srgbClr val="000000"/>
              </a:solidFill>
              <a:latin typeface="Calibri Light" panose="020F0302020204030204" pitchFamily="34" charset="0"/>
              <a:cs typeface="Calibri Light" panose="020F0302020204030204" pitchFamily="34" charset="0"/>
            </a:endParaRPr>
          </a:p>
          <a:p>
            <a:pPr marL="0" indent="0">
              <a:buNone/>
            </a:pPr>
            <a:endParaRPr lang="en-US" sz="2000" dirty="0">
              <a:solidFill>
                <a:srgbClr val="000000"/>
              </a:solidFill>
              <a:latin typeface="Calibri Light" panose="020F0302020204030204" pitchFamily="34" charset="0"/>
              <a:cs typeface="Calibri Light" panose="020F0302020204030204" pitchFamily="34" charset="0"/>
            </a:endParaRPr>
          </a:p>
          <a:p>
            <a:pPr marL="0" indent="0">
              <a:buNone/>
            </a:pPr>
            <a:endParaRPr lang="en-US" sz="2000" dirty="0">
              <a:solidFill>
                <a:srgbClr val="000000"/>
              </a:solidFill>
              <a:latin typeface="Calibri Light" panose="020F0302020204030204" pitchFamily="34" charset="0"/>
              <a:cs typeface="Calibri Light" panose="020F0302020204030204" pitchFamily="34" charset="0"/>
            </a:endParaRPr>
          </a:p>
          <a:p>
            <a:pPr marL="0" indent="0">
              <a:buNone/>
            </a:pPr>
            <a:endParaRPr lang="en-US" sz="2000" dirty="0">
              <a:solidFill>
                <a:srgbClr val="000000"/>
              </a:solidFill>
              <a:latin typeface="Calibri Light" panose="020F0302020204030204" pitchFamily="34" charset="0"/>
              <a:cs typeface="Calibri Light" panose="020F0302020204030204" pitchFamily="34" charset="0"/>
            </a:endParaRPr>
          </a:p>
          <a:p>
            <a:pPr marL="0" indent="0">
              <a:buNone/>
            </a:pPr>
            <a:endParaRPr lang="en-US" sz="2000" dirty="0">
              <a:latin typeface="Calibri Light" panose="020F0302020204030204" pitchFamily="34" charset="0"/>
              <a:cs typeface="Calibri Light" panose="020F0302020204030204" pitchFamily="34" charset="0"/>
            </a:endParaRPr>
          </a:p>
        </p:txBody>
      </p:sp>
      <p:sp>
        <p:nvSpPr>
          <p:cNvPr id="13" name="Content Placeholder 12">
            <a:extLst>
              <a:ext uri="{FF2B5EF4-FFF2-40B4-BE49-F238E27FC236}">
                <a16:creationId xmlns:a16="http://schemas.microsoft.com/office/drawing/2014/main" id="{268D2B51-7B20-4AD1-86FB-161DCD019A6D}"/>
              </a:ext>
            </a:extLst>
          </p:cNvPr>
          <p:cNvSpPr>
            <a:spLocks noGrp="1"/>
          </p:cNvSpPr>
          <p:nvPr>
            <p:ph sz="quarter" idx="4"/>
          </p:nvPr>
        </p:nvSpPr>
        <p:spPr>
          <a:xfrm>
            <a:off x="6219165" y="3334252"/>
            <a:ext cx="5357934" cy="2279369"/>
          </a:xfrm>
        </p:spPr>
        <p:txBody>
          <a:bodyPr>
            <a:noAutofit/>
          </a:bodyPr>
          <a:lstStyle/>
          <a:p>
            <a:pPr marL="0" indent="0">
              <a:buNone/>
            </a:pPr>
            <a:r>
              <a:rPr lang="en-US" sz="2000" dirty="0"/>
              <a:t>Battery Types of EVs</a:t>
            </a:r>
          </a:p>
          <a:p>
            <a:r>
              <a:rPr lang="en-US" sz="2000" dirty="0">
                <a:latin typeface="+mj-lt"/>
              </a:rPr>
              <a:t>Battery Electric (BEVs)</a:t>
            </a:r>
          </a:p>
          <a:p>
            <a:r>
              <a:rPr lang="en-US" sz="2000" dirty="0">
                <a:latin typeface="+mj-lt"/>
              </a:rPr>
              <a:t>Plug-in Hybrids (PHEVs)</a:t>
            </a:r>
          </a:p>
          <a:p>
            <a:r>
              <a:rPr lang="en-US" sz="2000" dirty="0">
                <a:latin typeface="+mj-lt"/>
              </a:rPr>
              <a:t>Hybrid Electrics (HEVs) </a:t>
            </a:r>
          </a:p>
          <a:p>
            <a:pPr marL="0" indent="0">
              <a:buNone/>
            </a:pPr>
            <a:endParaRPr lang="en-US" sz="2000" b="1" dirty="0">
              <a:latin typeface="+mj-lt"/>
            </a:endParaRPr>
          </a:p>
          <a:p>
            <a:pPr marL="0" indent="0">
              <a:buNone/>
            </a:pPr>
            <a:r>
              <a:rPr lang="en-US" sz="2000" b="1" dirty="0">
                <a:latin typeface="+mj-lt"/>
              </a:rPr>
              <a:t>Hydrogen Fuel Cells – the Challenger</a:t>
            </a:r>
          </a:p>
          <a:p>
            <a:r>
              <a:rPr lang="en-US" sz="2000" dirty="0">
                <a:latin typeface="+mj-lt"/>
              </a:rPr>
              <a:t>Fuel Cells </a:t>
            </a:r>
          </a:p>
        </p:txBody>
      </p:sp>
      <p:sp>
        <p:nvSpPr>
          <p:cNvPr id="5" name="Slide Number Placeholder 4">
            <a:extLst>
              <a:ext uri="{FF2B5EF4-FFF2-40B4-BE49-F238E27FC236}">
                <a16:creationId xmlns:a16="http://schemas.microsoft.com/office/drawing/2014/main" id="{57BA7B2A-0542-4684-BE65-E09DE81449C0}"/>
              </a:ext>
            </a:extLst>
          </p:cNvPr>
          <p:cNvSpPr>
            <a:spLocks noGrp="1"/>
          </p:cNvSpPr>
          <p:nvPr>
            <p:ph type="sldNum" sz="quarter" idx="12"/>
          </p:nvPr>
        </p:nvSpPr>
        <p:spPr/>
        <p:txBody>
          <a:bodyPr/>
          <a:lstStyle/>
          <a:p>
            <a:fld id="{1E54C18B-61AF-4D08-A9FF-315E299B3E95}" type="slidenum">
              <a:rPr lang="en-US" smtClean="0"/>
              <a:pPr/>
              <a:t>3</a:t>
            </a:fld>
            <a:endParaRPr lang="en-US" dirty="0"/>
          </a:p>
        </p:txBody>
      </p:sp>
      <p:sp>
        <p:nvSpPr>
          <p:cNvPr id="9" name="TextBox 8">
            <a:extLst>
              <a:ext uri="{FF2B5EF4-FFF2-40B4-BE49-F238E27FC236}">
                <a16:creationId xmlns:a16="http://schemas.microsoft.com/office/drawing/2014/main" id="{3F8EA487-E2F3-44A6-A02F-67F323797950}"/>
              </a:ext>
            </a:extLst>
          </p:cNvPr>
          <p:cNvSpPr txBox="1"/>
          <p:nvPr/>
        </p:nvSpPr>
        <p:spPr>
          <a:xfrm rot="10800000" flipV="1">
            <a:off x="836612" y="6285126"/>
            <a:ext cx="5259388" cy="415498"/>
          </a:xfrm>
          <a:prstGeom prst="rect">
            <a:avLst/>
          </a:prstGeom>
          <a:noFill/>
        </p:spPr>
        <p:txBody>
          <a:bodyPr wrap="square">
            <a:spAutoFit/>
          </a:bodyPr>
          <a:lstStyle/>
          <a:p>
            <a:r>
              <a:rPr lang="en-US" sz="1050" dirty="0"/>
              <a:t>Text Source: Gartner Glossary -- https://www.gartner.com/en/information-technology/glossary/electro-mobility-e-mobility</a:t>
            </a:r>
          </a:p>
        </p:txBody>
      </p:sp>
      <p:pic>
        <p:nvPicPr>
          <p:cNvPr id="1026" name="Picture 2" descr=" width=">
            <a:extLst>
              <a:ext uri="{FF2B5EF4-FFF2-40B4-BE49-F238E27FC236}">
                <a16:creationId xmlns:a16="http://schemas.microsoft.com/office/drawing/2014/main" id="{E659202B-C66D-4BBD-995B-57B21654C7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257" y="3880237"/>
            <a:ext cx="3760967" cy="20832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Graphical user interface, application&#10;&#10;Description automatically generated">
            <a:extLst>
              <a:ext uri="{FF2B5EF4-FFF2-40B4-BE49-F238E27FC236}">
                <a16:creationId xmlns:a16="http://schemas.microsoft.com/office/drawing/2014/main" id="{4745AC5F-3FBC-4652-B335-9CBB5CD682BF}"/>
              </a:ext>
            </a:extLst>
          </p:cNvPr>
          <p:cNvPicPr>
            <a:picLocks noChangeAspect="1"/>
          </p:cNvPicPr>
          <p:nvPr/>
        </p:nvPicPr>
        <p:blipFill rotWithShape="1">
          <a:blip r:embed="rId3"/>
          <a:srcRect l="9448" t="27307" r="61386" b="56078"/>
          <a:stretch/>
        </p:blipFill>
        <p:spPr bwMode="auto">
          <a:xfrm>
            <a:off x="6219165" y="1342817"/>
            <a:ext cx="5134635" cy="17661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1510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6F254E-A9C7-4772-818B-1632F2576FC3}"/>
              </a:ext>
            </a:extLst>
          </p:cNvPr>
          <p:cNvSpPr>
            <a:spLocks noGrp="1"/>
          </p:cNvSpPr>
          <p:nvPr>
            <p:ph type="title"/>
          </p:nvPr>
        </p:nvSpPr>
        <p:spPr/>
        <p:txBody>
          <a:bodyPr/>
          <a:lstStyle/>
          <a:p>
            <a:r>
              <a:rPr lang="en-US" dirty="0"/>
              <a:t>Final Thought </a:t>
            </a:r>
          </a:p>
        </p:txBody>
      </p:sp>
      <p:sp>
        <p:nvSpPr>
          <p:cNvPr id="5" name="Slide Number Placeholder 4">
            <a:extLst>
              <a:ext uri="{FF2B5EF4-FFF2-40B4-BE49-F238E27FC236}">
                <a16:creationId xmlns:a16="http://schemas.microsoft.com/office/drawing/2014/main" id="{5142168D-1152-438D-9884-93CE0EE2BE54}"/>
              </a:ext>
            </a:extLst>
          </p:cNvPr>
          <p:cNvSpPr>
            <a:spLocks noGrp="1"/>
          </p:cNvSpPr>
          <p:nvPr>
            <p:ph type="sldNum" sz="quarter" idx="12"/>
          </p:nvPr>
        </p:nvSpPr>
        <p:spPr/>
        <p:txBody>
          <a:bodyPr/>
          <a:lstStyle/>
          <a:p>
            <a:fld id="{5A67C252-D15C-4931-9DE1-E21ABF3EC818}" type="slidenum">
              <a:rPr lang="en-US" smtClean="0"/>
              <a:t>30</a:t>
            </a:fld>
            <a:endParaRPr lang="en-US"/>
          </a:p>
        </p:txBody>
      </p:sp>
      <p:pic>
        <p:nvPicPr>
          <p:cNvPr id="8" name="Content Placeholder 7" descr="Graphical user interface, text, application&#10;&#10;Description automatically generated">
            <a:extLst>
              <a:ext uri="{FF2B5EF4-FFF2-40B4-BE49-F238E27FC236}">
                <a16:creationId xmlns:a16="http://schemas.microsoft.com/office/drawing/2014/main" id="{04D02084-0606-4A84-A09C-2520E8054107}"/>
              </a:ext>
            </a:extLst>
          </p:cNvPr>
          <p:cNvPicPr>
            <a:picLocks noGrp="1" noChangeAspect="1"/>
          </p:cNvPicPr>
          <p:nvPr>
            <p:ph idx="1"/>
          </p:nvPr>
        </p:nvPicPr>
        <p:blipFill rotWithShape="1">
          <a:blip r:embed="rId2"/>
          <a:srcRect l="8508" t="23683" r="31617" b="26066"/>
          <a:stretch/>
        </p:blipFill>
        <p:spPr>
          <a:xfrm>
            <a:off x="1558457" y="1550505"/>
            <a:ext cx="7927450" cy="4199422"/>
          </a:xfrm>
          <a:prstGeom prst="rect">
            <a:avLst/>
          </a:prstGeom>
        </p:spPr>
      </p:pic>
    </p:spTree>
    <p:extLst>
      <p:ext uri="{BB962C8B-B14F-4D97-AF65-F5344CB8AC3E}">
        <p14:creationId xmlns:p14="http://schemas.microsoft.com/office/powerpoint/2010/main" val="157189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686CB-AE52-43E5-9CE8-ACBDF6E534BA}"/>
              </a:ext>
            </a:extLst>
          </p:cNvPr>
          <p:cNvSpPr>
            <a:spLocks noGrp="1"/>
          </p:cNvSpPr>
          <p:nvPr>
            <p:ph type="ctrTitle"/>
          </p:nvPr>
        </p:nvSpPr>
        <p:spPr>
          <a:xfrm>
            <a:off x="652007" y="166977"/>
            <a:ext cx="5597718" cy="707665"/>
          </a:xfrm>
        </p:spPr>
        <p:txBody>
          <a:bodyPr>
            <a:normAutofit fontScale="90000"/>
          </a:bodyPr>
          <a:lstStyle/>
          <a:p>
            <a:pPr algn="l"/>
            <a:r>
              <a:rPr lang="en-US" sz="3600" dirty="0"/>
              <a:t>EV Type Differences  Explained </a:t>
            </a:r>
          </a:p>
        </p:txBody>
      </p:sp>
      <p:sp>
        <p:nvSpPr>
          <p:cNvPr id="3" name="Subtitle 2">
            <a:extLst>
              <a:ext uri="{FF2B5EF4-FFF2-40B4-BE49-F238E27FC236}">
                <a16:creationId xmlns:a16="http://schemas.microsoft.com/office/drawing/2014/main" id="{3514A5BE-1916-40AB-A3D4-E61F854BA932}"/>
              </a:ext>
            </a:extLst>
          </p:cNvPr>
          <p:cNvSpPr>
            <a:spLocks noGrp="1"/>
          </p:cNvSpPr>
          <p:nvPr>
            <p:ph type="subTitle" idx="1"/>
          </p:nvPr>
        </p:nvSpPr>
        <p:spPr>
          <a:xfrm>
            <a:off x="652007" y="1081377"/>
            <a:ext cx="10015994" cy="5422790"/>
          </a:xfrm>
        </p:spPr>
        <p:txBody>
          <a:bodyPr>
            <a:normAutofit fontScale="25000" lnSpcReduction="20000"/>
          </a:bodyPr>
          <a:lstStyle/>
          <a:p>
            <a:pPr algn="l"/>
            <a:r>
              <a:rPr lang="en-US" sz="5600" b="1" i="0" dirty="0">
                <a:solidFill>
                  <a:srgbClr val="303030"/>
                </a:solidFill>
                <a:effectLst/>
                <a:latin typeface="inherit"/>
              </a:rPr>
              <a:t>Battery Electric Vehicles (BEVs)</a:t>
            </a:r>
            <a:br>
              <a:rPr lang="en-US" sz="5600" b="0" i="0" dirty="0">
                <a:solidFill>
                  <a:srgbClr val="303030"/>
                </a:solidFill>
                <a:effectLst/>
                <a:latin typeface="Barlow" panose="00000500000000000000" pitchFamily="2" charset="0"/>
              </a:rPr>
            </a:br>
            <a:r>
              <a:rPr lang="en-US" sz="5600" b="0" i="0" dirty="0">
                <a:solidFill>
                  <a:srgbClr val="303030"/>
                </a:solidFill>
                <a:effectLst/>
                <a:latin typeface="Barlow" panose="00000500000000000000" pitchFamily="2" charset="0"/>
              </a:rPr>
              <a:t>Battery electric vehicles - often referred to as </a:t>
            </a:r>
            <a:r>
              <a:rPr lang="en-US" sz="5600" b="1" i="0" dirty="0">
                <a:solidFill>
                  <a:srgbClr val="303030"/>
                </a:solidFill>
                <a:effectLst/>
                <a:latin typeface="Barlow" panose="00000500000000000000" pitchFamily="2" charset="0"/>
              </a:rPr>
              <a:t>‘fully-electric</a:t>
            </a:r>
            <a:r>
              <a:rPr lang="en-US" sz="5600" b="0" i="0" dirty="0">
                <a:solidFill>
                  <a:srgbClr val="303030"/>
                </a:solidFill>
                <a:effectLst/>
                <a:latin typeface="Barlow" panose="00000500000000000000" pitchFamily="2" charset="0"/>
              </a:rPr>
              <a:t>’ or ‘</a:t>
            </a:r>
            <a:r>
              <a:rPr lang="en-US" sz="5600" b="1" i="0" dirty="0">
                <a:solidFill>
                  <a:srgbClr val="303030"/>
                </a:solidFill>
                <a:effectLst/>
                <a:latin typeface="Barlow" panose="00000500000000000000" pitchFamily="2" charset="0"/>
              </a:rPr>
              <a:t>all-electric’</a:t>
            </a:r>
            <a:r>
              <a:rPr lang="en-US" sz="5600" b="0" i="0" dirty="0">
                <a:solidFill>
                  <a:srgbClr val="303030"/>
                </a:solidFill>
                <a:effectLst/>
                <a:latin typeface="Barlow" panose="00000500000000000000" pitchFamily="2" charset="0"/>
              </a:rPr>
              <a:t> vehicles - are vehicles fitted with a </a:t>
            </a:r>
            <a:r>
              <a:rPr lang="en-US" sz="5600" b="1" i="0" dirty="0">
                <a:solidFill>
                  <a:srgbClr val="303030"/>
                </a:solidFill>
                <a:effectLst/>
                <a:latin typeface="Barlow" panose="00000500000000000000" pitchFamily="2" charset="0"/>
              </a:rPr>
              <a:t>rechargeable battery </a:t>
            </a:r>
            <a:r>
              <a:rPr lang="en-US" sz="5600" b="0" i="0" dirty="0">
                <a:solidFill>
                  <a:srgbClr val="303030"/>
                </a:solidFill>
                <a:effectLst/>
                <a:latin typeface="Barlow" panose="00000500000000000000" pitchFamily="2" charset="0"/>
              </a:rPr>
              <a:t>as the sole power source. They have  no gasoline engine at all. BEVs store electricity onboard with high-capacity (usually lithium-ion) battery packs. Their battery power is then used to run the electric motor and onboard electronics. Due to the absence of an ICE, BEVs do not emit any harmful emissions at all. BEVs are charged by electricity </a:t>
            </a:r>
            <a:r>
              <a:rPr lang="en-US" sz="5600" b="1" i="0" dirty="0">
                <a:solidFill>
                  <a:srgbClr val="303030"/>
                </a:solidFill>
                <a:effectLst/>
                <a:latin typeface="Barlow" panose="00000500000000000000" pitchFamily="2" charset="0"/>
              </a:rPr>
              <a:t>from an external power source,</a:t>
            </a:r>
            <a:r>
              <a:rPr lang="en-US" sz="5600" b="0" i="0" dirty="0">
                <a:solidFill>
                  <a:srgbClr val="303030"/>
                </a:solidFill>
                <a:effectLst/>
                <a:latin typeface="Barlow" panose="00000500000000000000" pitchFamily="2" charset="0"/>
              </a:rPr>
              <a:t> with their chargers classified according to the speed at which they recharge a battery.  </a:t>
            </a:r>
            <a:r>
              <a:rPr lang="en-US" sz="5600" b="0" i="1" dirty="0">
                <a:solidFill>
                  <a:srgbClr val="303030"/>
                </a:solidFill>
                <a:effectLst/>
                <a:latin typeface="Barlow" panose="00000500000000000000" pitchFamily="2" charset="0"/>
              </a:rPr>
              <a:t>Examples of BEVs include the Tesla Model 3, BMW i3, Volkswagen e-Golf, and the Hyundai </a:t>
            </a:r>
            <a:r>
              <a:rPr lang="en-US" sz="5600" b="0" i="1" dirty="0" err="1">
                <a:solidFill>
                  <a:srgbClr val="303030"/>
                </a:solidFill>
                <a:effectLst/>
                <a:latin typeface="Barlow" panose="00000500000000000000" pitchFamily="2" charset="0"/>
              </a:rPr>
              <a:t>Ioniq</a:t>
            </a:r>
            <a:r>
              <a:rPr lang="en-US" sz="5600" b="0" i="1" dirty="0">
                <a:solidFill>
                  <a:srgbClr val="303030"/>
                </a:solidFill>
                <a:effectLst/>
                <a:latin typeface="Barlow" panose="00000500000000000000" pitchFamily="2" charset="0"/>
              </a:rPr>
              <a:t>.</a:t>
            </a:r>
          </a:p>
          <a:p>
            <a:pPr algn="l"/>
            <a:r>
              <a:rPr lang="en-US" sz="5600" b="1" i="0" dirty="0">
                <a:solidFill>
                  <a:srgbClr val="303030"/>
                </a:solidFill>
                <a:effectLst/>
                <a:latin typeface="inherit"/>
              </a:rPr>
              <a:t>Plug-in Hybrid Electric Vehicles (PHEV)</a:t>
            </a:r>
            <a:br>
              <a:rPr lang="en-US" sz="5600" b="0" i="0" dirty="0">
                <a:solidFill>
                  <a:srgbClr val="303030"/>
                </a:solidFill>
                <a:effectLst/>
                <a:latin typeface="Barlow" panose="00000500000000000000" pitchFamily="2" charset="0"/>
              </a:rPr>
            </a:br>
            <a:r>
              <a:rPr lang="en-US" sz="5600" b="0" i="0" dirty="0">
                <a:solidFill>
                  <a:srgbClr val="303030"/>
                </a:solidFill>
                <a:effectLst/>
                <a:latin typeface="Barlow" panose="00000500000000000000" pitchFamily="2" charset="0"/>
              </a:rPr>
              <a:t>The plug-in-hybrid electric vehicle </a:t>
            </a:r>
            <a:r>
              <a:rPr lang="en-US" sz="5600" b="1" i="0" dirty="0">
                <a:solidFill>
                  <a:srgbClr val="303030"/>
                </a:solidFill>
                <a:effectLst/>
                <a:latin typeface="Barlow" panose="00000500000000000000" pitchFamily="2" charset="0"/>
              </a:rPr>
              <a:t>combines a battery and electric motor with an economical petrol or diesel engine</a:t>
            </a:r>
            <a:r>
              <a:rPr lang="en-US" sz="5600" b="0" i="0" dirty="0">
                <a:solidFill>
                  <a:srgbClr val="303030"/>
                </a:solidFill>
                <a:effectLst/>
                <a:latin typeface="Barlow" panose="00000500000000000000" pitchFamily="2" charset="0"/>
              </a:rPr>
              <a:t>. PHEVs can be </a:t>
            </a:r>
            <a:r>
              <a:rPr lang="en-US" sz="5600" b="1" i="0" dirty="0">
                <a:solidFill>
                  <a:srgbClr val="303030"/>
                </a:solidFill>
                <a:effectLst/>
                <a:latin typeface="Barlow" panose="00000500000000000000" pitchFamily="2" charset="0"/>
              </a:rPr>
              <a:t>recharged by plugging into an external electricity source</a:t>
            </a:r>
            <a:r>
              <a:rPr lang="en-US" sz="5600" b="0" i="0" dirty="0">
                <a:solidFill>
                  <a:srgbClr val="303030"/>
                </a:solidFill>
                <a:effectLst/>
                <a:latin typeface="Barlow" panose="00000500000000000000" pitchFamily="2" charset="0"/>
              </a:rPr>
              <a:t>. In addition, PHEVs can also be powered by their onboard engines and generators, and they’re able to substitute electricity from the grid for gasoline. In a PHEV, the onboard battery will usually be much smaller and have a lower capacity than those found in all-electric cars. This means that PHEVs can’t drive very far on electricity alone, requiring the combustion engine to eventually kick in</a:t>
            </a:r>
            <a:r>
              <a:rPr lang="en-US" sz="5600" b="0" i="1" dirty="0">
                <a:solidFill>
                  <a:srgbClr val="303030"/>
                </a:solidFill>
                <a:effectLst/>
                <a:latin typeface="Barlow" panose="00000500000000000000" pitchFamily="2" charset="0"/>
              </a:rPr>
              <a:t>.  Examples of PHEVs include the BMW i8, Toyota Prius, Ford C-Max </a:t>
            </a:r>
            <a:r>
              <a:rPr lang="en-US" sz="5600" b="0" i="1" dirty="0" err="1">
                <a:solidFill>
                  <a:srgbClr val="303030"/>
                </a:solidFill>
                <a:effectLst/>
                <a:latin typeface="Barlow" panose="00000500000000000000" pitchFamily="2" charset="0"/>
              </a:rPr>
              <a:t>Energi</a:t>
            </a:r>
            <a:r>
              <a:rPr lang="en-US" sz="5600" b="0" i="1" dirty="0">
                <a:solidFill>
                  <a:srgbClr val="303030"/>
                </a:solidFill>
                <a:effectLst/>
                <a:latin typeface="Barlow" panose="00000500000000000000" pitchFamily="2" charset="0"/>
              </a:rPr>
              <a:t>, and the Mini Cooper SE Countryman.</a:t>
            </a:r>
          </a:p>
          <a:p>
            <a:pPr algn="l"/>
            <a:r>
              <a:rPr lang="en-US" sz="5600" b="1" i="0" dirty="0">
                <a:solidFill>
                  <a:srgbClr val="303030"/>
                </a:solidFill>
                <a:effectLst/>
                <a:latin typeface="inherit"/>
              </a:rPr>
              <a:t>Hybrid Electric Vehicles (HEVs)</a:t>
            </a:r>
            <a:br>
              <a:rPr lang="en-US" sz="5600" b="0" i="0" dirty="0">
                <a:solidFill>
                  <a:srgbClr val="303030"/>
                </a:solidFill>
                <a:effectLst/>
                <a:latin typeface="Barlow" panose="00000500000000000000" pitchFamily="2" charset="0"/>
              </a:rPr>
            </a:br>
            <a:r>
              <a:rPr lang="en-US" sz="5600" b="0" i="0" dirty="0">
                <a:solidFill>
                  <a:srgbClr val="303030"/>
                </a:solidFill>
                <a:effectLst/>
                <a:latin typeface="Barlow" panose="00000500000000000000" pitchFamily="2" charset="0"/>
              </a:rPr>
              <a:t>Hybrid electric vehicles are powered by </a:t>
            </a:r>
            <a:r>
              <a:rPr lang="en-US" sz="5600" b="1" i="0" dirty="0">
                <a:solidFill>
                  <a:srgbClr val="303030"/>
                </a:solidFill>
                <a:effectLst/>
                <a:latin typeface="Barlow" panose="00000500000000000000" pitchFamily="2" charset="0"/>
              </a:rPr>
              <a:t>both fossil fuels and electricity</a:t>
            </a:r>
            <a:r>
              <a:rPr lang="en-US" sz="5600" b="0" i="0" dirty="0">
                <a:solidFill>
                  <a:srgbClr val="303030"/>
                </a:solidFill>
                <a:effectLst/>
                <a:latin typeface="Barlow" panose="00000500000000000000" pitchFamily="2" charset="0"/>
              </a:rPr>
              <a:t>. In a HEV, electricity is generated by the car’s braking system and this is used to recharge the battery. This is known as ‘regenerative braking’, a process whereby the electric motor helps to slow and bring the vehicle used to a stop using some of the energy normally converted to heat by the brakes. HEVs start off their journeys using the electric motor, then the ICE engine steps in as load or speed rises. </a:t>
            </a:r>
            <a:r>
              <a:rPr lang="en-US" sz="5600" b="1" i="0" dirty="0">
                <a:solidFill>
                  <a:srgbClr val="303030"/>
                </a:solidFill>
                <a:effectLst/>
                <a:latin typeface="Barlow" panose="00000500000000000000" pitchFamily="2" charset="0"/>
              </a:rPr>
              <a:t>HEVs are very similar to PHEVs except that they can’t be plugged in; electricity can only be generated via regenerative braking</a:t>
            </a:r>
            <a:r>
              <a:rPr lang="en-US" sz="5600" b="0" i="0" dirty="0">
                <a:solidFill>
                  <a:srgbClr val="303030"/>
                </a:solidFill>
                <a:effectLst/>
                <a:latin typeface="Barlow" panose="00000500000000000000" pitchFamily="2" charset="0"/>
              </a:rPr>
              <a:t>. </a:t>
            </a:r>
            <a:r>
              <a:rPr lang="en-US" sz="5600" b="0" i="1" dirty="0">
                <a:solidFill>
                  <a:srgbClr val="303030"/>
                </a:solidFill>
                <a:effectLst/>
                <a:latin typeface="Barlow" panose="00000500000000000000" pitchFamily="2" charset="0"/>
              </a:rPr>
              <a:t>Examples of HEVs include the Toyota  </a:t>
            </a:r>
            <a:r>
              <a:rPr lang="en-US" sz="5600" i="1" dirty="0" err="1">
                <a:solidFill>
                  <a:srgbClr val="303030"/>
                </a:solidFill>
                <a:latin typeface="Barlow" panose="00000500000000000000" pitchFamily="2" charset="0"/>
              </a:rPr>
              <a:t>Rav</a:t>
            </a:r>
            <a:r>
              <a:rPr lang="en-US" sz="5600" i="1" dirty="0">
                <a:solidFill>
                  <a:srgbClr val="303030"/>
                </a:solidFill>
                <a:latin typeface="Barlow" panose="00000500000000000000" pitchFamily="2" charset="0"/>
              </a:rPr>
              <a:t> 4 </a:t>
            </a:r>
            <a:r>
              <a:rPr lang="en-US" sz="5600" b="0" i="1" dirty="0">
                <a:solidFill>
                  <a:srgbClr val="303030"/>
                </a:solidFill>
                <a:effectLst/>
                <a:latin typeface="Barlow" panose="00000500000000000000" pitchFamily="2" charset="0"/>
              </a:rPr>
              <a:t>Hybrid, the Honda Civic Hybrid, and the Toyota Camry Hybrid.</a:t>
            </a:r>
          </a:p>
          <a:p>
            <a:pPr algn="l"/>
            <a:r>
              <a:rPr lang="en-US" sz="5600" b="1" i="0" dirty="0">
                <a:solidFill>
                  <a:srgbClr val="303030"/>
                </a:solidFill>
                <a:effectLst/>
                <a:latin typeface="Barlow" panose="00000500000000000000" pitchFamily="2" charset="0"/>
              </a:rPr>
              <a:t>Fuel Cell Vehicles </a:t>
            </a:r>
            <a:br>
              <a:rPr lang="en-US" sz="5600" dirty="0"/>
            </a:br>
            <a:r>
              <a:rPr lang="en-US" sz="5600" b="0" i="0" dirty="0">
                <a:solidFill>
                  <a:srgbClr val="303030"/>
                </a:solidFill>
                <a:effectLst/>
                <a:latin typeface="Barlow" panose="00000500000000000000" pitchFamily="2" charset="0"/>
              </a:rPr>
              <a:t>Some electric cars get their electricity from a </a:t>
            </a:r>
            <a:r>
              <a:rPr lang="en-US" sz="5600" b="1" i="0" dirty="0">
                <a:solidFill>
                  <a:srgbClr val="303030"/>
                </a:solidFill>
                <a:effectLst/>
                <a:latin typeface="Barlow" panose="00000500000000000000" pitchFamily="2" charset="0"/>
              </a:rPr>
              <a:t>hydrogen fuel cell instead of a battery</a:t>
            </a:r>
            <a:r>
              <a:rPr lang="en-US" sz="5600" b="0" i="0" dirty="0">
                <a:solidFill>
                  <a:srgbClr val="303030"/>
                </a:solidFill>
                <a:effectLst/>
                <a:latin typeface="Barlow" panose="00000500000000000000" pitchFamily="2" charset="0"/>
              </a:rPr>
              <a:t>. As such, these vehicles are referred to as ‘fuel cell vehicles.’ While there are many different types of hydrogen fuel cell at the moment, most of them have the same working principle: they combine hydrogen and oxygen to produce electricity (to propel the vehicle) and water (by-product). As hydrogen fuel cell cars are </a:t>
            </a:r>
            <a:r>
              <a:rPr lang="en-US" sz="5600" b="1" i="0" dirty="0">
                <a:solidFill>
                  <a:srgbClr val="303030"/>
                </a:solidFill>
                <a:effectLst/>
                <a:latin typeface="Barlow" panose="00000500000000000000" pitchFamily="2" charset="0"/>
              </a:rPr>
              <a:t>powered by this chemical process, they do not need to be recharged </a:t>
            </a:r>
            <a:r>
              <a:rPr lang="en-US" sz="5600" b="0" i="0" dirty="0">
                <a:solidFill>
                  <a:srgbClr val="303030"/>
                </a:solidFill>
                <a:effectLst/>
                <a:latin typeface="Barlow" panose="00000500000000000000" pitchFamily="2" charset="0"/>
              </a:rPr>
              <a:t>and can be driven so long as they are fueled by a supply of hydrogen. Filling up the car can take less than five minutes, with the average range of hydrogen fuel cell cars sitting around 300-350 miles. </a:t>
            </a:r>
            <a:r>
              <a:rPr lang="en-US" sz="5600" b="0" i="1" dirty="0">
                <a:solidFill>
                  <a:srgbClr val="303030"/>
                </a:solidFill>
                <a:effectLst/>
                <a:latin typeface="Barlow" panose="00000500000000000000" pitchFamily="2" charset="0"/>
              </a:rPr>
              <a:t>Two examples of hydrogen fuel cell vehicles are the Toyota </a:t>
            </a:r>
            <a:r>
              <a:rPr lang="en-US" sz="5600" b="0" i="1" dirty="0" err="1">
                <a:solidFill>
                  <a:srgbClr val="303030"/>
                </a:solidFill>
                <a:effectLst/>
                <a:latin typeface="Barlow" panose="00000500000000000000" pitchFamily="2" charset="0"/>
              </a:rPr>
              <a:t>Mirai</a:t>
            </a:r>
            <a:r>
              <a:rPr lang="en-US" sz="5600" b="0" i="1" dirty="0">
                <a:solidFill>
                  <a:srgbClr val="303030"/>
                </a:solidFill>
                <a:effectLst/>
                <a:latin typeface="Barlow" panose="00000500000000000000" pitchFamily="2" charset="0"/>
              </a:rPr>
              <a:t> and the Hyundai </a:t>
            </a:r>
            <a:r>
              <a:rPr lang="en-US" sz="5600" b="0" i="1" dirty="0" err="1">
                <a:solidFill>
                  <a:srgbClr val="303030"/>
                </a:solidFill>
                <a:effectLst/>
                <a:latin typeface="Barlow" panose="00000500000000000000" pitchFamily="2" charset="0"/>
              </a:rPr>
              <a:t>N</a:t>
            </a:r>
            <a:r>
              <a:rPr lang="en-US" sz="5600" b="0" i="0" dirty="0" err="1">
                <a:solidFill>
                  <a:srgbClr val="303030"/>
                </a:solidFill>
                <a:effectLst/>
                <a:latin typeface="Barlow" panose="00000500000000000000" pitchFamily="2" charset="0"/>
              </a:rPr>
              <a:t>exo</a:t>
            </a:r>
            <a:r>
              <a:rPr lang="en-US" sz="5600" b="0" i="0" dirty="0">
                <a:solidFill>
                  <a:srgbClr val="303030"/>
                </a:solidFill>
                <a:effectLst/>
                <a:latin typeface="Barlow" panose="00000500000000000000" pitchFamily="2" charset="0"/>
              </a:rPr>
              <a:t>.</a:t>
            </a:r>
          </a:p>
          <a:p>
            <a:pPr algn="l"/>
            <a:endParaRPr lang="en-US" sz="5600" b="0" i="1" dirty="0">
              <a:solidFill>
                <a:srgbClr val="303030"/>
              </a:solidFill>
              <a:effectLst/>
              <a:latin typeface="Barlow" panose="00000500000000000000" pitchFamily="2" charset="0"/>
            </a:endParaRPr>
          </a:p>
          <a:p>
            <a:pPr algn="l"/>
            <a:r>
              <a:rPr lang="en-US" sz="4400" dirty="0"/>
              <a:t>Source: </a:t>
            </a:r>
            <a:r>
              <a:rPr lang="en-US" sz="4400" dirty="0">
                <a:hlinkClick r:id="rId2"/>
              </a:rPr>
              <a:t>https://www.power-and-beyond.com/electromobility--electric-vehicle-basics-how-they-work-and-how-theyre-powered-a-997269/</a:t>
            </a:r>
            <a:r>
              <a:rPr lang="en-US" sz="4400" dirty="0"/>
              <a:t> 04/02/21</a:t>
            </a:r>
          </a:p>
          <a:p>
            <a:pPr algn="l"/>
            <a:endParaRPr lang="en-US" sz="5600" b="0" i="1" dirty="0">
              <a:solidFill>
                <a:srgbClr val="303030"/>
              </a:solidFill>
              <a:effectLst/>
              <a:latin typeface="Barlow" panose="00000500000000000000" pitchFamily="2" charset="0"/>
            </a:endParaRP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E33B3BC-B7A7-42AE-AC3A-043DCD4A4E83}"/>
              </a:ext>
            </a:extLst>
          </p:cNvPr>
          <p:cNvSpPr>
            <a:spLocks noGrp="1"/>
          </p:cNvSpPr>
          <p:nvPr>
            <p:ph type="sldNum" sz="quarter" idx="12"/>
          </p:nvPr>
        </p:nvSpPr>
        <p:spPr/>
        <p:txBody>
          <a:bodyPr/>
          <a:lstStyle/>
          <a:p>
            <a:fld id="{3DF89D67-9BF8-4FBA-A937-EF3CB4F45176}" type="slidenum">
              <a:rPr lang="en-US" smtClean="0"/>
              <a:t>4</a:t>
            </a:fld>
            <a:endParaRPr lang="en-US"/>
          </a:p>
        </p:txBody>
      </p:sp>
    </p:spTree>
    <p:extLst>
      <p:ext uri="{BB962C8B-B14F-4D97-AF65-F5344CB8AC3E}">
        <p14:creationId xmlns:p14="http://schemas.microsoft.com/office/powerpoint/2010/main" val="1128989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F5A7-ACEA-4693-91C3-30DF661EB682}"/>
              </a:ext>
            </a:extLst>
          </p:cNvPr>
          <p:cNvSpPr>
            <a:spLocks noGrp="1"/>
          </p:cNvSpPr>
          <p:nvPr>
            <p:ph type="title"/>
          </p:nvPr>
        </p:nvSpPr>
        <p:spPr>
          <a:xfrm>
            <a:off x="838200" y="182880"/>
            <a:ext cx="10515600" cy="755374"/>
          </a:xfrm>
        </p:spPr>
        <p:txBody>
          <a:bodyPr>
            <a:normAutofit/>
          </a:bodyPr>
          <a:lstStyle/>
          <a:p>
            <a:r>
              <a:rPr lang="en-US" sz="4000" dirty="0"/>
              <a:t>How Electric Vehicles Work </a:t>
            </a:r>
          </a:p>
        </p:txBody>
      </p:sp>
      <p:sp>
        <p:nvSpPr>
          <p:cNvPr id="3" name="Content Placeholder 2">
            <a:extLst>
              <a:ext uri="{FF2B5EF4-FFF2-40B4-BE49-F238E27FC236}">
                <a16:creationId xmlns:a16="http://schemas.microsoft.com/office/drawing/2014/main" id="{D889A306-6990-4E05-A400-C50B9CC948A3}"/>
              </a:ext>
            </a:extLst>
          </p:cNvPr>
          <p:cNvSpPr>
            <a:spLocks noGrp="1"/>
          </p:cNvSpPr>
          <p:nvPr>
            <p:ph sz="half" idx="1"/>
          </p:nvPr>
        </p:nvSpPr>
        <p:spPr>
          <a:xfrm>
            <a:off x="838200" y="1224501"/>
            <a:ext cx="5181600" cy="4952462"/>
          </a:xfrm>
        </p:spPr>
        <p:txBody>
          <a:bodyPr>
            <a:normAutofit fontScale="32500" lnSpcReduction="20000"/>
          </a:bodyPr>
          <a:lstStyle/>
          <a:p>
            <a:pPr marL="0" marR="0" indent="0">
              <a:lnSpc>
                <a:spcPct val="107000"/>
              </a:lnSpc>
              <a:spcBef>
                <a:spcPts val="0"/>
              </a:spcBef>
              <a:spcAft>
                <a:spcPts val="800"/>
              </a:spcAft>
              <a:buNone/>
            </a:pPr>
            <a:r>
              <a:rPr lang="en-US" sz="4300" dirty="0">
                <a:solidFill>
                  <a:srgbClr val="303030"/>
                </a:solidFill>
                <a:effectLst/>
                <a:ea typeface="Calibri" panose="020F0502020204030204" pitchFamily="34" charset="0"/>
                <a:cs typeface="Times New Roman" panose="02020603050405020304" pitchFamily="18" charset="0"/>
              </a:rPr>
              <a:t>All EVs are powered by an electric motor. This gets its power from a stack of batteries, and in most cases electric cars must be plugged in to recharge these batteries. Nowadays, most electric cars will use </a:t>
            </a:r>
            <a:r>
              <a:rPr lang="en-US" sz="4300" u="sng" dirty="0">
                <a:solidFill>
                  <a:srgbClr val="4392F1"/>
                </a:solidFill>
                <a:effectLst/>
                <a:ea typeface="Calibri" panose="020F0502020204030204" pitchFamily="34" charset="0"/>
                <a:cs typeface="Times New Roman" panose="02020603050405020304" pitchFamily="18" charset="0"/>
                <a:hlinkClick r:id="rId2"/>
              </a:rPr>
              <a:t>lithium-ion batteries</a:t>
            </a:r>
            <a:r>
              <a:rPr lang="en-US" sz="4300" dirty="0">
                <a:effectLst/>
                <a:ea typeface="Calibri" panose="020F0502020204030204" pitchFamily="34" charset="0"/>
                <a:cs typeface="Times New Roman" panose="02020603050405020304" pitchFamily="18" charset="0"/>
              </a:rPr>
              <a:t>.</a:t>
            </a:r>
            <a:r>
              <a:rPr lang="en-US" sz="4300" dirty="0">
                <a:solidFill>
                  <a:srgbClr val="303030"/>
                </a:solidFill>
                <a:effectLst/>
                <a:ea typeface="Calibri" panose="020F0502020204030204" pitchFamily="34" charset="0"/>
                <a:cs typeface="Times New Roman" panose="02020603050405020304" pitchFamily="18" charset="0"/>
              </a:rPr>
              <a:t> </a:t>
            </a:r>
            <a:endParaRPr lang="en-US" sz="43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4300" b="1" dirty="0">
                <a:solidFill>
                  <a:srgbClr val="303030"/>
                </a:solidFill>
                <a:effectLst/>
                <a:ea typeface="Calibri" panose="020F0502020204030204" pitchFamily="34" charset="0"/>
                <a:cs typeface="Times New Roman" panose="02020603050405020304" pitchFamily="18" charset="0"/>
              </a:rPr>
              <a:t>Batteries</a:t>
            </a:r>
            <a:br>
              <a:rPr lang="en-US" sz="4300" dirty="0">
                <a:solidFill>
                  <a:srgbClr val="303030"/>
                </a:solidFill>
                <a:effectLst/>
                <a:ea typeface="Calibri" panose="020F0502020204030204" pitchFamily="34" charset="0"/>
                <a:cs typeface="Times New Roman" panose="02020603050405020304" pitchFamily="18" charset="0"/>
              </a:rPr>
            </a:br>
            <a:r>
              <a:rPr lang="en-US" sz="4300" dirty="0">
                <a:solidFill>
                  <a:srgbClr val="303030"/>
                </a:solidFill>
                <a:effectLst/>
                <a:ea typeface="Calibri" panose="020F0502020204030204" pitchFamily="34" charset="0"/>
                <a:cs typeface="Times New Roman" panose="02020603050405020304" pitchFamily="18" charset="0"/>
              </a:rPr>
              <a:t>In EVs - electric cars especially - the batteries are usually found positioned low down in the car. In the Tesla, for example, the battery runs along the floor. Due to the weight of the batteries (the average electric car weighs more than the average fuel-powered car!), this helps to regulate the car’s center of gravity. Electric cars will also usually feature an auxiliary battery that is used to power the car’s non powertrain electrics, much like the battery found in a conventional fuel-powered vehicle. </a:t>
            </a:r>
          </a:p>
          <a:p>
            <a:pPr marL="0" marR="0" indent="0">
              <a:lnSpc>
                <a:spcPct val="107000"/>
              </a:lnSpc>
              <a:spcBef>
                <a:spcPts val="0"/>
              </a:spcBef>
              <a:spcAft>
                <a:spcPts val="800"/>
              </a:spcAft>
              <a:buNone/>
            </a:pPr>
            <a:r>
              <a:rPr lang="en-US" sz="4300" b="1" dirty="0">
                <a:solidFill>
                  <a:srgbClr val="303030"/>
                </a:solidFill>
                <a:effectLst/>
                <a:ea typeface="Calibri" panose="020F0502020204030204" pitchFamily="34" charset="0"/>
                <a:cs typeface="Times New Roman" panose="02020603050405020304" pitchFamily="18" charset="0"/>
              </a:rPr>
              <a:t>Electric motor</a:t>
            </a:r>
            <a:br>
              <a:rPr lang="en-US" sz="4300" dirty="0">
                <a:solidFill>
                  <a:srgbClr val="303030"/>
                </a:solidFill>
                <a:effectLst/>
                <a:ea typeface="Calibri" panose="020F0502020204030204" pitchFamily="34" charset="0"/>
                <a:cs typeface="Times New Roman" panose="02020603050405020304" pitchFamily="18" charset="0"/>
              </a:rPr>
            </a:br>
            <a:r>
              <a:rPr lang="en-US" sz="4300" dirty="0">
                <a:solidFill>
                  <a:srgbClr val="303030"/>
                </a:solidFill>
                <a:effectLst/>
                <a:ea typeface="Calibri" panose="020F0502020204030204" pitchFamily="34" charset="0"/>
                <a:cs typeface="Times New Roman" panose="02020603050405020304" pitchFamily="18" charset="0"/>
              </a:rPr>
              <a:t>The electric motor draws power from the battery to drive the car’s wheels and enable propulsion. Two motors can be used - one on each of the car’s two axles - to provide four-wheel drive. Today, all electric motors are fundamentally AC. They spin when the rotor chasing an alternating magnetic field is induced by an alternating electrical current.</a:t>
            </a:r>
          </a:p>
          <a:p>
            <a:pPr marL="0" indent="0">
              <a:buNone/>
            </a:pPr>
            <a:r>
              <a:rPr lang="en-US" dirty="0"/>
              <a:t>Video: </a:t>
            </a:r>
            <a:r>
              <a:rPr lang="en-US" b="0" i="0" dirty="0">
                <a:effectLst/>
                <a:latin typeface="Roboto" panose="02000000000000000000" pitchFamily="2" charset="0"/>
              </a:rPr>
              <a:t>How Do Electric Vehicles Work? </a:t>
            </a:r>
            <a:r>
              <a:rPr lang="en-US" dirty="0">
                <a:hlinkClick r:id="rId3"/>
              </a:rPr>
              <a:t>(178) How Do Electric Vehicles Work? - YouTube</a:t>
            </a:r>
            <a:endParaRPr lang="en-US" b="0" i="0" dirty="0">
              <a:effectLst/>
              <a:latin typeface="Roboto" panose="02000000000000000000" pitchFamily="2" charset="0"/>
            </a:endParaRPr>
          </a:p>
          <a:p>
            <a:pPr marL="0" indent="0">
              <a:buNone/>
            </a:pPr>
            <a:endParaRPr lang="en-US" dirty="0"/>
          </a:p>
        </p:txBody>
      </p:sp>
      <p:sp>
        <p:nvSpPr>
          <p:cNvPr id="4" name="Content Placeholder 3">
            <a:extLst>
              <a:ext uri="{FF2B5EF4-FFF2-40B4-BE49-F238E27FC236}">
                <a16:creationId xmlns:a16="http://schemas.microsoft.com/office/drawing/2014/main" id="{71C99BD4-7703-4403-9A13-B933D1297EE0}"/>
              </a:ext>
            </a:extLst>
          </p:cNvPr>
          <p:cNvSpPr>
            <a:spLocks noGrp="1"/>
          </p:cNvSpPr>
          <p:nvPr>
            <p:ph sz="half" idx="2"/>
          </p:nvPr>
        </p:nvSpPr>
        <p:spPr>
          <a:xfrm>
            <a:off x="6172200" y="1152939"/>
            <a:ext cx="5181600" cy="5024024"/>
          </a:xfrm>
        </p:spPr>
        <p:txBody>
          <a:bodyPr>
            <a:normAutofit fontScale="32500" lnSpcReduction="20000"/>
          </a:bodyPr>
          <a:lstStyle/>
          <a:p>
            <a:pPr marL="0" marR="0" indent="0">
              <a:lnSpc>
                <a:spcPct val="107000"/>
              </a:lnSpc>
              <a:spcBef>
                <a:spcPts val="0"/>
              </a:spcBef>
              <a:spcAft>
                <a:spcPts val="800"/>
              </a:spcAft>
              <a:buNone/>
            </a:pPr>
            <a:r>
              <a:rPr lang="en-US" sz="4300" b="1" dirty="0">
                <a:solidFill>
                  <a:srgbClr val="303030"/>
                </a:solidFill>
                <a:effectLst/>
                <a:ea typeface="Calibri" panose="020F0502020204030204" pitchFamily="34" charset="0"/>
                <a:cs typeface="Times New Roman" panose="02020603050405020304" pitchFamily="18" charset="0"/>
              </a:rPr>
              <a:t>Electric Chargers </a:t>
            </a:r>
          </a:p>
          <a:p>
            <a:pPr marL="0" marR="0" indent="0">
              <a:lnSpc>
                <a:spcPct val="107000"/>
              </a:lnSpc>
              <a:spcBef>
                <a:spcPts val="0"/>
              </a:spcBef>
              <a:spcAft>
                <a:spcPts val="800"/>
              </a:spcAft>
              <a:buNone/>
            </a:pPr>
            <a:r>
              <a:rPr lang="en-US" sz="4300" dirty="0">
                <a:solidFill>
                  <a:srgbClr val="303030"/>
                </a:solidFill>
                <a:ea typeface="Calibri" panose="020F0502020204030204" pitchFamily="34" charset="0"/>
                <a:cs typeface="Times New Roman" panose="02020603050405020304" pitchFamily="18" charset="0"/>
              </a:rPr>
              <a:t>Charging requires special cables and equipment and delivers power at three speeds.</a:t>
            </a:r>
          </a:p>
          <a:p>
            <a:pPr marL="0" marR="0" indent="0">
              <a:lnSpc>
                <a:spcPct val="107000"/>
              </a:lnSpc>
              <a:spcBef>
                <a:spcPts val="0"/>
              </a:spcBef>
              <a:spcAft>
                <a:spcPts val="800"/>
              </a:spcAft>
              <a:buNone/>
            </a:pPr>
            <a:r>
              <a:rPr lang="en-US" sz="4300" b="1" dirty="0">
                <a:solidFill>
                  <a:srgbClr val="303030"/>
                </a:solidFill>
                <a:effectLst/>
                <a:ea typeface="Calibri" panose="020F0502020204030204" pitchFamily="34" charset="0"/>
                <a:cs typeface="Times New Roman" panose="02020603050405020304" pitchFamily="18" charset="0"/>
              </a:rPr>
              <a:t>Rapid</a:t>
            </a:r>
            <a:r>
              <a:rPr lang="en-US" sz="4300" b="1" dirty="0">
                <a:solidFill>
                  <a:srgbClr val="303030"/>
                </a:solidFill>
                <a:ea typeface="Calibri" panose="020F0502020204030204" pitchFamily="34" charset="0"/>
                <a:cs typeface="Times New Roman" panose="02020603050405020304" pitchFamily="18" charset="0"/>
              </a:rPr>
              <a:t>, </a:t>
            </a:r>
            <a:r>
              <a:rPr lang="en-US" sz="4300" dirty="0">
                <a:solidFill>
                  <a:srgbClr val="303030"/>
                </a:solidFill>
                <a:ea typeface="Calibri" panose="020F0502020204030204" pitchFamily="34" charset="0"/>
                <a:cs typeface="Times New Roman" panose="02020603050405020304" pitchFamily="18" charset="0"/>
              </a:rPr>
              <a:t>Available for high end models and at service locations along major routes. The average charges take one hour but 80% can be achieved in 20 minutes.   </a:t>
            </a:r>
          </a:p>
          <a:p>
            <a:pPr marL="0" marR="0" lvl="0" indent="0">
              <a:lnSpc>
                <a:spcPts val="2040"/>
              </a:lnSpc>
              <a:spcBef>
                <a:spcPts val="500"/>
              </a:spcBef>
              <a:spcAft>
                <a:spcPts val="0"/>
              </a:spcAft>
              <a:buSzPts val="1000"/>
              <a:buNone/>
              <a:tabLst>
                <a:tab pos="457200" algn="l"/>
              </a:tabLst>
            </a:pPr>
            <a:r>
              <a:rPr lang="en-US" sz="4300" b="1" dirty="0">
                <a:solidFill>
                  <a:srgbClr val="303030"/>
                </a:solidFill>
                <a:effectLst/>
                <a:ea typeface="Times New Roman" panose="02020603050405020304" pitchFamily="18" charset="0"/>
              </a:rPr>
              <a:t>Fast:</a:t>
            </a:r>
            <a:r>
              <a:rPr lang="en-US" sz="4300" dirty="0">
                <a:solidFill>
                  <a:srgbClr val="303030"/>
                </a:solidFill>
                <a:effectLst/>
                <a:ea typeface="Times New Roman" panose="02020603050405020304" pitchFamily="18" charset="0"/>
              </a:rPr>
              <a:t> Fast chargers are usually rated at either 7 kW or 22 kW (single- or three-phase 32A).  Charging time varies depending on unit speed, but a 7kW charger can recharge a compatible EV with a 40kWh battery in around four-to-six hours, and a 22kW charger in one-to-two hours. Fast chargers are typically found at longer term parking locations such as supermarkets, car parks, and leisure centers.</a:t>
            </a:r>
            <a:endParaRPr lang="en-US" sz="4300" dirty="0">
              <a:effectLst/>
              <a:ea typeface="Times New Roman" panose="02020603050405020304" pitchFamily="18" charset="0"/>
            </a:endParaRPr>
          </a:p>
          <a:p>
            <a:pPr marL="0" marR="0" lvl="0" indent="0">
              <a:lnSpc>
                <a:spcPts val="2040"/>
              </a:lnSpc>
              <a:spcBef>
                <a:spcPts val="500"/>
              </a:spcBef>
              <a:spcAft>
                <a:spcPts val="0"/>
              </a:spcAft>
              <a:buSzPts val="1000"/>
              <a:buNone/>
              <a:tabLst>
                <a:tab pos="457200" algn="l"/>
              </a:tabLst>
            </a:pPr>
            <a:r>
              <a:rPr lang="en-US" sz="4300" b="1" dirty="0">
                <a:solidFill>
                  <a:srgbClr val="303030"/>
                </a:solidFill>
                <a:effectLst/>
                <a:ea typeface="Times New Roman" panose="02020603050405020304" pitchFamily="18" charset="0"/>
              </a:rPr>
              <a:t>Slow:</a:t>
            </a:r>
            <a:r>
              <a:rPr lang="en-US" sz="4300" dirty="0">
                <a:solidFill>
                  <a:srgbClr val="303030"/>
                </a:solidFill>
                <a:effectLst/>
                <a:ea typeface="Times New Roman" panose="02020603050405020304" pitchFamily="18" charset="0"/>
              </a:rPr>
              <a:t>  The most common slow chargers are rated at 3.6 kW (16A). Charging times vary depending on the type of charging unit and the EV that’s being charged. Generally, a full charge on a 3 kW unit will take anywhere between 6 and 12 hours. Slow charging is a common method used in home-based settings. Often, slow EV charging stations are deployed where cars may be left for longer periods, such as 24-hour public car parks and workplaces. </a:t>
            </a:r>
            <a:endParaRPr lang="en-US" sz="4300" dirty="0">
              <a:effectLst/>
              <a:ea typeface="Times New Roman" panose="02020603050405020304" pitchFamily="18" charset="0"/>
            </a:endParaRPr>
          </a:p>
          <a:p>
            <a:pPr marL="0" marR="0" indent="0">
              <a:lnSpc>
                <a:spcPct val="107000"/>
              </a:lnSpc>
              <a:spcBef>
                <a:spcPts val="0"/>
              </a:spcBef>
              <a:spcAft>
                <a:spcPts val="800"/>
              </a:spcAft>
              <a:buNone/>
            </a:pPr>
            <a:endParaRPr lang="en-US" sz="4300" dirty="0">
              <a:solidFill>
                <a:srgbClr val="303030"/>
              </a:solidFill>
              <a:effectLst/>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3B7CFC42-0F64-4479-B258-FB14FD14794A}"/>
              </a:ext>
            </a:extLst>
          </p:cNvPr>
          <p:cNvSpPr>
            <a:spLocks noGrp="1"/>
          </p:cNvSpPr>
          <p:nvPr>
            <p:ph type="sldNum" sz="quarter" idx="12"/>
          </p:nvPr>
        </p:nvSpPr>
        <p:spPr/>
        <p:txBody>
          <a:bodyPr/>
          <a:lstStyle/>
          <a:p>
            <a:fld id="{3DF89D67-9BF8-4FBA-A937-EF3CB4F45176}" type="slidenum">
              <a:rPr lang="en-US" smtClean="0"/>
              <a:t>5</a:t>
            </a:fld>
            <a:endParaRPr lang="en-US"/>
          </a:p>
        </p:txBody>
      </p:sp>
    </p:spTree>
    <p:extLst>
      <p:ext uri="{BB962C8B-B14F-4D97-AF65-F5344CB8AC3E}">
        <p14:creationId xmlns:p14="http://schemas.microsoft.com/office/powerpoint/2010/main" val="414285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3EA9376-A1C7-C440-AC1A-B173AAFF1E7A}"/>
              </a:ext>
            </a:extLst>
          </p:cNvPr>
          <p:cNvSpPr>
            <a:spLocks noGrp="1"/>
          </p:cNvSpPr>
          <p:nvPr>
            <p:ph type="sldNum" sz="quarter" idx="12"/>
          </p:nvPr>
        </p:nvSpPr>
        <p:spPr/>
        <p:txBody>
          <a:bodyPr/>
          <a:lstStyle/>
          <a:p>
            <a:fld id="{3DF89D67-9BF8-4FBA-A937-EF3CB4F45176}" type="slidenum">
              <a:rPr lang="en-US" smtClean="0"/>
              <a:t>6</a:t>
            </a:fld>
            <a:endParaRPr lang="en-US"/>
          </a:p>
        </p:txBody>
      </p:sp>
      <p:pic>
        <p:nvPicPr>
          <p:cNvPr id="6" name="Online Media 5" descr="How Do Electric Vehicles Work?">
            <a:hlinkClick r:id="" action="ppaction://media"/>
            <a:extLst>
              <a:ext uri="{FF2B5EF4-FFF2-40B4-BE49-F238E27FC236}">
                <a16:creationId xmlns:a16="http://schemas.microsoft.com/office/drawing/2014/main" id="{94CBBC99-C19E-D14A-93B4-EF465580F2E9}"/>
              </a:ext>
            </a:extLst>
          </p:cNvPr>
          <p:cNvPicPr>
            <a:picLocks noRot="1" noChangeAspect="1"/>
          </p:cNvPicPr>
          <p:nvPr>
            <a:videoFile r:link="rId1"/>
          </p:nvPr>
        </p:nvPicPr>
        <p:blipFill>
          <a:blip r:embed="rId3"/>
          <a:stretch>
            <a:fillRect/>
          </a:stretch>
        </p:blipFill>
        <p:spPr>
          <a:xfrm>
            <a:off x="990600" y="544449"/>
            <a:ext cx="9753600" cy="5510784"/>
          </a:xfrm>
          <a:prstGeom prst="rect">
            <a:avLst/>
          </a:prstGeom>
        </p:spPr>
      </p:pic>
    </p:spTree>
    <p:extLst>
      <p:ext uri="{BB962C8B-B14F-4D97-AF65-F5344CB8AC3E}">
        <p14:creationId xmlns:p14="http://schemas.microsoft.com/office/powerpoint/2010/main" val="408253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3B0F3-8C5C-4AA5-A012-D9BD5E4B6711}"/>
              </a:ext>
            </a:extLst>
          </p:cNvPr>
          <p:cNvSpPr>
            <a:spLocks noGrp="1"/>
          </p:cNvSpPr>
          <p:nvPr>
            <p:ph type="title"/>
          </p:nvPr>
        </p:nvSpPr>
        <p:spPr>
          <a:xfrm>
            <a:off x="294198" y="214685"/>
            <a:ext cx="5801801" cy="898497"/>
          </a:xfrm>
        </p:spPr>
        <p:txBody>
          <a:bodyPr>
            <a:normAutofit/>
          </a:bodyPr>
          <a:lstStyle/>
          <a:p>
            <a:r>
              <a:rPr lang="en-US" dirty="0"/>
              <a:t>EV Historical Timeline</a:t>
            </a:r>
          </a:p>
        </p:txBody>
      </p:sp>
      <p:pic>
        <p:nvPicPr>
          <p:cNvPr id="8" name="Picture 7">
            <a:extLst>
              <a:ext uri="{FF2B5EF4-FFF2-40B4-BE49-F238E27FC236}">
                <a16:creationId xmlns:a16="http://schemas.microsoft.com/office/drawing/2014/main" id="{8C4489D3-1B13-4052-BD37-3BFA6447E98E}"/>
              </a:ext>
            </a:extLst>
          </p:cNvPr>
          <p:cNvPicPr>
            <a:picLocks noChangeAspect="1"/>
          </p:cNvPicPr>
          <p:nvPr/>
        </p:nvPicPr>
        <p:blipFill rotWithShape="1">
          <a:blip r:embed="rId2"/>
          <a:srcRect l="3046" t="38747" r="45833" b="13675"/>
          <a:stretch/>
        </p:blipFill>
        <p:spPr bwMode="auto">
          <a:xfrm>
            <a:off x="-231865" y="1113182"/>
            <a:ext cx="6441833" cy="5311470"/>
          </a:xfrm>
          <a:prstGeom prst="rect">
            <a:avLst/>
          </a:prstGeom>
          <a:ln>
            <a:noFill/>
          </a:ln>
          <a:extLst>
            <a:ext uri="{53640926-AAD7-44D8-BBD7-CCE9431645EC}">
              <a14:shadowObscured xmlns:a14="http://schemas.microsoft.com/office/drawing/2010/main"/>
            </a:ext>
          </a:extLst>
        </p:spPr>
      </p:pic>
      <p:pic>
        <p:nvPicPr>
          <p:cNvPr id="2052" name="Picture 4" descr="The inventor of the first ever electric car is debatable between a Scot and an American.">
            <a:extLst>
              <a:ext uri="{FF2B5EF4-FFF2-40B4-BE49-F238E27FC236}">
                <a16:creationId xmlns:a16="http://schemas.microsoft.com/office/drawing/2014/main" id="{550AAF99-1ED0-4DE7-8F7E-BAF8AE09F86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35040" y="1383526"/>
            <a:ext cx="5589768" cy="469922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0DE838B-130B-4DD9-A92D-6774D05AD1F9}"/>
              </a:ext>
            </a:extLst>
          </p:cNvPr>
          <p:cNvSpPr>
            <a:spLocks noGrp="1"/>
          </p:cNvSpPr>
          <p:nvPr>
            <p:ph type="sldNum" sz="quarter" idx="12"/>
          </p:nvPr>
        </p:nvSpPr>
        <p:spPr/>
        <p:txBody>
          <a:bodyPr/>
          <a:lstStyle/>
          <a:p>
            <a:fld id="{3DF89D67-9BF8-4FBA-A937-EF3CB4F45176}" type="slidenum">
              <a:rPr lang="en-US" smtClean="0"/>
              <a:t>7</a:t>
            </a:fld>
            <a:endParaRPr lang="en-US"/>
          </a:p>
        </p:txBody>
      </p:sp>
    </p:spTree>
    <p:extLst>
      <p:ext uri="{BB962C8B-B14F-4D97-AF65-F5344CB8AC3E}">
        <p14:creationId xmlns:p14="http://schemas.microsoft.com/office/powerpoint/2010/main" val="3161400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A4AA4-C4EE-4F22-ACAA-3F401A83DB7D}"/>
              </a:ext>
            </a:extLst>
          </p:cNvPr>
          <p:cNvSpPr>
            <a:spLocks noGrp="1"/>
          </p:cNvSpPr>
          <p:nvPr>
            <p:ph type="title"/>
          </p:nvPr>
        </p:nvSpPr>
        <p:spPr>
          <a:xfrm>
            <a:off x="839788" y="457201"/>
            <a:ext cx="8908511" cy="450216"/>
          </a:xfrm>
        </p:spPr>
        <p:txBody>
          <a:bodyPr>
            <a:normAutofit fontScale="90000"/>
          </a:bodyPr>
          <a:lstStyle/>
          <a:p>
            <a:r>
              <a:rPr lang="en-US" dirty="0"/>
              <a:t>Videos Describing EV Historical Development </a:t>
            </a:r>
          </a:p>
        </p:txBody>
      </p:sp>
      <p:sp>
        <p:nvSpPr>
          <p:cNvPr id="5" name="Text Placeholder 4">
            <a:extLst>
              <a:ext uri="{FF2B5EF4-FFF2-40B4-BE49-F238E27FC236}">
                <a16:creationId xmlns:a16="http://schemas.microsoft.com/office/drawing/2014/main" id="{671FFC2F-811C-4D6F-959C-4C6BCFB2D51D}"/>
              </a:ext>
            </a:extLst>
          </p:cNvPr>
          <p:cNvSpPr>
            <a:spLocks noGrp="1"/>
          </p:cNvSpPr>
          <p:nvPr>
            <p:ph type="body" sz="half" idx="2"/>
          </p:nvPr>
        </p:nvSpPr>
        <p:spPr>
          <a:xfrm>
            <a:off x="2122714" y="5802086"/>
            <a:ext cx="4256315" cy="381000"/>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30303"/>
                </a:solidFill>
                <a:effectLst/>
                <a:uLnTx/>
                <a:uFillTx/>
                <a:latin typeface="Roboto" panose="02000000000000000000" pitchFamily="2" charset="0"/>
                <a:ea typeface="+mn-ea"/>
                <a:cs typeface="+mn-cs"/>
                <a:hlinkClick r:id="rId3" tooltip="The surprisingly long history of electric cars - Daniel Sperling and Gil Tal"/>
              </a:rPr>
              <a:t>The surprisingly long history of electric cars - Daniel Sperling and Gil Tal</a:t>
            </a:r>
            <a:endParaRPr kumimoji="0" lang="en-US" altLang="en-US" sz="800" b="1" i="0" u="none" strike="noStrike" kern="1200" cap="none" spc="0" normalizeH="0" baseline="0" noProof="0" dirty="0">
              <a:ln>
                <a:noFill/>
              </a:ln>
              <a:solidFill>
                <a:srgbClr val="030303"/>
              </a:solidFill>
              <a:effectLst/>
              <a:uLnTx/>
              <a:uFillTx/>
              <a:latin typeface="Roboto" panose="020000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srgbClr val="030303"/>
                </a:solidFill>
                <a:effectLst/>
                <a:uLnTx/>
                <a:uFillTx/>
                <a:latin typeface="Roboto" panose="02000000000000000000" pitchFamily="2" charset="0"/>
                <a:ea typeface="+mn-ea"/>
                <a:cs typeface="+mn-cs"/>
              </a:rPr>
              <a:t>353K views5 months ago</a:t>
            </a:r>
          </a:p>
          <a:p>
            <a:endParaRPr lang="en-US" dirty="0"/>
          </a:p>
        </p:txBody>
      </p:sp>
      <p:sp>
        <p:nvSpPr>
          <p:cNvPr id="6" name="Rectangle 1">
            <a:extLst>
              <a:ext uri="{FF2B5EF4-FFF2-40B4-BE49-F238E27FC236}">
                <a16:creationId xmlns:a16="http://schemas.microsoft.com/office/drawing/2014/main" id="{4A48A313-59F6-4A39-BAF9-EFEF65FD2EB7}"/>
              </a:ext>
            </a:extLst>
          </p:cNvPr>
          <p:cNvSpPr>
            <a:spLocks noChangeArrowheads="1"/>
          </p:cNvSpPr>
          <p:nvPr/>
        </p:nvSpPr>
        <p:spPr bwMode="auto">
          <a:xfrm>
            <a:off x="0" y="-224069"/>
            <a:ext cx="341424" cy="723275"/>
          </a:xfrm>
          <a:prstGeom prst="rect">
            <a:avLst/>
          </a:prstGeom>
          <a:solidFill>
            <a:srgbClr val="F9F9F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50784"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30303"/>
                </a:solidFill>
                <a:effectLst/>
                <a:latin typeface="Roboto" panose="02000000000000000000" pitchFamily="2" charset="0"/>
              </a:rPr>
              <a:t>      </a:t>
            </a:r>
            <a:endParaRPr kumimoji="0" lang="en-US" altLang="en-US" sz="700" b="0" i="0" u="none" strike="noStrike" cap="none" normalizeH="0" baseline="0" dirty="0">
              <a:ln>
                <a:noFill/>
              </a:ln>
              <a:solidFill>
                <a:srgbClr val="030303"/>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30303"/>
                </a:solidFill>
                <a:effectLst/>
                <a:latin typeface="Roboto" panose="02000000000000000000" pitchFamily="2" charset="0"/>
                <a:hlinkClick r:id="rId4"/>
              </a:rPr>
              <a:t>TED-Ed</a:t>
            </a:r>
            <a:endParaRPr kumimoji="0" lang="en-US" altLang="en-US" sz="700" b="0" i="0" u="none" strike="noStrike" cap="none" normalizeH="0" baseline="0" dirty="0">
              <a:ln>
                <a:noFill/>
              </a:ln>
              <a:solidFill>
                <a:srgbClr val="030303"/>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8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40D4C8AF-B2C0-4D43-A2BC-9D5246A6DB9C}"/>
              </a:ext>
            </a:extLst>
          </p:cNvPr>
          <p:cNvSpPr>
            <a:spLocks noGrp="1"/>
          </p:cNvSpPr>
          <p:nvPr>
            <p:ph type="sldNum" sz="quarter" idx="12"/>
          </p:nvPr>
        </p:nvSpPr>
        <p:spPr/>
        <p:txBody>
          <a:bodyPr/>
          <a:lstStyle/>
          <a:p>
            <a:fld id="{3DF89D67-9BF8-4FBA-A937-EF3CB4F45176}" type="slidenum">
              <a:rPr lang="en-US" smtClean="0"/>
              <a:t>8</a:t>
            </a:fld>
            <a:endParaRPr lang="en-US"/>
          </a:p>
        </p:txBody>
      </p:sp>
      <p:pic>
        <p:nvPicPr>
          <p:cNvPr id="8" name="Online Media 7" descr="The surprisingly long history of electric cars - Daniel Sperling and Gil Tal">
            <a:hlinkClick r:id="" action="ppaction://media"/>
            <a:extLst>
              <a:ext uri="{FF2B5EF4-FFF2-40B4-BE49-F238E27FC236}">
                <a16:creationId xmlns:a16="http://schemas.microsoft.com/office/drawing/2014/main" id="{0058FF7A-6249-B14D-B8B3-26BA215507CD}"/>
              </a:ext>
            </a:extLst>
          </p:cNvPr>
          <p:cNvPicPr>
            <a:picLocks noRot="1" noChangeAspect="1"/>
          </p:cNvPicPr>
          <p:nvPr>
            <a:videoFile r:link="rId1"/>
          </p:nvPr>
        </p:nvPicPr>
        <p:blipFill>
          <a:blip r:embed="rId5"/>
          <a:stretch>
            <a:fillRect/>
          </a:stretch>
        </p:blipFill>
        <p:spPr>
          <a:xfrm>
            <a:off x="1839686" y="1077686"/>
            <a:ext cx="7859198" cy="4724400"/>
          </a:xfrm>
          <a:prstGeom prst="rect">
            <a:avLst/>
          </a:prstGeom>
        </p:spPr>
      </p:pic>
    </p:spTree>
    <p:extLst>
      <p:ext uri="{BB962C8B-B14F-4D97-AF65-F5344CB8AC3E}">
        <p14:creationId xmlns:p14="http://schemas.microsoft.com/office/powerpoint/2010/main" val="292279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A4AA4-C4EE-4F22-ACAA-3F401A83DB7D}"/>
              </a:ext>
            </a:extLst>
          </p:cNvPr>
          <p:cNvSpPr>
            <a:spLocks noGrp="1"/>
          </p:cNvSpPr>
          <p:nvPr>
            <p:ph type="title"/>
          </p:nvPr>
        </p:nvSpPr>
        <p:spPr>
          <a:xfrm>
            <a:off x="839788" y="457200"/>
            <a:ext cx="8908511" cy="636723"/>
          </a:xfrm>
        </p:spPr>
        <p:txBody>
          <a:bodyPr/>
          <a:lstStyle/>
          <a:p>
            <a:r>
              <a:rPr lang="en-US" dirty="0"/>
              <a:t>Videos Describing EV Historical Development </a:t>
            </a:r>
          </a:p>
        </p:txBody>
      </p:sp>
      <p:sp>
        <p:nvSpPr>
          <p:cNvPr id="6" name="Rectangle 1">
            <a:extLst>
              <a:ext uri="{FF2B5EF4-FFF2-40B4-BE49-F238E27FC236}">
                <a16:creationId xmlns:a16="http://schemas.microsoft.com/office/drawing/2014/main" id="{4A48A313-59F6-4A39-BAF9-EFEF65FD2EB7}"/>
              </a:ext>
            </a:extLst>
          </p:cNvPr>
          <p:cNvSpPr>
            <a:spLocks noChangeArrowheads="1"/>
          </p:cNvSpPr>
          <p:nvPr/>
        </p:nvSpPr>
        <p:spPr bwMode="auto">
          <a:xfrm>
            <a:off x="0" y="-224069"/>
            <a:ext cx="341424" cy="723275"/>
          </a:xfrm>
          <a:prstGeom prst="rect">
            <a:avLst/>
          </a:prstGeom>
          <a:solidFill>
            <a:srgbClr val="F9F9F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50784"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30303"/>
                </a:solidFill>
                <a:effectLst/>
                <a:latin typeface="Roboto" panose="02000000000000000000" pitchFamily="2" charset="0"/>
              </a:rPr>
              <a:t>      </a:t>
            </a:r>
            <a:endParaRPr kumimoji="0" lang="en-US" altLang="en-US" sz="700" b="0" i="0" u="none" strike="noStrike" cap="none" normalizeH="0" baseline="0" dirty="0">
              <a:ln>
                <a:noFill/>
              </a:ln>
              <a:solidFill>
                <a:srgbClr val="030303"/>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rgbClr val="030303"/>
                </a:solidFill>
                <a:effectLst/>
                <a:latin typeface="Roboto" panose="02000000000000000000" pitchFamily="2" charset="0"/>
                <a:hlinkClick r:id="rId3"/>
              </a:rPr>
              <a:t>TED-Ed</a:t>
            </a:r>
            <a:endParaRPr kumimoji="0" lang="en-US" altLang="en-US" sz="700" b="0" i="0" u="none" strike="noStrike" cap="none" normalizeH="0" baseline="0" dirty="0">
              <a:ln>
                <a:noFill/>
              </a:ln>
              <a:solidFill>
                <a:srgbClr val="030303"/>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8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55B179D4-F8C6-4BB8-8017-E117864614C5}"/>
              </a:ext>
            </a:extLst>
          </p:cNvPr>
          <p:cNvSpPr txBox="1"/>
          <p:nvPr/>
        </p:nvSpPr>
        <p:spPr>
          <a:xfrm>
            <a:off x="3417425" y="5894685"/>
            <a:ext cx="5070631" cy="461665"/>
          </a:xfrm>
          <a:prstGeom prst="rect">
            <a:avLst/>
          </a:prstGeom>
          <a:noFill/>
        </p:spPr>
        <p:txBody>
          <a:bodyPr wrap="square">
            <a:spAutoFit/>
          </a:bodyPr>
          <a:lstStyle/>
          <a:p>
            <a:r>
              <a:rPr lang="en-US" sz="1200" dirty="0">
                <a:hlinkClick r:id="rId4"/>
              </a:rPr>
              <a:t>https://www.youtube.com/watch?v=gE1neFrGcMs</a:t>
            </a:r>
            <a:endParaRPr lang="en-US" sz="1200" dirty="0"/>
          </a:p>
          <a:p>
            <a:endParaRPr lang="en-US" sz="1200" dirty="0"/>
          </a:p>
        </p:txBody>
      </p:sp>
      <p:sp>
        <p:nvSpPr>
          <p:cNvPr id="3" name="Slide Number Placeholder 2">
            <a:extLst>
              <a:ext uri="{FF2B5EF4-FFF2-40B4-BE49-F238E27FC236}">
                <a16:creationId xmlns:a16="http://schemas.microsoft.com/office/drawing/2014/main" id="{40D4C8AF-B2C0-4D43-A2BC-9D5246A6DB9C}"/>
              </a:ext>
            </a:extLst>
          </p:cNvPr>
          <p:cNvSpPr>
            <a:spLocks noGrp="1"/>
          </p:cNvSpPr>
          <p:nvPr>
            <p:ph type="sldNum" sz="quarter" idx="12"/>
          </p:nvPr>
        </p:nvSpPr>
        <p:spPr/>
        <p:txBody>
          <a:bodyPr/>
          <a:lstStyle/>
          <a:p>
            <a:fld id="{3DF89D67-9BF8-4FBA-A937-EF3CB4F45176}" type="slidenum">
              <a:rPr lang="en-US" smtClean="0"/>
              <a:t>9</a:t>
            </a:fld>
            <a:endParaRPr lang="en-US"/>
          </a:p>
        </p:txBody>
      </p:sp>
      <p:pic>
        <p:nvPicPr>
          <p:cNvPr id="12" name="Online Media 11" descr="A brief history of electric cars | Behind The Story">
            <a:hlinkClick r:id="" action="ppaction://media"/>
            <a:extLst>
              <a:ext uri="{FF2B5EF4-FFF2-40B4-BE49-F238E27FC236}">
                <a16:creationId xmlns:a16="http://schemas.microsoft.com/office/drawing/2014/main" id="{D6D4FA45-C68E-284F-BB2B-61D884898599}"/>
              </a:ext>
            </a:extLst>
          </p:cNvPr>
          <p:cNvPicPr>
            <a:picLocks noRot="1" noChangeAspect="1"/>
          </p:cNvPicPr>
          <p:nvPr>
            <a:videoFile r:link="rId1"/>
          </p:nvPr>
        </p:nvPicPr>
        <p:blipFill>
          <a:blip r:embed="rId5"/>
          <a:stretch>
            <a:fillRect/>
          </a:stretch>
        </p:blipFill>
        <p:spPr>
          <a:xfrm>
            <a:off x="1828800" y="1418719"/>
            <a:ext cx="7690899" cy="4345358"/>
          </a:xfrm>
          <a:prstGeom prst="rect">
            <a:avLst/>
          </a:prstGeom>
        </p:spPr>
      </p:pic>
    </p:spTree>
    <p:extLst>
      <p:ext uri="{BB962C8B-B14F-4D97-AF65-F5344CB8AC3E}">
        <p14:creationId xmlns:p14="http://schemas.microsoft.com/office/powerpoint/2010/main" val="69094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1847</TotalTime>
  <Words>3883</Words>
  <Application>Microsoft Macintosh PowerPoint</Application>
  <PresentationFormat>Widescreen</PresentationFormat>
  <Paragraphs>226</Paragraphs>
  <Slides>30</Slides>
  <Notes>0</Notes>
  <HiddenSlides>0</HiddenSlides>
  <MMClips>9</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30</vt:i4>
      </vt:variant>
    </vt:vector>
  </HeadingPairs>
  <TitlesOfParts>
    <vt:vector size="41" baseType="lpstr">
      <vt:lpstr>Basetica</vt:lpstr>
      <vt:lpstr>inherit</vt:lpstr>
      <vt:lpstr>Arial</vt:lpstr>
      <vt:lpstr>Barlow</vt:lpstr>
      <vt:lpstr>Calibri</vt:lpstr>
      <vt:lpstr>Calibri Light</vt:lpstr>
      <vt:lpstr>Georgia</vt:lpstr>
      <vt:lpstr>Open Sans</vt:lpstr>
      <vt:lpstr>Roboto</vt:lpstr>
      <vt:lpstr>Office Theme</vt:lpstr>
      <vt:lpstr>1_Office Theme</vt:lpstr>
      <vt:lpstr>Freight Disruptors -- Forces Can Change Everything </vt:lpstr>
      <vt:lpstr>Exploring Disruption: Impacts of and Electric Vehicles (EVs) and Last Mile AVs On Future Mobility and  “last mile” technology (e.g., drones and bots)</vt:lpstr>
      <vt:lpstr>Key Definitions -- Electric Mobility/ Electric Vehicles  </vt:lpstr>
      <vt:lpstr>EV Type Differences  Explained </vt:lpstr>
      <vt:lpstr>How Electric Vehicles Work </vt:lpstr>
      <vt:lpstr>PowerPoint Presentation</vt:lpstr>
      <vt:lpstr>EV Historical Timeline</vt:lpstr>
      <vt:lpstr>Videos Describing EV Historical Development </vt:lpstr>
      <vt:lpstr>Videos Describing EV Historical Development </vt:lpstr>
      <vt:lpstr>Goals Alignment: EV’s are the Future </vt:lpstr>
      <vt:lpstr>Key Performance Parameters: ICE vs. EV</vt:lpstr>
      <vt:lpstr>The Tipping Point For EVs -- the Future is not now – but 2030 is a Major Target Date</vt:lpstr>
      <vt:lpstr>PowerPoint Presentation</vt:lpstr>
      <vt:lpstr>Sorting it Out : EV Batteries vs Hydrogen Fuel Cells. </vt:lpstr>
      <vt:lpstr>Which of the two — batteries or hydrogen — is the alternative ‘fuel’ of the future? : Current Best Technology Depends on Type of Vehicle and Operating Circumstances </vt:lpstr>
      <vt:lpstr>PowerPoint Presentation</vt:lpstr>
      <vt:lpstr>Batteries and Energy Source Are Crucial for Decarbonization But…</vt:lpstr>
      <vt:lpstr>PowerPoint Presentation</vt:lpstr>
      <vt:lpstr> US Charging Stations – January 2022  </vt:lpstr>
      <vt:lpstr>Funding for EV Charging Stations and Vehicle Purchases</vt:lpstr>
      <vt:lpstr>EV Market Overview  (1) The growing economy of the electric car industry - Bing video </vt:lpstr>
      <vt:lpstr>PowerPoint Presentation</vt:lpstr>
      <vt:lpstr>EV Market --US  SALES</vt:lpstr>
      <vt:lpstr>Reasons To Support EV Development</vt:lpstr>
      <vt:lpstr>Five EV Take-ways </vt:lpstr>
      <vt:lpstr>Drones and  Delivery Bots   178) Can delivery drones and robots make it in "the last mile"? - YouTube</vt:lpstr>
      <vt:lpstr>PowerPoint Presentation</vt:lpstr>
      <vt:lpstr>Drones and Delivery Bots (178) Is drone delivery practical? - YouTube </vt:lpstr>
      <vt:lpstr>PowerPoint Presentation</vt:lpstr>
      <vt:lpstr>Final Thought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James</dc:creator>
  <cp:lastModifiedBy>Stephen Ayraud</cp:lastModifiedBy>
  <cp:revision>11</cp:revision>
  <dcterms:created xsi:type="dcterms:W3CDTF">2022-03-28T13:55:42Z</dcterms:created>
  <dcterms:modified xsi:type="dcterms:W3CDTF">2022-04-01T16:54:30Z</dcterms:modified>
</cp:coreProperties>
</file>