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67" r:id="rId3"/>
    <p:sldId id="256" r:id="rId4"/>
    <p:sldId id="268" r:id="rId5"/>
    <p:sldId id="306" r:id="rId6"/>
    <p:sldId id="269" r:id="rId7"/>
    <p:sldId id="273" r:id="rId8"/>
    <p:sldId id="271" r:id="rId9"/>
    <p:sldId id="279" r:id="rId10"/>
    <p:sldId id="276" r:id="rId11"/>
    <p:sldId id="296" r:id="rId12"/>
    <p:sldId id="274" r:id="rId13"/>
    <p:sldId id="308" r:id="rId14"/>
    <p:sldId id="278" r:id="rId15"/>
    <p:sldId id="281" r:id="rId16"/>
    <p:sldId id="282" r:id="rId17"/>
    <p:sldId id="285" r:id="rId18"/>
    <p:sldId id="283" r:id="rId19"/>
    <p:sldId id="298" r:id="rId20"/>
    <p:sldId id="287" r:id="rId21"/>
    <p:sldId id="280" r:id="rId22"/>
    <p:sldId id="288" r:id="rId23"/>
    <p:sldId id="299" r:id="rId24"/>
    <p:sldId id="289" r:id="rId25"/>
    <p:sldId id="300" r:id="rId26"/>
    <p:sldId id="291" r:id="rId27"/>
    <p:sldId id="284" r:id="rId28"/>
    <p:sldId id="293" r:id="rId29"/>
    <p:sldId id="309" r:id="rId30"/>
    <p:sldId id="304" r:id="rId31"/>
    <p:sldId id="294" r:id="rId32"/>
    <p:sldId id="307" r:id="rId33"/>
    <p:sldId id="295" r:id="rId34"/>
    <p:sldId id="270" r:id="rId35"/>
    <p:sldId id="305" r:id="rId36"/>
    <p:sldId id="27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02" autoAdjust="0"/>
    <p:restoredTop sz="94648"/>
  </p:normalViewPr>
  <p:slideViewPr>
    <p:cSldViewPr snapToGrid="0">
      <p:cViewPr varScale="1">
        <p:scale>
          <a:sx n="113" d="100"/>
          <a:sy n="113" d="100"/>
        </p:scale>
        <p:origin x="200" y="2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8E833-8EA2-434C-83F5-3EF38D0CEE35}" type="datetimeFigureOut">
              <a:rPr lang="en-US" smtClean="0"/>
              <a:t>4/22/22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9A309-DFC8-4A1B-A04A-45B5FC350A24}" type="slidenum">
              <a:rPr lang="en-US" smtClean="0"/>
              <a:t>‹#›</a:t>
            </a:fld>
            <a:endParaRPr lang="en-US"/>
          </a:p>
        </p:txBody>
      </p:sp>
    </p:spTree>
    <p:extLst>
      <p:ext uri="{BB962C8B-B14F-4D97-AF65-F5344CB8AC3E}">
        <p14:creationId xmlns:p14="http://schemas.microsoft.com/office/powerpoint/2010/main" val="202931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A4A4A"/>
                </a:solidFill>
                <a:effectLst/>
                <a:latin typeface="pnRegular"/>
              </a:rPr>
              <a:t>A quick look at the grocery and supermarket industry points to various disruptions that players in the market must anticipate and manage proactively. According to research from IBISWorld, “the U.S. imports more than half of the fruit and nuts sold in the grocery stores,” leaving these supply chains open to a variety of upstream risks. To maintain competitive advantage, supermarkets gather point of sale (POS) data, used in forecasting projections and inventory management. Rarely is this data shared with upstream suppliers and logistics providers so all members of the network are prepared for action. Furthermore, actors at the bottom of the value chain, such as small holder farmers and cooperatives, do not push information downstream to help retailers prepare for supply chain disruptions such as environmental damage or crop destruction. This creates reactive supply chains, where partners are not prepared and the cost is passed down to end consumers. A better scenario would be to gather information from across the value chain, and in the case of foreseen disruptions find alternative suppliers that can temporarily fill the demands.</a:t>
            </a:r>
            <a:br>
              <a:rPr lang="en-US" dirty="0"/>
            </a:br>
            <a:r>
              <a:rPr lang="en-US" b="0" i="0" dirty="0">
                <a:solidFill>
                  <a:srgbClr val="4A4A4A"/>
                </a:solidFill>
                <a:effectLst/>
                <a:latin typeface="pnRegular"/>
              </a:rPr>
              <a:t>Original article: https://www.tradeready.ca/2015/trade-takeaways/build-intelligent-supply-chain-putting-big-data-work/</a:t>
            </a:r>
            <a:endParaRPr lang="en-US" dirty="0"/>
          </a:p>
        </p:txBody>
      </p:sp>
      <p:sp>
        <p:nvSpPr>
          <p:cNvPr id="4" name="Slide Number Placeholder 3"/>
          <p:cNvSpPr>
            <a:spLocks noGrp="1"/>
          </p:cNvSpPr>
          <p:nvPr>
            <p:ph type="sldNum" sz="quarter" idx="5"/>
          </p:nvPr>
        </p:nvSpPr>
        <p:spPr/>
        <p:txBody>
          <a:bodyPr/>
          <a:lstStyle/>
          <a:p>
            <a:fld id="{B049A309-DFC8-4A1B-A04A-45B5FC350A24}" type="slidenum">
              <a:rPr lang="en-US" smtClean="0"/>
              <a:t>13</a:t>
            </a:fld>
            <a:endParaRPr lang="en-US"/>
          </a:p>
        </p:txBody>
      </p:sp>
    </p:spTree>
    <p:extLst>
      <p:ext uri="{BB962C8B-B14F-4D97-AF65-F5344CB8AC3E}">
        <p14:creationId xmlns:p14="http://schemas.microsoft.com/office/powerpoint/2010/main" val="95748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EDCC-ABEA-4BDC-B200-37E3469610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BF58E6-A1AF-4B6E-BC47-E350D13865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98825B-86D6-4375-8B9E-9467991EF65B}"/>
              </a:ext>
            </a:extLst>
          </p:cNvPr>
          <p:cNvSpPr>
            <a:spLocks noGrp="1"/>
          </p:cNvSpPr>
          <p:nvPr>
            <p:ph type="dt" sz="half" idx="10"/>
          </p:nvPr>
        </p:nvSpPr>
        <p:spPr/>
        <p:txBody>
          <a:bodyPr/>
          <a:lstStyle/>
          <a:p>
            <a:fld id="{A4BF29FA-6A01-426C-82E2-9AADF33A408F}" type="datetimeFigureOut">
              <a:rPr lang="en-US" smtClean="0"/>
              <a:t>4/22/22</a:t>
            </a:fld>
            <a:endParaRPr lang="en-US"/>
          </a:p>
        </p:txBody>
      </p:sp>
      <p:sp>
        <p:nvSpPr>
          <p:cNvPr id="5" name="Footer Placeholder 4">
            <a:extLst>
              <a:ext uri="{FF2B5EF4-FFF2-40B4-BE49-F238E27FC236}">
                <a16:creationId xmlns:a16="http://schemas.microsoft.com/office/drawing/2014/main" id="{514544D3-6977-4C02-A441-19AA63D41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CB96C-F745-433B-B05F-A397F4507A2B}"/>
              </a:ext>
            </a:extLst>
          </p:cNvPr>
          <p:cNvSpPr>
            <a:spLocks noGrp="1"/>
          </p:cNvSpPr>
          <p:nvPr>
            <p:ph type="sldNum" sz="quarter" idx="12"/>
          </p:nvPr>
        </p:nvSpPr>
        <p:spPr/>
        <p:txBody>
          <a:bodyPr/>
          <a:lstStyle/>
          <a:p>
            <a:fld id="{1BF162CC-7C0D-4DC9-8D37-FD6FF02C8EA3}" type="slidenum">
              <a:rPr lang="en-US" smtClean="0"/>
              <a:t>‹#›</a:t>
            </a:fld>
            <a:endParaRPr lang="en-US"/>
          </a:p>
        </p:txBody>
      </p:sp>
    </p:spTree>
    <p:extLst>
      <p:ext uri="{BB962C8B-B14F-4D97-AF65-F5344CB8AC3E}">
        <p14:creationId xmlns:p14="http://schemas.microsoft.com/office/powerpoint/2010/main" val="395389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A183-F0B6-4321-9A0E-60E982158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4213EF-57E0-428B-8045-06857746CC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B3F74-A7D4-4CD5-A7FC-A79FE42A32EB}"/>
              </a:ext>
            </a:extLst>
          </p:cNvPr>
          <p:cNvSpPr>
            <a:spLocks noGrp="1"/>
          </p:cNvSpPr>
          <p:nvPr>
            <p:ph type="dt" sz="half" idx="10"/>
          </p:nvPr>
        </p:nvSpPr>
        <p:spPr/>
        <p:txBody>
          <a:bodyPr/>
          <a:lstStyle/>
          <a:p>
            <a:fld id="{A4BF29FA-6A01-426C-82E2-9AADF33A408F}" type="datetimeFigureOut">
              <a:rPr lang="en-US" smtClean="0"/>
              <a:t>4/22/22</a:t>
            </a:fld>
            <a:endParaRPr lang="en-US"/>
          </a:p>
        </p:txBody>
      </p:sp>
      <p:sp>
        <p:nvSpPr>
          <p:cNvPr id="5" name="Footer Placeholder 4">
            <a:extLst>
              <a:ext uri="{FF2B5EF4-FFF2-40B4-BE49-F238E27FC236}">
                <a16:creationId xmlns:a16="http://schemas.microsoft.com/office/drawing/2014/main" id="{B14AE0EC-B5D0-4758-957E-0E6A0D0F1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E0CEB-F3DE-47DD-9B9C-EB5200499585}"/>
              </a:ext>
            </a:extLst>
          </p:cNvPr>
          <p:cNvSpPr>
            <a:spLocks noGrp="1"/>
          </p:cNvSpPr>
          <p:nvPr>
            <p:ph type="sldNum" sz="quarter" idx="12"/>
          </p:nvPr>
        </p:nvSpPr>
        <p:spPr/>
        <p:txBody>
          <a:bodyPr/>
          <a:lstStyle/>
          <a:p>
            <a:fld id="{1BF162CC-7C0D-4DC9-8D37-FD6FF02C8EA3}" type="slidenum">
              <a:rPr lang="en-US" smtClean="0"/>
              <a:t>‹#›</a:t>
            </a:fld>
            <a:endParaRPr lang="en-US"/>
          </a:p>
        </p:txBody>
      </p:sp>
    </p:spTree>
    <p:extLst>
      <p:ext uri="{BB962C8B-B14F-4D97-AF65-F5344CB8AC3E}">
        <p14:creationId xmlns:p14="http://schemas.microsoft.com/office/powerpoint/2010/main" val="126206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B641F-8CC3-4445-95C3-75D5FC60CE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E0379B-D3E5-4580-90E0-B53A3F300D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2B6CB-8A2F-4F28-93D9-D969F7A952EB}"/>
              </a:ext>
            </a:extLst>
          </p:cNvPr>
          <p:cNvSpPr>
            <a:spLocks noGrp="1"/>
          </p:cNvSpPr>
          <p:nvPr>
            <p:ph type="dt" sz="half" idx="10"/>
          </p:nvPr>
        </p:nvSpPr>
        <p:spPr/>
        <p:txBody>
          <a:bodyPr/>
          <a:lstStyle/>
          <a:p>
            <a:fld id="{A4BF29FA-6A01-426C-82E2-9AADF33A408F}" type="datetimeFigureOut">
              <a:rPr lang="en-US" smtClean="0"/>
              <a:t>4/22/22</a:t>
            </a:fld>
            <a:endParaRPr lang="en-US"/>
          </a:p>
        </p:txBody>
      </p:sp>
      <p:sp>
        <p:nvSpPr>
          <p:cNvPr id="5" name="Footer Placeholder 4">
            <a:extLst>
              <a:ext uri="{FF2B5EF4-FFF2-40B4-BE49-F238E27FC236}">
                <a16:creationId xmlns:a16="http://schemas.microsoft.com/office/drawing/2014/main" id="{9882A163-EEC2-4D06-AF0A-CB96B3F9B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2352F-0371-47A6-BC2F-EB48ACBE735A}"/>
              </a:ext>
            </a:extLst>
          </p:cNvPr>
          <p:cNvSpPr>
            <a:spLocks noGrp="1"/>
          </p:cNvSpPr>
          <p:nvPr>
            <p:ph type="sldNum" sz="quarter" idx="12"/>
          </p:nvPr>
        </p:nvSpPr>
        <p:spPr/>
        <p:txBody>
          <a:bodyPr/>
          <a:lstStyle/>
          <a:p>
            <a:fld id="{1BF162CC-7C0D-4DC9-8D37-FD6FF02C8EA3}" type="slidenum">
              <a:rPr lang="en-US" smtClean="0"/>
              <a:t>‹#›</a:t>
            </a:fld>
            <a:endParaRPr lang="en-US"/>
          </a:p>
        </p:txBody>
      </p:sp>
    </p:spTree>
    <p:extLst>
      <p:ext uri="{BB962C8B-B14F-4D97-AF65-F5344CB8AC3E}">
        <p14:creationId xmlns:p14="http://schemas.microsoft.com/office/powerpoint/2010/main" val="299676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DE49-1F96-4668-967D-D928FBE91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959E95-1858-4FC4-9890-568C4C388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83D8DB-D6AF-4A3C-A416-EF84B30779A6}"/>
              </a:ext>
            </a:extLst>
          </p:cNvPr>
          <p:cNvSpPr>
            <a:spLocks noGrp="1"/>
          </p:cNvSpPr>
          <p:nvPr>
            <p:ph type="dt" sz="half" idx="10"/>
          </p:nvPr>
        </p:nvSpPr>
        <p:spPr/>
        <p:txBody>
          <a:bodyPr/>
          <a:lstStyle/>
          <a:p>
            <a:fld id="{904A6254-5845-419A-B267-15D89D8D37C6}" type="datetime1">
              <a:rPr lang="en-US" smtClean="0"/>
              <a:t>4/22/22</a:t>
            </a:fld>
            <a:endParaRPr lang="en-US" dirty="0"/>
          </a:p>
        </p:txBody>
      </p:sp>
      <p:sp>
        <p:nvSpPr>
          <p:cNvPr id="5" name="Footer Placeholder 4">
            <a:extLst>
              <a:ext uri="{FF2B5EF4-FFF2-40B4-BE49-F238E27FC236}">
                <a16:creationId xmlns:a16="http://schemas.microsoft.com/office/drawing/2014/main" id="{27072C77-126A-46E7-80E8-F49C29FBA1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15962F-E5BD-45E7-A291-57542AA2CF90}"/>
              </a:ext>
            </a:extLst>
          </p:cNvPr>
          <p:cNvSpPr>
            <a:spLocks noGrp="1"/>
          </p:cNvSpPr>
          <p:nvPr>
            <p:ph type="sldNum" sz="quarter" idx="12"/>
          </p:nvPr>
        </p:nvSpPr>
        <p:spPr/>
        <p:txBody>
          <a:bodyPr/>
          <a:lstStyle/>
          <a:p>
            <a:fld id="{C96CA7F4-6D84-4522-868B-1687FC6643FA}" type="slidenum">
              <a:rPr lang="en-US" smtClean="0"/>
              <a:t>‹#›</a:t>
            </a:fld>
            <a:endParaRPr lang="en-US" dirty="0"/>
          </a:p>
        </p:txBody>
      </p:sp>
    </p:spTree>
    <p:extLst>
      <p:ext uri="{BB962C8B-B14F-4D97-AF65-F5344CB8AC3E}">
        <p14:creationId xmlns:p14="http://schemas.microsoft.com/office/powerpoint/2010/main" val="303691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6017-3661-4071-A9F9-ABBEE276DC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195CC2-C185-4EEF-898F-C4CAAA09E0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50E35-EFC9-415B-BE59-A4C3C023766C}"/>
              </a:ext>
            </a:extLst>
          </p:cNvPr>
          <p:cNvSpPr>
            <a:spLocks noGrp="1"/>
          </p:cNvSpPr>
          <p:nvPr>
            <p:ph type="dt" sz="half" idx="10"/>
          </p:nvPr>
        </p:nvSpPr>
        <p:spPr/>
        <p:txBody>
          <a:bodyPr/>
          <a:lstStyle/>
          <a:p>
            <a:fld id="{07C96BB1-2E9C-4CC6-81E3-F3364AC1E765}" type="datetime1">
              <a:rPr lang="en-US" smtClean="0"/>
              <a:t>4/22/22</a:t>
            </a:fld>
            <a:endParaRPr lang="en-US" dirty="0"/>
          </a:p>
        </p:txBody>
      </p:sp>
      <p:sp>
        <p:nvSpPr>
          <p:cNvPr id="5" name="Footer Placeholder 4">
            <a:extLst>
              <a:ext uri="{FF2B5EF4-FFF2-40B4-BE49-F238E27FC236}">
                <a16:creationId xmlns:a16="http://schemas.microsoft.com/office/drawing/2014/main" id="{4A775A84-407D-439F-9C2D-9A584A7841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5E4298-E8EC-42B0-A4F3-A59AB5EF9F17}"/>
              </a:ext>
            </a:extLst>
          </p:cNvPr>
          <p:cNvSpPr>
            <a:spLocks noGrp="1"/>
          </p:cNvSpPr>
          <p:nvPr>
            <p:ph type="sldNum" sz="quarter" idx="12"/>
          </p:nvPr>
        </p:nvSpPr>
        <p:spPr/>
        <p:txBody>
          <a:bodyPr/>
          <a:lstStyle/>
          <a:p>
            <a:fld id="{C96CA7F4-6D84-4522-868B-1687FC6643FA}" type="slidenum">
              <a:rPr lang="en-US" smtClean="0"/>
              <a:t>‹#›</a:t>
            </a:fld>
            <a:endParaRPr lang="en-US" dirty="0"/>
          </a:p>
        </p:txBody>
      </p:sp>
    </p:spTree>
    <p:extLst>
      <p:ext uri="{BB962C8B-B14F-4D97-AF65-F5344CB8AC3E}">
        <p14:creationId xmlns:p14="http://schemas.microsoft.com/office/powerpoint/2010/main" val="1991609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13CE-DC38-4AF9-B654-E44891C043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9328AB-C336-4A80-905F-713D85A828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A3559-5264-458F-AE47-977291FB0B75}"/>
              </a:ext>
            </a:extLst>
          </p:cNvPr>
          <p:cNvSpPr>
            <a:spLocks noGrp="1"/>
          </p:cNvSpPr>
          <p:nvPr>
            <p:ph type="dt" sz="half" idx="10"/>
          </p:nvPr>
        </p:nvSpPr>
        <p:spPr/>
        <p:txBody>
          <a:bodyPr/>
          <a:lstStyle/>
          <a:p>
            <a:fld id="{51DC63D3-693E-43B7-AF1E-D8E783335D75}" type="datetime1">
              <a:rPr lang="en-US" smtClean="0"/>
              <a:t>4/22/22</a:t>
            </a:fld>
            <a:endParaRPr lang="en-US" dirty="0"/>
          </a:p>
        </p:txBody>
      </p:sp>
      <p:sp>
        <p:nvSpPr>
          <p:cNvPr id="5" name="Footer Placeholder 4">
            <a:extLst>
              <a:ext uri="{FF2B5EF4-FFF2-40B4-BE49-F238E27FC236}">
                <a16:creationId xmlns:a16="http://schemas.microsoft.com/office/drawing/2014/main" id="{F9F239F2-9074-47B4-8FED-DF6CEB5A75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B45B50-3086-4987-9BE3-0B8C3046FEBF}"/>
              </a:ext>
            </a:extLst>
          </p:cNvPr>
          <p:cNvSpPr>
            <a:spLocks noGrp="1"/>
          </p:cNvSpPr>
          <p:nvPr>
            <p:ph type="sldNum" sz="quarter" idx="12"/>
          </p:nvPr>
        </p:nvSpPr>
        <p:spPr/>
        <p:txBody>
          <a:bodyPr/>
          <a:lstStyle/>
          <a:p>
            <a:fld id="{C96CA7F4-6D84-4522-868B-1687FC6643FA}" type="slidenum">
              <a:rPr lang="en-US" smtClean="0"/>
              <a:t>‹#›</a:t>
            </a:fld>
            <a:endParaRPr lang="en-US" dirty="0"/>
          </a:p>
        </p:txBody>
      </p:sp>
    </p:spTree>
    <p:extLst>
      <p:ext uri="{BB962C8B-B14F-4D97-AF65-F5344CB8AC3E}">
        <p14:creationId xmlns:p14="http://schemas.microsoft.com/office/powerpoint/2010/main" val="3598869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6CE3-364F-4C49-8EA0-C29E0AE4F4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0DB5F3-769B-495A-B517-23976FEE5D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309CE2-C9DA-4AD4-835B-5E000190A8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AFC080-8F5F-4147-AA77-60AB34C4CEC4}"/>
              </a:ext>
            </a:extLst>
          </p:cNvPr>
          <p:cNvSpPr>
            <a:spLocks noGrp="1"/>
          </p:cNvSpPr>
          <p:nvPr>
            <p:ph type="dt" sz="half" idx="10"/>
          </p:nvPr>
        </p:nvSpPr>
        <p:spPr/>
        <p:txBody>
          <a:bodyPr/>
          <a:lstStyle/>
          <a:p>
            <a:fld id="{90D786E7-4AF1-4EC8-A046-13E2E9A25415}" type="datetime1">
              <a:rPr lang="en-US" smtClean="0"/>
              <a:t>4/22/22</a:t>
            </a:fld>
            <a:endParaRPr lang="en-US" dirty="0"/>
          </a:p>
        </p:txBody>
      </p:sp>
      <p:sp>
        <p:nvSpPr>
          <p:cNvPr id="6" name="Footer Placeholder 5">
            <a:extLst>
              <a:ext uri="{FF2B5EF4-FFF2-40B4-BE49-F238E27FC236}">
                <a16:creationId xmlns:a16="http://schemas.microsoft.com/office/drawing/2014/main" id="{71A3DF71-AC04-44EB-8A16-6683D68975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787B66-8FC9-4B18-92D0-448636B06A91}"/>
              </a:ext>
            </a:extLst>
          </p:cNvPr>
          <p:cNvSpPr>
            <a:spLocks noGrp="1"/>
          </p:cNvSpPr>
          <p:nvPr>
            <p:ph type="sldNum" sz="quarter" idx="12"/>
          </p:nvPr>
        </p:nvSpPr>
        <p:spPr/>
        <p:txBody>
          <a:bodyPr/>
          <a:lstStyle/>
          <a:p>
            <a:fld id="{C96CA7F4-6D84-4522-868B-1687FC6643FA}" type="slidenum">
              <a:rPr lang="en-US" smtClean="0"/>
              <a:t>‹#›</a:t>
            </a:fld>
            <a:endParaRPr lang="en-US" dirty="0"/>
          </a:p>
        </p:txBody>
      </p:sp>
    </p:spTree>
    <p:extLst>
      <p:ext uri="{BB962C8B-B14F-4D97-AF65-F5344CB8AC3E}">
        <p14:creationId xmlns:p14="http://schemas.microsoft.com/office/powerpoint/2010/main" val="3992129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D0D4-3B15-4808-AA0F-25F05190CE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86B580-B1B5-4593-A45C-FBF7E000B2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9CB5D-1CE0-40EC-891A-189C49BD17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41B3FF-9C4B-4C36-97A6-0603DD4A2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1E41FF-D2F0-4B87-8821-BA50623159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0C7D2-6C9E-4815-82FD-92A6290F313B}"/>
              </a:ext>
            </a:extLst>
          </p:cNvPr>
          <p:cNvSpPr>
            <a:spLocks noGrp="1"/>
          </p:cNvSpPr>
          <p:nvPr>
            <p:ph type="dt" sz="half" idx="10"/>
          </p:nvPr>
        </p:nvSpPr>
        <p:spPr/>
        <p:txBody>
          <a:bodyPr/>
          <a:lstStyle/>
          <a:p>
            <a:fld id="{FF86AD38-079F-4468-A429-963475325E2E}" type="datetime1">
              <a:rPr lang="en-US" smtClean="0"/>
              <a:t>4/22/22</a:t>
            </a:fld>
            <a:endParaRPr lang="en-US" dirty="0"/>
          </a:p>
        </p:txBody>
      </p:sp>
      <p:sp>
        <p:nvSpPr>
          <p:cNvPr id="8" name="Footer Placeholder 7">
            <a:extLst>
              <a:ext uri="{FF2B5EF4-FFF2-40B4-BE49-F238E27FC236}">
                <a16:creationId xmlns:a16="http://schemas.microsoft.com/office/drawing/2014/main" id="{0012F696-D059-49A9-B245-B2AD94A02E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6FD7197-881F-4DAF-8777-031630282B64}"/>
              </a:ext>
            </a:extLst>
          </p:cNvPr>
          <p:cNvSpPr>
            <a:spLocks noGrp="1"/>
          </p:cNvSpPr>
          <p:nvPr>
            <p:ph type="sldNum" sz="quarter" idx="12"/>
          </p:nvPr>
        </p:nvSpPr>
        <p:spPr/>
        <p:txBody>
          <a:bodyPr/>
          <a:lstStyle/>
          <a:p>
            <a:fld id="{C96CA7F4-6D84-4522-868B-1687FC6643FA}" type="slidenum">
              <a:rPr lang="en-US" smtClean="0"/>
              <a:t>‹#›</a:t>
            </a:fld>
            <a:endParaRPr lang="en-US" dirty="0"/>
          </a:p>
        </p:txBody>
      </p:sp>
    </p:spTree>
    <p:extLst>
      <p:ext uri="{BB962C8B-B14F-4D97-AF65-F5344CB8AC3E}">
        <p14:creationId xmlns:p14="http://schemas.microsoft.com/office/powerpoint/2010/main" val="3513001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F283E-7A9A-4951-9F9C-47D9F9273A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7840E7-E514-4AE8-9634-4C0CFBED76A5}"/>
              </a:ext>
            </a:extLst>
          </p:cNvPr>
          <p:cNvSpPr>
            <a:spLocks noGrp="1"/>
          </p:cNvSpPr>
          <p:nvPr>
            <p:ph type="dt" sz="half" idx="10"/>
          </p:nvPr>
        </p:nvSpPr>
        <p:spPr/>
        <p:txBody>
          <a:bodyPr/>
          <a:lstStyle/>
          <a:p>
            <a:fld id="{9F4EBBDF-DE74-40CD-AD73-379A399714BB}" type="datetime1">
              <a:rPr lang="en-US" smtClean="0"/>
              <a:t>4/22/22</a:t>
            </a:fld>
            <a:endParaRPr lang="en-US" dirty="0"/>
          </a:p>
        </p:txBody>
      </p:sp>
      <p:sp>
        <p:nvSpPr>
          <p:cNvPr id="4" name="Footer Placeholder 3">
            <a:extLst>
              <a:ext uri="{FF2B5EF4-FFF2-40B4-BE49-F238E27FC236}">
                <a16:creationId xmlns:a16="http://schemas.microsoft.com/office/drawing/2014/main" id="{B5ABA4B0-DF54-41F2-9A99-67F31188886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41ADD-5D21-444D-B1E7-A85EE02F979F}"/>
              </a:ext>
            </a:extLst>
          </p:cNvPr>
          <p:cNvSpPr>
            <a:spLocks noGrp="1"/>
          </p:cNvSpPr>
          <p:nvPr>
            <p:ph type="sldNum" sz="quarter" idx="12"/>
          </p:nvPr>
        </p:nvSpPr>
        <p:spPr/>
        <p:txBody>
          <a:bodyPr/>
          <a:lstStyle/>
          <a:p>
            <a:fld id="{C96CA7F4-6D84-4522-868B-1687FC6643FA}" type="slidenum">
              <a:rPr lang="en-US" smtClean="0"/>
              <a:t>‹#›</a:t>
            </a:fld>
            <a:endParaRPr lang="en-US" dirty="0"/>
          </a:p>
        </p:txBody>
      </p:sp>
    </p:spTree>
    <p:extLst>
      <p:ext uri="{BB962C8B-B14F-4D97-AF65-F5344CB8AC3E}">
        <p14:creationId xmlns:p14="http://schemas.microsoft.com/office/powerpoint/2010/main" val="245574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1D58B-2EFB-485E-BB6C-8EEFF04EEE81}"/>
              </a:ext>
            </a:extLst>
          </p:cNvPr>
          <p:cNvSpPr>
            <a:spLocks noGrp="1"/>
          </p:cNvSpPr>
          <p:nvPr>
            <p:ph type="dt" sz="half" idx="10"/>
          </p:nvPr>
        </p:nvSpPr>
        <p:spPr/>
        <p:txBody>
          <a:bodyPr/>
          <a:lstStyle/>
          <a:p>
            <a:fld id="{1F9E93D7-433A-4B30-BB87-5209923D92E1}" type="datetime1">
              <a:rPr lang="en-US" smtClean="0"/>
              <a:t>4/22/22</a:t>
            </a:fld>
            <a:endParaRPr lang="en-US" dirty="0"/>
          </a:p>
        </p:txBody>
      </p:sp>
      <p:sp>
        <p:nvSpPr>
          <p:cNvPr id="3" name="Footer Placeholder 2">
            <a:extLst>
              <a:ext uri="{FF2B5EF4-FFF2-40B4-BE49-F238E27FC236}">
                <a16:creationId xmlns:a16="http://schemas.microsoft.com/office/drawing/2014/main" id="{A0F8EAF6-383F-4CE6-9427-662CE11414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DCCD82-C860-433C-A4A6-E7D092323AEB}"/>
              </a:ext>
            </a:extLst>
          </p:cNvPr>
          <p:cNvSpPr>
            <a:spLocks noGrp="1"/>
          </p:cNvSpPr>
          <p:nvPr>
            <p:ph type="sldNum" sz="quarter" idx="12"/>
          </p:nvPr>
        </p:nvSpPr>
        <p:spPr/>
        <p:txBody>
          <a:bodyPr/>
          <a:lstStyle/>
          <a:p>
            <a:fld id="{C96CA7F4-6D84-4522-868B-1687FC6643FA}" type="slidenum">
              <a:rPr lang="en-US" smtClean="0"/>
              <a:t>‹#›</a:t>
            </a:fld>
            <a:endParaRPr lang="en-US" dirty="0"/>
          </a:p>
        </p:txBody>
      </p:sp>
    </p:spTree>
    <p:extLst>
      <p:ext uri="{BB962C8B-B14F-4D97-AF65-F5344CB8AC3E}">
        <p14:creationId xmlns:p14="http://schemas.microsoft.com/office/powerpoint/2010/main" val="3233791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3D6E-3F4D-4464-BA05-D00C13BF53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3AA0DB-CAC3-4BC1-A213-604448C00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9B09D9-2E4F-4442-9AA4-5D26F4F29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0A23D-19BB-465B-B331-96C0A99950D9}"/>
              </a:ext>
            </a:extLst>
          </p:cNvPr>
          <p:cNvSpPr>
            <a:spLocks noGrp="1"/>
          </p:cNvSpPr>
          <p:nvPr>
            <p:ph type="dt" sz="half" idx="10"/>
          </p:nvPr>
        </p:nvSpPr>
        <p:spPr/>
        <p:txBody>
          <a:bodyPr/>
          <a:lstStyle/>
          <a:p>
            <a:fld id="{6A926749-3031-4AF3-B3CB-1DD70DE92CB0}" type="datetime1">
              <a:rPr lang="en-US" smtClean="0"/>
              <a:t>4/22/22</a:t>
            </a:fld>
            <a:endParaRPr lang="en-US" dirty="0"/>
          </a:p>
        </p:txBody>
      </p:sp>
      <p:sp>
        <p:nvSpPr>
          <p:cNvPr id="6" name="Footer Placeholder 5">
            <a:extLst>
              <a:ext uri="{FF2B5EF4-FFF2-40B4-BE49-F238E27FC236}">
                <a16:creationId xmlns:a16="http://schemas.microsoft.com/office/drawing/2014/main" id="{528EB800-6234-41E5-8C1D-BD81BB03F5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D3B307-A487-4C8D-AA69-8C882943806E}"/>
              </a:ext>
            </a:extLst>
          </p:cNvPr>
          <p:cNvSpPr>
            <a:spLocks noGrp="1"/>
          </p:cNvSpPr>
          <p:nvPr>
            <p:ph type="sldNum" sz="quarter" idx="12"/>
          </p:nvPr>
        </p:nvSpPr>
        <p:spPr/>
        <p:txBody>
          <a:bodyPr/>
          <a:lstStyle/>
          <a:p>
            <a:fld id="{C96CA7F4-6D84-4522-868B-1687FC6643FA}" type="slidenum">
              <a:rPr lang="en-US" smtClean="0"/>
              <a:t>‹#›</a:t>
            </a:fld>
            <a:endParaRPr lang="en-US" dirty="0"/>
          </a:p>
        </p:txBody>
      </p:sp>
    </p:spTree>
    <p:extLst>
      <p:ext uri="{BB962C8B-B14F-4D97-AF65-F5344CB8AC3E}">
        <p14:creationId xmlns:p14="http://schemas.microsoft.com/office/powerpoint/2010/main" val="140590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BC37-2E98-46C7-8ECC-973BA2235B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C5F16F-F2C8-46B6-8075-CE341D0C19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38E27-C2AA-449E-A9DB-BCBD7B79F889}"/>
              </a:ext>
            </a:extLst>
          </p:cNvPr>
          <p:cNvSpPr>
            <a:spLocks noGrp="1"/>
          </p:cNvSpPr>
          <p:nvPr>
            <p:ph type="dt" sz="half" idx="10"/>
          </p:nvPr>
        </p:nvSpPr>
        <p:spPr/>
        <p:txBody>
          <a:bodyPr/>
          <a:lstStyle/>
          <a:p>
            <a:fld id="{A4BF29FA-6A01-426C-82E2-9AADF33A408F}" type="datetimeFigureOut">
              <a:rPr lang="en-US" smtClean="0"/>
              <a:t>4/22/22</a:t>
            </a:fld>
            <a:endParaRPr lang="en-US"/>
          </a:p>
        </p:txBody>
      </p:sp>
      <p:sp>
        <p:nvSpPr>
          <p:cNvPr id="5" name="Footer Placeholder 4">
            <a:extLst>
              <a:ext uri="{FF2B5EF4-FFF2-40B4-BE49-F238E27FC236}">
                <a16:creationId xmlns:a16="http://schemas.microsoft.com/office/drawing/2014/main" id="{BF3F6DBE-088A-468A-950A-D76EBE667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893FA-E793-4A62-B8DA-427491F68942}"/>
              </a:ext>
            </a:extLst>
          </p:cNvPr>
          <p:cNvSpPr>
            <a:spLocks noGrp="1"/>
          </p:cNvSpPr>
          <p:nvPr>
            <p:ph type="sldNum" sz="quarter" idx="12"/>
          </p:nvPr>
        </p:nvSpPr>
        <p:spPr/>
        <p:txBody>
          <a:bodyPr/>
          <a:lstStyle/>
          <a:p>
            <a:fld id="{1BF162CC-7C0D-4DC9-8D37-FD6FF02C8EA3}" type="slidenum">
              <a:rPr lang="en-US" smtClean="0"/>
              <a:t>‹#›</a:t>
            </a:fld>
            <a:endParaRPr lang="en-US"/>
          </a:p>
        </p:txBody>
      </p:sp>
    </p:spTree>
    <p:extLst>
      <p:ext uri="{BB962C8B-B14F-4D97-AF65-F5344CB8AC3E}">
        <p14:creationId xmlns:p14="http://schemas.microsoft.com/office/powerpoint/2010/main" val="2848296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2CBB-3041-4F01-941D-E3F0702CE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A091D9-631F-42EB-808C-FF4CFA71C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49DD190-5AAD-4666-8E40-B05DF0BBC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48950C-0533-4F36-89F2-A5E2E399F6AE}"/>
              </a:ext>
            </a:extLst>
          </p:cNvPr>
          <p:cNvSpPr>
            <a:spLocks noGrp="1"/>
          </p:cNvSpPr>
          <p:nvPr>
            <p:ph type="dt" sz="half" idx="10"/>
          </p:nvPr>
        </p:nvSpPr>
        <p:spPr/>
        <p:txBody>
          <a:bodyPr/>
          <a:lstStyle/>
          <a:p>
            <a:fld id="{779A2DC8-01B7-4194-BB38-E9394DB0CAA9}" type="datetime1">
              <a:rPr lang="en-US" smtClean="0"/>
              <a:t>4/22/22</a:t>
            </a:fld>
            <a:endParaRPr lang="en-US" dirty="0"/>
          </a:p>
        </p:txBody>
      </p:sp>
      <p:sp>
        <p:nvSpPr>
          <p:cNvPr id="6" name="Footer Placeholder 5">
            <a:extLst>
              <a:ext uri="{FF2B5EF4-FFF2-40B4-BE49-F238E27FC236}">
                <a16:creationId xmlns:a16="http://schemas.microsoft.com/office/drawing/2014/main" id="{933D6835-A4AD-439E-933E-89B47847D3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8714E3-497D-463D-9573-FD2BA2C3160F}"/>
              </a:ext>
            </a:extLst>
          </p:cNvPr>
          <p:cNvSpPr>
            <a:spLocks noGrp="1"/>
          </p:cNvSpPr>
          <p:nvPr>
            <p:ph type="sldNum" sz="quarter" idx="12"/>
          </p:nvPr>
        </p:nvSpPr>
        <p:spPr/>
        <p:txBody>
          <a:bodyPr/>
          <a:lstStyle/>
          <a:p>
            <a:fld id="{C96CA7F4-6D84-4522-868B-1687FC6643FA}" type="slidenum">
              <a:rPr lang="en-US" smtClean="0"/>
              <a:t>‹#›</a:t>
            </a:fld>
            <a:endParaRPr lang="en-US" dirty="0"/>
          </a:p>
        </p:txBody>
      </p:sp>
    </p:spTree>
    <p:extLst>
      <p:ext uri="{BB962C8B-B14F-4D97-AF65-F5344CB8AC3E}">
        <p14:creationId xmlns:p14="http://schemas.microsoft.com/office/powerpoint/2010/main" val="723760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1174-2231-4989-A2AE-03C455BDB2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D9DC58-8CD3-4D14-894B-BB209F133E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2F9C1-114F-4709-8A95-F5EFDEF80D67}"/>
              </a:ext>
            </a:extLst>
          </p:cNvPr>
          <p:cNvSpPr>
            <a:spLocks noGrp="1"/>
          </p:cNvSpPr>
          <p:nvPr>
            <p:ph type="dt" sz="half" idx="10"/>
          </p:nvPr>
        </p:nvSpPr>
        <p:spPr/>
        <p:txBody>
          <a:bodyPr/>
          <a:lstStyle/>
          <a:p>
            <a:fld id="{1675361A-93C1-4F63-BF12-9B1FD8F2C9D4}" type="datetime1">
              <a:rPr lang="en-US" smtClean="0"/>
              <a:t>4/22/22</a:t>
            </a:fld>
            <a:endParaRPr lang="en-US" dirty="0"/>
          </a:p>
        </p:txBody>
      </p:sp>
      <p:sp>
        <p:nvSpPr>
          <p:cNvPr id="5" name="Footer Placeholder 4">
            <a:extLst>
              <a:ext uri="{FF2B5EF4-FFF2-40B4-BE49-F238E27FC236}">
                <a16:creationId xmlns:a16="http://schemas.microsoft.com/office/drawing/2014/main" id="{C0CCBEB3-7AA2-44CD-8790-A6ADB692FF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D909C3-10F3-4C5D-BDD6-46F374EB5F91}"/>
              </a:ext>
            </a:extLst>
          </p:cNvPr>
          <p:cNvSpPr>
            <a:spLocks noGrp="1"/>
          </p:cNvSpPr>
          <p:nvPr>
            <p:ph type="sldNum" sz="quarter" idx="12"/>
          </p:nvPr>
        </p:nvSpPr>
        <p:spPr/>
        <p:txBody>
          <a:bodyPr/>
          <a:lstStyle/>
          <a:p>
            <a:fld id="{C96CA7F4-6D84-4522-868B-1687FC6643FA}" type="slidenum">
              <a:rPr lang="en-US" smtClean="0"/>
              <a:t>‹#›</a:t>
            </a:fld>
            <a:endParaRPr lang="en-US" dirty="0"/>
          </a:p>
        </p:txBody>
      </p:sp>
    </p:spTree>
    <p:extLst>
      <p:ext uri="{BB962C8B-B14F-4D97-AF65-F5344CB8AC3E}">
        <p14:creationId xmlns:p14="http://schemas.microsoft.com/office/powerpoint/2010/main" val="2785133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53AB9-A30B-4F7C-BCBB-ED3E8EBF93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4C8193-A0C8-4701-915F-8494F3C0EB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C3AF7-9D88-4892-9E7B-8FEA054C7579}"/>
              </a:ext>
            </a:extLst>
          </p:cNvPr>
          <p:cNvSpPr>
            <a:spLocks noGrp="1"/>
          </p:cNvSpPr>
          <p:nvPr>
            <p:ph type="dt" sz="half" idx="10"/>
          </p:nvPr>
        </p:nvSpPr>
        <p:spPr/>
        <p:txBody>
          <a:bodyPr/>
          <a:lstStyle/>
          <a:p>
            <a:fld id="{AF982666-A85D-4CF5-A26E-3F3B81AFDC49}" type="datetime1">
              <a:rPr lang="en-US" smtClean="0"/>
              <a:t>4/22/22</a:t>
            </a:fld>
            <a:endParaRPr lang="en-US" dirty="0"/>
          </a:p>
        </p:txBody>
      </p:sp>
      <p:sp>
        <p:nvSpPr>
          <p:cNvPr id="5" name="Footer Placeholder 4">
            <a:extLst>
              <a:ext uri="{FF2B5EF4-FFF2-40B4-BE49-F238E27FC236}">
                <a16:creationId xmlns:a16="http://schemas.microsoft.com/office/drawing/2014/main" id="{CC98303A-4BF5-4A06-A2DB-0E413A30F4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3771D7-9E6A-40DE-819D-3D0BD242D915}"/>
              </a:ext>
            </a:extLst>
          </p:cNvPr>
          <p:cNvSpPr>
            <a:spLocks noGrp="1"/>
          </p:cNvSpPr>
          <p:nvPr>
            <p:ph type="sldNum" sz="quarter" idx="12"/>
          </p:nvPr>
        </p:nvSpPr>
        <p:spPr/>
        <p:txBody>
          <a:bodyPr/>
          <a:lstStyle/>
          <a:p>
            <a:fld id="{C96CA7F4-6D84-4522-868B-1687FC6643FA}" type="slidenum">
              <a:rPr lang="en-US" smtClean="0"/>
              <a:t>‹#›</a:t>
            </a:fld>
            <a:endParaRPr lang="en-US" dirty="0"/>
          </a:p>
        </p:txBody>
      </p:sp>
    </p:spTree>
    <p:extLst>
      <p:ext uri="{BB962C8B-B14F-4D97-AF65-F5344CB8AC3E}">
        <p14:creationId xmlns:p14="http://schemas.microsoft.com/office/powerpoint/2010/main" val="95070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30FE-B043-43F0-867A-4F98CC4105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71F217-1992-418C-860D-4ACCDA8A6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43A96F-7FA1-4238-BCA7-D4AC3ABD96EA}"/>
              </a:ext>
            </a:extLst>
          </p:cNvPr>
          <p:cNvSpPr>
            <a:spLocks noGrp="1"/>
          </p:cNvSpPr>
          <p:nvPr>
            <p:ph type="dt" sz="half" idx="10"/>
          </p:nvPr>
        </p:nvSpPr>
        <p:spPr/>
        <p:txBody>
          <a:bodyPr/>
          <a:lstStyle/>
          <a:p>
            <a:fld id="{A4BF29FA-6A01-426C-82E2-9AADF33A408F}" type="datetimeFigureOut">
              <a:rPr lang="en-US" smtClean="0"/>
              <a:t>4/22/22</a:t>
            </a:fld>
            <a:endParaRPr lang="en-US"/>
          </a:p>
        </p:txBody>
      </p:sp>
      <p:sp>
        <p:nvSpPr>
          <p:cNvPr id="5" name="Footer Placeholder 4">
            <a:extLst>
              <a:ext uri="{FF2B5EF4-FFF2-40B4-BE49-F238E27FC236}">
                <a16:creationId xmlns:a16="http://schemas.microsoft.com/office/drawing/2014/main" id="{8D8FAC60-022D-4F7F-AF39-E62C65407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3FBA3-D61C-4DC8-B3CD-591B91F58B2D}"/>
              </a:ext>
            </a:extLst>
          </p:cNvPr>
          <p:cNvSpPr>
            <a:spLocks noGrp="1"/>
          </p:cNvSpPr>
          <p:nvPr>
            <p:ph type="sldNum" sz="quarter" idx="12"/>
          </p:nvPr>
        </p:nvSpPr>
        <p:spPr/>
        <p:txBody>
          <a:bodyPr/>
          <a:lstStyle/>
          <a:p>
            <a:fld id="{1BF162CC-7C0D-4DC9-8D37-FD6FF02C8EA3}" type="slidenum">
              <a:rPr lang="en-US" smtClean="0"/>
              <a:t>‹#›</a:t>
            </a:fld>
            <a:endParaRPr lang="en-US"/>
          </a:p>
        </p:txBody>
      </p:sp>
    </p:spTree>
    <p:extLst>
      <p:ext uri="{BB962C8B-B14F-4D97-AF65-F5344CB8AC3E}">
        <p14:creationId xmlns:p14="http://schemas.microsoft.com/office/powerpoint/2010/main" val="126952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1117-95F5-4C65-AE0C-34CA971ECA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F37D0-E76E-48F0-9D83-1596FBD602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C13C17-2B2E-41E5-8650-6E19E7011A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089803-9B93-48AB-B1E7-C49BBA221F4B}"/>
              </a:ext>
            </a:extLst>
          </p:cNvPr>
          <p:cNvSpPr>
            <a:spLocks noGrp="1"/>
          </p:cNvSpPr>
          <p:nvPr>
            <p:ph type="dt" sz="half" idx="10"/>
          </p:nvPr>
        </p:nvSpPr>
        <p:spPr/>
        <p:txBody>
          <a:bodyPr/>
          <a:lstStyle/>
          <a:p>
            <a:fld id="{A4BF29FA-6A01-426C-82E2-9AADF33A408F}" type="datetimeFigureOut">
              <a:rPr lang="en-US" smtClean="0"/>
              <a:t>4/22/22</a:t>
            </a:fld>
            <a:endParaRPr lang="en-US"/>
          </a:p>
        </p:txBody>
      </p:sp>
      <p:sp>
        <p:nvSpPr>
          <p:cNvPr id="6" name="Footer Placeholder 5">
            <a:extLst>
              <a:ext uri="{FF2B5EF4-FFF2-40B4-BE49-F238E27FC236}">
                <a16:creationId xmlns:a16="http://schemas.microsoft.com/office/drawing/2014/main" id="{510FBBA2-8EA0-4D70-B8CA-F13BFF797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97A70-55DF-494A-AA74-FBDF67C37153}"/>
              </a:ext>
            </a:extLst>
          </p:cNvPr>
          <p:cNvSpPr>
            <a:spLocks noGrp="1"/>
          </p:cNvSpPr>
          <p:nvPr>
            <p:ph type="sldNum" sz="quarter" idx="12"/>
          </p:nvPr>
        </p:nvSpPr>
        <p:spPr/>
        <p:txBody>
          <a:bodyPr/>
          <a:lstStyle/>
          <a:p>
            <a:fld id="{1BF162CC-7C0D-4DC9-8D37-FD6FF02C8EA3}" type="slidenum">
              <a:rPr lang="en-US" smtClean="0"/>
              <a:t>‹#›</a:t>
            </a:fld>
            <a:endParaRPr lang="en-US"/>
          </a:p>
        </p:txBody>
      </p:sp>
    </p:spTree>
    <p:extLst>
      <p:ext uri="{BB962C8B-B14F-4D97-AF65-F5344CB8AC3E}">
        <p14:creationId xmlns:p14="http://schemas.microsoft.com/office/powerpoint/2010/main" val="219154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35592-4CF5-4AF3-A4E4-1ED9250702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20F7F6-20DB-45C5-9FBF-81F5461EF7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B32DA6-1676-40C8-A641-4D4BFD7435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E170D4-7447-4159-822A-3BC4B667E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8FAB9E-1BA5-43E9-B2AD-9095164BF9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32B459-76D6-4D63-9620-88DBF65EAA7A}"/>
              </a:ext>
            </a:extLst>
          </p:cNvPr>
          <p:cNvSpPr>
            <a:spLocks noGrp="1"/>
          </p:cNvSpPr>
          <p:nvPr>
            <p:ph type="dt" sz="half" idx="10"/>
          </p:nvPr>
        </p:nvSpPr>
        <p:spPr/>
        <p:txBody>
          <a:bodyPr/>
          <a:lstStyle/>
          <a:p>
            <a:fld id="{A4BF29FA-6A01-426C-82E2-9AADF33A408F}" type="datetimeFigureOut">
              <a:rPr lang="en-US" smtClean="0"/>
              <a:t>4/22/22</a:t>
            </a:fld>
            <a:endParaRPr lang="en-US"/>
          </a:p>
        </p:txBody>
      </p:sp>
      <p:sp>
        <p:nvSpPr>
          <p:cNvPr id="8" name="Footer Placeholder 7">
            <a:extLst>
              <a:ext uri="{FF2B5EF4-FFF2-40B4-BE49-F238E27FC236}">
                <a16:creationId xmlns:a16="http://schemas.microsoft.com/office/drawing/2014/main" id="{E8A4883C-6A98-4DB9-9B7A-9C3FD90505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ABC6CA-73DE-449E-8278-C8F28B2024A8}"/>
              </a:ext>
            </a:extLst>
          </p:cNvPr>
          <p:cNvSpPr>
            <a:spLocks noGrp="1"/>
          </p:cNvSpPr>
          <p:nvPr>
            <p:ph type="sldNum" sz="quarter" idx="12"/>
          </p:nvPr>
        </p:nvSpPr>
        <p:spPr/>
        <p:txBody>
          <a:bodyPr/>
          <a:lstStyle/>
          <a:p>
            <a:fld id="{1BF162CC-7C0D-4DC9-8D37-FD6FF02C8EA3}" type="slidenum">
              <a:rPr lang="en-US" smtClean="0"/>
              <a:t>‹#›</a:t>
            </a:fld>
            <a:endParaRPr lang="en-US"/>
          </a:p>
        </p:txBody>
      </p:sp>
    </p:spTree>
    <p:extLst>
      <p:ext uri="{BB962C8B-B14F-4D97-AF65-F5344CB8AC3E}">
        <p14:creationId xmlns:p14="http://schemas.microsoft.com/office/powerpoint/2010/main" val="334638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CB83-7970-4C6F-AF13-766B7BC7F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24C84-7686-46EC-AF2C-0D9BB0355E92}"/>
              </a:ext>
            </a:extLst>
          </p:cNvPr>
          <p:cNvSpPr>
            <a:spLocks noGrp="1"/>
          </p:cNvSpPr>
          <p:nvPr>
            <p:ph type="dt" sz="half" idx="10"/>
          </p:nvPr>
        </p:nvSpPr>
        <p:spPr/>
        <p:txBody>
          <a:bodyPr/>
          <a:lstStyle/>
          <a:p>
            <a:fld id="{A4BF29FA-6A01-426C-82E2-9AADF33A408F}" type="datetimeFigureOut">
              <a:rPr lang="en-US" smtClean="0"/>
              <a:t>4/22/22</a:t>
            </a:fld>
            <a:endParaRPr lang="en-US"/>
          </a:p>
        </p:txBody>
      </p:sp>
      <p:sp>
        <p:nvSpPr>
          <p:cNvPr id="4" name="Footer Placeholder 3">
            <a:extLst>
              <a:ext uri="{FF2B5EF4-FFF2-40B4-BE49-F238E27FC236}">
                <a16:creationId xmlns:a16="http://schemas.microsoft.com/office/drawing/2014/main" id="{78B4D053-7CE7-40D0-999C-F430F372E2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626910-F5CE-4555-9CDF-24CE7FD002F3}"/>
              </a:ext>
            </a:extLst>
          </p:cNvPr>
          <p:cNvSpPr>
            <a:spLocks noGrp="1"/>
          </p:cNvSpPr>
          <p:nvPr>
            <p:ph type="sldNum" sz="quarter" idx="12"/>
          </p:nvPr>
        </p:nvSpPr>
        <p:spPr/>
        <p:txBody>
          <a:bodyPr/>
          <a:lstStyle/>
          <a:p>
            <a:fld id="{1BF162CC-7C0D-4DC9-8D37-FD6FF02C8EA3}" type="slidenum">
              <a:rPr lang="en-US" smtClean="0"/>
              <a:t>‹#›</a:t>
            </a:fld>
            <a:endParaRPr lang="en-US"/>
          </a:p>
        </p:txBody>
      </p:sp>
    </p:spTree>
    <p:extLst>
      <p:ext uri="{BB962C8B-B14F-4D97-AF65-F5344CB8AC3E}">
        <p14:creationId xmlns:p14="http://schemas.microsoft.com/office/powerpoint/2010/main" val="166344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1EFC3-0C75-49F9-858A-7EBCE8ABEE16}"/>
              </a:ext>
            </a:extLst>
          </p:cNvPr>
          <p:cNvSpPr>
            <a:spLocks noGrp="1"/>
          </p:cNvSpPr>
          <p:nvPr>
            <p:ph type="dt" sz="half" idx="10"/>
          </p:nvPr>
        </p:nvSpPr>
        <p:spPr/>
        <p:txBody>
          <a:bodyPr/>
          <a:lstStyle/>
          <a:p>
            <a:fld id="{A4BF29FA-6A01-426C-82E2-9AADF33A408F}" type="datetimeFigureOut">
              <a:rPr lang="en-US" smtClean="0"/>
              <a:t>4/22/22</a:t>
            </a:fld>
            <a:endParaRPr lang="en-US"/>
          </a:p>
        </p:txBody>
      </p:sp>
      <p:sp>
        <p:nvSpPr>
          <p:cNvPr id="3" name="Footer Placeholder 2">
            <a:extLst>
              <a:ext uri="{FF2B5EF4-FFF2-40B4-BE49-F238E27FC236}">
                <a16:creationId xmlns:a16="http://schemas.microsoft.com/office/drawing/2014/main" id="{F400ABAB-E871-41FF-B95E-F1755721F8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B375B8-FD18-4D97-9694-AD173280BC53}"/>
              </a:ext>
            </a:extLst>
          </p:cNvPr>
          <p:cNvSpPr>
            <a:spLocks noGrp="1"/>
          </p:cNvSpPr>
          <p:nvPr>
            <p:ph type="sldNum" sz="quarter" idx="12"/>
          </p:nvPr>
        </p:nvSpPr>
        <p:spPr/>
        <p:txBody>
          <a:bodyPr/>
          <a:lstStyle/>
          <a:p>
            <a:fld id="{1BF162CC-7C0D-4DC9-8D37-FD6FF02C8EA3}" type="slidenum">
              <a:rPr lang="en-US" smtClean="0"/>
              <a:t>‹#›</a:t>
            </a:fld>
            <a:endParaRPr lang="en-US"/>
          </a:p>
        </p:txBody>
      </p:sp>
    </p:spTree>
    <p:extLst>
      <p:ext uri="{BB962C8B-B14F-4D97-AF65-F5344CB8AC3E}">
        <p14:creationId xmlns:p14="http://schemas.microsoft.com/office/powerpoint/2010/main" val="247883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3F52-1FAB-4121-A87F-43638CE12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37178-5AE9-4874-B25A-DFCF74B42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20DFD7-38C6-48B4-B867-AD75870F1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871B8-B295-46B3-9984-6A4D33093E64}"/>
              </a:ext>
            </a:extLst>
          </p:cNvPr>
          <p:cNvSpPr>
            <a:spLocks noGrp="1"/>
          </p:cNvSpPr>
          <p:nvPr>
            <p:ph type="dt" sz="half" idx="10"/>
          </p:nvPr>
        </p:nvSpPr>
        <p:spPr/>
        <p:txBody>
          <a:bodyPr/>
          <a:lstStyle/>
          <a:p>
            <a:fld id="{A4BF29FA-6A01-426C-82E2-9AADF33A408F}" type="datetimeFigureOut">
              <a:rPr lang="en-US" smtClean="0"/>
              <a:t>4/22/22</a:t>
            </a:fld>
            <a:endParaRPr lang="en-US"/>
          </a:p>
        </p:txBody>
      </p:sp>
      <p:sp>
        <p:nvSpPr>
          <p:cNvPr id="6" name="Footer Placeholder 5">
            <a:extLst>
              <a:ext uri="{FF2B5EF4-FFF2-40B4-BE49-F238E27FC236}">
                <a16:creationId xmlns:a16="http://schemas.microsoft.com/office/drawing/2014/main" id="{20B3CFA6-DAC3-4177-871C-CD667C091D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D2963-9FA5-49B1-A207-A2CE60D0AFB1}"/>
              </a:ext>
            </a:extLst>
          </p:cNvPr>
          <p:cNvSpPr>
            <a:spLocks noGrp="1"/>
          </p:cNvSpPr>
          <p:nvPr>
            <p:ph type="sldNum" sz="quarter" idx="12"/>
          </p:nvPr>
        </p:nvSpPr>
        <p:spPr/>
        <p:txBody>
          <a:bodyPr/>
          <a:lstStyle/>
          <a:p>
            <a:fld id="{1BF162CC-7C0D-4DC9-8D37-FD6FF02C8EA3}" type="slidenum">
              <a:rPr lang="en-US" smtClean="0"/>
              <a:t>‹#›</a:t>
            </a:fld>
            <a:endParaRPr lang="en-US"/>
          </a:p>
        </p:txBody>
      </p:sp>
    </p:spTree>
    <p:extLst>
      <p:ext uri="{BB962C8B-B14F-4D97-AF65-F5344CB8AC3E}">
        <p14:creationId xmlns:p14="http://schemas.microsoft.com/office/powerpoint/2010/main" val="165899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8B7E-F22C-4F1F-877B-8BBA54BCF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2E354A-4191-4CE3-B1A9-8CFBB14AA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B2B5DB-7B16-49BF-8287-6E6217488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76DDE-9C37-462A-96B7-2FBD0C0FD723}"/>
              </a:ext>
            </a:extLst>
          </p:cNvPr>
          <p:cNvSpPr>
            <a:spLocks noGrp="1"/>
          </p:cNvSpPr>
          <p:nvPr>
            <p:ph type="dt" sz="half" idx="10"/>
          </p:nvPr>
        </p:nvSpPr>
        <p:spPr/>
        <p:txBody>
          <a:bodyPr/>
          <a:lstStyle/>
          <a:p>
            <a:fld id="{A4BF29FA-6A01-426C-82E2-9AADF33A408F}" type="datetimeFigureOut">
              <a:rPr lang="en-US" smtClean="0"/>
              <a:t>4/22/22</a:t>
            </a:fld>
            <a:endParaRPr lang="en-US"/>
          </a:p>
        </p:txBody>
      </p:sp>
      <p:sp>
        <p:nvSpPr>
          <p:cNvPr id="6" name="Footer Placeholder 5">
            <a:extLst>
              <a:ext uri="{FF2B5EF4-FFF2-40B4-BE49-F238E27FC236}">
                <a16:creationId xmlns:a16="http://schemas.microsoft.com/office/drawing/2014/main" id="{EE447BA1-B35F-494B-A2CA-502705CDA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9B9F6-73C7-4A3A-8E49-53403C8F2746}"/>
              </a:ext>
            </a:extLst>
          </p:cNvPr>
          <p:cNvSpPr>
            <a:spLocks noGrp="1"/>
          </p:cNvSpPr>
          <p:nvPr>
            <p:ph type="sldNum" sz="quarter" idx="12"/>
          </p:nvPr>
        </p:nvSpPr>
        <p:spPr/>
        <p:txBody>
          <a:bodyPr/>
          <a:lstStyle/>
          <a:p>
            <a:fld id="{1BF162CC-7C0D-4DC9-8D37-FD6FF02C8EA3}" type="slidenum">
              <a:rPr lang="en-US" smtClean="0"/>
              <a:t>‹#›</a:t>
            </a:fld>
            <a:endParaRPr lang="en-US"/>
          </a:p>
        </p:txBody>
      </p:sp>
    </p:spTree>
    <p:extLst>
      <p:ext uri="{BB962C8B-B14F-4D97-AF65-F5344CB8AC3E}">
        <p14:creationId xmlns:p14="http://schemas.microsoft.com/office/powerpoint/2010/main" val="343325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449B33-467D-45CF-BA38-21E62B45B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E348B0-D97B-4989-BCE8-F38AB7F5D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55FEB-BE73-4C6E-8390-169930BD9C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F29FA-6A01-426C-82E2-9AADF33A408F}" type="datetimeFigureOut">
              <a:rPr lang="en-US" smtClean="0"/>
              <a:t>4/22/22</a:t>
            </a:fld>
            <a:endParaRPr lang="en-US"/>
          </a:p>
        </p:txBody>
      </p:sp>
      <p:sp>
        <p:nvSpPr>
          <p:cNvPr id="5" name="Footer Placeholder 4">
            <a:extLst>
              <a:ext uri="{FF2B5EF4-FFF2-40B4-BE49-F238E27FC236}">
                <a16:creationId xmlns:a16="http://schemas.microsoft.com/office/drawing/2014/main" id="{55823206-BD7C-44B6-94BE-C049BED6B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642563-68BA-461C-BAD5-325F2DCE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162CC-7C0D-4DC9-8D37-FD6FF02C8EA3}" type="slidenum">
              <a:rPr lang="en-US" smtClean="0"/>
              <a:t>‹#›</a:t>
            </a:fld>
            <a:endParaRPr lang="en-US"/>
          </a:p>
        </p:txBody>
      </p:sp>
    </p:spTree>
    <p:extLst>
      <p:ext uri="{BB962C8B-B14F-4D97-AF65-F5344CB8AC3E}">
        <p14:creationId xmlns:p14="http://schemas.microsoft.com/office/powerpoint/2010/main" val="1125045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6856C-BF3F-4A8A-84C9-CF15A420F4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8F7216-912D-4F99-B9D9-08AFA2FCF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8AC43-C61C-498A-A0EF-F76910381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E998F-0773-47EC-84AC-5F6438C8DCF9}" type="datetime1">
              <a:rPr lang="en-US" smtClean="0"/>
              <a:t>4/22/22</a:t>
            </a:fld>
            <a:endParaRPr lang="en-US" dirty="0"/>
          </a:p>
        </p:txBody>
      </p:sp>
      <p:sp>
        <p:nvSpPr>
          <p:cNvPr id="5" name="Footer Placeholder 4">
            <a:extLst>
              <a:ext uri="{FF2B5EF4-FFF2-40B4-BE49-F238E27FC236}">
                <a16:creationId xmlns:a16="http://schemas.microsoft.com/office/drawing/2014/main" id="{4CB92687-AA48-4EDB-8A40-C54386188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60B8ED-84C5-4775-B4FB-40191DA743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CA7F4-6D84-4522-868B-1687FC6643FA}" type="slidenum">
              <a:rPr lang="en-US" smtClean="0"/>
              <a:t>‹#›</a:t>
            </a:fld>
            <a:endParaRPr lang="en-US" dirty="0"/>
          </a:p>
        </p:txBody>
      </p:sp>
    </p:spTree>
    <p:extLst>
      <p:ext uri="{BB962C8B-B14F-4D97-AF65-F5344CB8AC3E}">
        <p14:creationId xmlns:p14="http://schemas.microsoft.com/office/powerpoint/2010/main" val="268650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v9rZOa3CUC8?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picor.com/en-sg/blog/innovate/what-you-need-to-know-about-iiot/" TargetMode="External"/><Relationship Id="rId7" Type="http://schemas.openxmlformats.org/officeDocument/2006/relationships/image" Target="../media/image11.jpeg"/><Relationship Id="rId2" Type="http://schemas.openxmlformats.org/officeDocument/2006/relationships/hyperlink" Target="https://www.youtube.com/watch?v=T3HokK99Clk" TargetMode="External"/><Relationship Id="rId1" Type="http://schemas.openxmlformats.org/officeDocument/2006/relationships/slideLayout" Target="../slideLayouts/slideLayout4.xml"/><Relationship Id="rId6" Type="http://schemas.openxmlformats.org/officeDocument/2006/relationships/hyperlink" Target="https://www.epicor.com/en-sg/blog/learn/what-is-industry-4-0/" TargetMode="External"/><Relationship Id="rId5" Type="http://schemas.openxmlformats.org/officeDocument/2006/relationships/hyperlink" Target="https://www.epicor.com/en-sg/industry-productivity-solutions/manufacturing/platforms/kinetic/supply-chain-management/" TargetMode="External"/><Relationship Id="rId4" Type="http://schemas.openxmlformats.org/officeDocument/2006/relationships/hyperlink" Target="https://www.epicor.com/en-sg/blog/grow/big-data-analytics-helps-digital-transforma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ideo" Target="https://www.youtube.com/embed/T3HokK99Clk?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dcJJpsOPGw" TargetMode="External"/><Relationship Id="rId2" Type="http://schemas.openxmlformats.org/officeDocument/2006/relationships/slideLayout" Target="../slideLayouts/slideLayout13.xml"/><Relationship Id="rId1" Type="http://schemas.openxmlformats.org/officeDocument/2006/relationships/video" Target="https://www.youtube.com/embed/pdcJJpsOPGw?feature=oembed"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PQexFtFhsPw" TargetMode="External"/><Relationship Id="rId1" Type="http://schemas.openxmlformats.org/officeDocument/2006/relationships/slideLayout" Target="../slideLayouts/slideLayout15.xml"/><Relationship Id="rId5" Type="http://schemas.openxmlformats.org/officeDocument/2006/relationships/hyperlink" Target="https://www.linkedin.com/pulse/supply-chain-control-tower-jenis-sheth?trk=pulse-article"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5.xml"/><Relationship Id="rId1" Type="http://schemas.openxmlformats.org/officeDocument/2006/relationships/video" Target="https://www.youtube.com/embed/PQexFtFhsPw?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erby.openrepository.com/bitstream/handle/10545/625206/BAIJ%20Paper%20-%20Revision%201.pdf?sequence=5&amp;isAllowed=y" TargetMode="Externa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bAyrObl7TYE" TargetMode="External"/><Relationship Id="rId1" Type="http://schemas.openxmlformats.org/officeDocument/2006/relationships/slideLayout" Target="../slideLayouts/slideLayout15.xml"/><Relationship Id="rId6" Type="http://schemas.openxmlformats.org/officeDocument/2006/relationships/hyperlink" Target="https://www.sas.com/en_us/insights/big-data/what-is-big-data.html"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5.xml"/><Relationship Id="rId1" Type="http://schemas.openxmlformats.org/officeDocument/2006/relationships/video" Target="https://www.youtube.com/embed/bAyrObl7TYE?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youtube.com/watch?v=dLA78uCFVXU" TargetMode="External"/><Relationship Id="rId1" Type="http://schemas.openxmlformats.org/officeDocument/2006/relationships/slideLayout" Target="../slideLayouts/slideLayout13.xml"/><Relationship Id="rId4" Type="http://schemas.openxmlformats.org/officeDocument/2006/relationships/hyperlink" Target="https://www.resilinc.com/blog/5-reasons-to-pay-closer-attention-to-big-data-for-your-supply-chai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3.xml"/><Relationship Id="rId1" Type="http://schemas.openxmlformats.org/officeDocument/2006/relationships/video" Target="https://www.youtube.com/embed/Pu71o68yEDQ?start=7&amp;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rpsolutions.oodles.io/blog/big-data-in-supply-chain/" TargetMode="External"/><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investopedia.com/terms/p/proof-stake-pos.asp" TargetMode="External"/><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hyperlink" Target="https://hbr.org/2020/05/building-a-transparent-supply-chain#:~:text=A%20blockchain%20is,of%20being%20develop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bwl5ohf1qsg"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FtK65VH5OBg"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5.xml"/><Relationship Id="rId1" Type="http://schemas.openxmlformats.org/officeDocument/2006/relationships/video" Target="https://www.youtube.com/embed/FtK65VH5OBg?feature=oembe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blockchain-council.org/blockchain/top-companies-using-blockchain-to-increase-supply-chain-management/" TargetMode="External"/><Relationship Id="rId2" Type="http://schemas.openxmlformats.org/officeDocument/2006/relationships/hyperlink" Target="https://www.youtube.com/watch?v=iTGoS5IXrqQ&amp;list=PLvk6TIjIP8_2JHuHQ2SQ0C1ToiRFbe7I5&amp;index=3"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picor.com/en-sg/blog/learn/what-is-industry-4-0/" TargetMode="External"/><Relationship Id="rId2" Type="http://schemas.openxmlformats.org/officeDocument/2006/relationships/hyperlink" Target="https://www.epicor.com/en-sg/blog/innovate/what-you-need-to-know-about-cloud-comput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video" Target="https://www.youtube.com/embed/bwl5ohf1qsg?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supplychaindigital.com/logistics/timeline-history-supply-chain-manage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picor.com/en-sg/blog/learn/what-is-industry-4-0/" TargetMode="External"/><Relationship Id="rId2" Type="http://schemas.openxmlformats.org/officeDocument/2006/relationships/hyperlink" Target="https://www.youtube.com/watch?v=v9rZOa3CUC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5CBF-5C93-4108-93AA-839E8B062B87}"/>
              </a:ext>
            </a:extLst>
          </p:cNvPr>
          <p:cNvSpPr>
            <a:spLocks noGrp="1"/>
          </p:cNvSpPr>
          <p:nvPr>
            <p:ph type="title"/>
          </p:nvPr>
        </p:nvSpPr>
        <p:spPr/>
        <p:txBody>
          <a:bodyPr>
            <a:normAutofit fontScale="90000"/>
          </a:bodyPr>
          <a:lstStyle/>
          <a:p>
            <a:r>
              <a:rPr lang="en-US" sz="5400" dirty="0">
                <a:solidFill>
                  <a:srgbClr val="FFFFFF"/>
                </a:solidFill>
              </a:rPr>
              <a:t>Freight Disruptors -- Forces Can Change Everything </a:t>
            </a:r>
            <a:endParaRPr lang="en-US" dirty="0"/>
          </a:p>
        </p:txBody>
      </p:sp>
      <p:pic>
        <p:nvPicPr>
          <p:cNvPr id="4" name="Content Placeholder 3">
            <a:extLst>
              <a:ext uri="{FF2B5EF4-FFF2-40B4-BE49-F238E27FC236}">
                <a16:creationId xmlns:a16="http://schemas.microsoft.com/office/drawing/2014/main" id="{849AF2B9-B6EE-4384-86A0-C9A30F8D09F9}"/>
              </a:ext>
            </a:extLst>
          </p:cNvPr>
          <p:cNvPicPr>
            <a:picLocks noGrp="1" noChangeAspect="1"/>
          </p:cNvPicPr>
          <p:nvPr>
            <p:ph idx="1"/>
          </p:nvPr>
        </p:nvPicPr>
        <p:blipFill>
          <a:blip r:embed="rId2"/>
          <a:stretch>
            <a:fillRect/>
          </a:stretch>
        </p:blipFill>
        <p:spPr>
          <a:xfrm>
            <a:off x="0" y="4161801"/>
            <a:ext cx="13638375" cy="2696199"/>
          </a:xfrm>
          <a:prstGeom prst="rect">
            <a:avLst/>
          </a:prstGeom>
        </p:spPr>
      </p:pic>
      <p:pic>
        <p:nvPicPr>
          <p:cNvPr id="6" name="Content Placeholder 3">
            <a:extLst>
              <a:ext uri="{FF2B5EF4-FFF2-40B4-BE49-F238E27FC236}">
                <a16:creationId xmlns:a16="http://schemas.microsoft.com/office/drawing/2014/main" id="{3F1C0139-9CE7-4BD4-A603-FFA754884C2A}"/>
              </a:ext>
            </a:extLst>
          </p:cNvPr>
          <p:cNvPicPr>
            <a:picLocks noChangeAspect="1"/>
          </p:cNvPicPr>
          <p:nvPr/>
        </p:nvPicPr>
        <p:blipFill>
          <a:blip r:embed="rId2"/>
          <a:stretch>
            <a:fillRect/>
          </a:stretch>
        </p:blipFill>
        <p:spPr>
          <a:xfrm>
            <a:off x="0" y="-8887"/>
            <a:ext cx="14367245" cy="7195930"/>
          </a:xfrm>
          <a:prstGeom prst="rect">
            <a:avLst/>
          </a:prstGeom>
        </p:spPr>
      </p:pic>
      <p:sp>
        <p:nvSpPr>
          <p:cNvPr id="8" name="TextBox 7">
            <a:extLst>
              <a:ext uri="{FF2B5EF4-FFF2-40B4-BE49-F238E27FC236}">
                <a16:creationId xmlns:a16="http://schemas.microsoft.com/office/drawing/2014/main" id="{DEE4AEB0-CC3B-45DD-9D76-9AA6051FD995}"/>
              </a:ext>
            </a:extLst>
          </p:cNvPr>
          <p:cNvSpPr txBox="1"/>
          <p:nvPr/>
        </p:nvSpPr>
        <p:spPr>
          <a:xfrm>
            <a:off x="198784" y="5985043"/>
            <a:ext cx="103366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Robert L  James Esq.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OLLI Presentation </a:t>
            </a:r>
            <a:r>
              <a:rPr lang="en-US" sz="2000" b="1" dirty="0">
                <a:solidFill>
                  <a:srgbClr val="C00000"/>
                </a:solidFill>
                <a:latin typeface="Calibri" panose="020F0502020204030204"/>
              </a:rPr>
              <a:t>Five</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 Disruptive SCM Focused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Techologies</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April 22, 2022</a:t>
            </a:r>
          </a:p>
        </p:txBody>
      </p:sp>
      <p:sp>
        <p:nvSpPr>
          <p:cNvPr id="9" name="TextBox 8">
            <a:extLst>
              <a:ext uri="{FF2B5EF4-FFF2-40B4-BE49-F238E27FC236}">
                <a16:creationId xmlns:a16="http://schemas.microsoft.com/office/drawing/2014/main" id="{4F5449C1-E33D-456F-80BB-1DDCA1EAA28E}"/>
              </a:ext>
            </a:extLst>
          </p:cNvPr>
          <p:cNvSpPr txBox="1"/>
          <p:nvPr/>
        </p:nvSpPr>
        <p:spPr>
          <a:xfrm>
            <a:off x="109330" y="135171"/>
            <a:ext cx="745236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Exploring Disruption: A Supply Chain Focus on Trends and Technologies Effecting Transportation and the Rest of our Lives</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5C8F3BB-B755-42E1-B6E5-B7D3E03BC0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7C252-D15C-4931-9DE1-E21ABF3EC8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366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What is the Fourth Industrial Revolution? | CNBC Explains">
            <a:hlinkClick r:id="" action="ppaction://media"/>
            <a:extLst>
              <a:ext uri="{FF2B5EF4-FFF2-40B4-BE49-F238E27FC236}">
                <a16:creationId xmlns:a16="http://schemas.microsoft.com/office/drawing/2014/main" id="{5B8474B9-F674-5075-A305-7A211192F18D}"/>
              </a:ext>
            </a:extLst>
          </p:cNvPr>
          <p:cNvPicPr>
            <a:picLocks noRot="1" noChangeAspect="1"/>
          </p:cNvPicPr>
          <p:nvPr>
            <a:videoFile r:link="rId1"/>
          </p:nvPr>
        </p:nvPicPr>
        <p:blipFill>
          <a:blip r:embed="rId3"/>
          <a:stretch>
            <a:fillRect/>
          </a:stretch>
        </p:blipFill>
        <p:spPr>
          <a:xfrm>
            <a:off x="982133" y="539665"/>
            <a:ext cx="9911645" cy="5600080"/>
          </a:xfrm>
          <a:prstGeom prst="rect">
            <a:avLst/>
          </a:prstGeom>
        </p:spPr>
      </p:pic>
    </p:spTree>
    <p:extLst>
      <p:ext uri="{BB962C8B-B14F-4D97-AF65-F5344CB8AC3E}">
        <p14:creationId xmlns:p14="http://schemas.microsoft.com/office/powerpoint/2010/main" val="13792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3532-E495-44DB-9B61-77C2D0DC2663}"/>
              </a:ext>
            </a:extLst>
          </p:cNvPr>
          <p:cNvSpPr>
            <a:spLocks noGrp="1"/>
          </p:cNvSpPr>
          <p:nvPr>
            <p:ph type="title"/>
          </p:nvPr>
        </p:nvSpPr>
        <p:spPr>
          <a:xfrm>
            <a:off x="333375" y="365125"/>
            <a:ext cx="11627966" cy="949325"/>
          </a:xfrm>
        </p:spPr>
        <p:txBody>
          <a:bodyPr>
            <a:normAutofit fontScale="90000"/>
          </a:bodyPr>
          <a:lstStyle/>
          <a:p>
            <a:r>
              <a:rPr lang="en-US" sz="4000" dirty="0"/>
              <a:t>There’s a Revolution Going On — Industry 4.0 </a:t>
            </a:r>
            <a:br>
              <a:rPr lang="en-US" sz="4000" dirty="0"/>
            </a:br>
            <a:r>
              <a:rPr lang="en-US" sz="1300" dirty="0"/>
              <a:t>Video: </a:t>
            </a:r>
            <a:r>
              <a:rPr lang="en-US" sz="1300" dirty="0">
                <a:hlinkClick r:id="rId2"/>
              </a:rPr>
              <a:t>https://www.youtube.com/watch?v=T3HokK99Clk</a:t>
            </a:r>
            <a:br>
              <a:rPr lang="en-US" sz="1300" dirty="0"/>
            </a:br>
            <a:endParaRPr lang="en-US" sz="1300" dirty="0"/>
          </a:p>
        </p:txBody>
      </p:sp>
      <p:sp>
        <p:nvSpPr>
          <p:cNvPr id="7" name="Content Placeholder 6">
            <a:extLst>
              <a:ext uri="{FF2B5EF4-FFF2-40B4-BE49-F238E27FC236}">
                <a16:creationId xmlns:a16="http://schemas.microsoft.com/office/drawing/2014/main" id="{78F47913-7A10-48E9-AACD-45C1C849CF10}"/>
              </a:ext>
            </a:extLst>
          </p:cNvPr>
          <p:cNvSpPr>
            <a:spLocks noGrp="1"/>
          </p:cNvSpPr>
          <p:nvPr>
            <p:ph sz="half" idx="1"/>
          </p:nvPr>
        </p:nvSpPr>
        <p:spPr>
          <a:xfrm>
            <a:off x="5953125" y="1666873"/>
            <a:ext cx="5429252" cy="4510089"/>
          </a:xfrm>
        </p:spPr>
        <p:txBody>
          <a:bodyPr>
            <a:normAutofit lnSpcReduction="10000"/>
          </a:bodyPr>
          <a:lstStyle/>
          <a:p>
            <a:pPr marL="0" indent="0">
              <a:buNone/>
            </a:pPr>
            <a:r>
              <a:rPr lang="en-US" sz="2400" b="0" i="0" dirty="0">
                <a:solidFill>
                  <a:srgbClr val="000000"/>
                </a:solidFill>
                <a:effectLst/>
              </a:rPr>
              <a:t>Industry 4.0 refers to a new phase in the Industrial Revolution that focuses heavily on interconnectivity, automation, machine learning, and real-time data. Industry 4.0, which encompasses </a:t>
            </a:r>
            <a:r>
              <a:rPr lang="en-US" sz="2400" b="1" i="0" u="none" strike="noStrike" dirty="0" err="1">
                <a:solidFill>
                  <a:srgbClr val="015B88"/>
                </a:solidFill>
                <a:effectLst/>
                <a:hlinkClick r:id="rId3"/>
              </a:rPr>
              <a:t>IIoT</a:t>
            </a:r>
            <a:r>
              <a:rPr lang="en-US" sz="2400" b="1" i="0" u="none" strike="noStrike" dirty="0">
                <a:solidFill>
                  <a:srgbClr val="015B88"/>
                </a:solidFill>
                <a:effectLst/>
                <a:hlinkClick r:id="rId3"/>
              </a:rPr>
              <a:t> and smart manufacturing</a:t>
            </a:r>
            <a:r>
              <a:rPr lang="en-US" sz="2400" b="0" i="0" dirty="0">
                <a:solidFill>
                  <a:srgbClr val="000000"/>
                </a:solidFill>
                <a:effectLst/>
              </a:rPr>
              <a:t>, marries physical production and operations with smart digital technology, machine learning, and </a:t>
            </a:r>
            <a:r>
              <a:rPr lang="en-US" sz="2400" b="1" i="0" u="none" strike="noStrike" dirty="0">
                <a:solidFill>
                  <a:srgbClr val="015B88"/>
                </a:solidFill>
                <a:effectLst/>
                <a:hlinkClick r:id="rId4"/>
              </a:rPr>
              <a:t>big data</a:t>
            </a:r>
            <a:r>
              <a:rPr lang="en-US" sz="2400" b="0" i="0" dirty="0">
                <a:solidFill>
                  <a:srgbClr val="000000"/>
                </a:solidFill>
                <a:effectLst/>
              </a:rPr>
              <a:t> to create a more holistic and connected ecosystem for companies that focus on manufacturing and </a:t>
            </a:r>
            <a:r>
              <a:rPr lang="en-US" sz="2400" b="1" i="0" u="none" strike="noStrike" dirty="0">
                <a:solidFill>
                  <a:srgbClr val="015B88"/>
                </a:solidFill>
                <a:effectLst/>
                <a:hlinkClick r:id="rId5"/>
              </a:rPr>
              <a:t>supply chain managemen</a:t>
            </a:r>
            <a:r>
              <a:rPr lang="en-US" b="1" i="0" u="none" strike="noStrike" dirty="0">
                <a:solidFill>
                  <a:srgbClr val="015B88"/>
                </a:solidFill>
                <a:effectLst/>
                <a:latin typeface="source_sans_pro_regular"/>
                <a:hlinkClick r:id="rId5"/>
              </a:rPr>
              <a:t>t</a:t>
            </a:r>
            <a:endParaRPr lang="en-US" b="1" i="0" u="none" strike="noStrike" dirty="0">
              <a:solidFill>
                <a:srgbClr val="015B88"/>
              </a:solidFill>
              <a:effectLst/>
              <a:latin typeface="source_sans_pro_regular"/>
            </a:endParaRPr>
          </a:p>
          <a:p>
            <a:pPr marL="0" indent="0">
              <a:buNone/>
            </a:pPr>
            <a:endParaRPr lang="en-US" sz="1200" dirty="0"/>
          </a:p>
          <a:p>
            <a:pPr marL="0" indent="0">
              <a:buNone/>
            </a:pPr>
            <a:r>
              <a:rPr lang="en-US" sz="1200" dirty="0"/>
              <a:t>Source: </a:t>
            </a:r>
            <a:r>
              <a:rPr lang="en-US" sz="1200" dirty="0">
                <a:hlinkClick r:id="rId6"/>
              </a:rPr>
              <a:t>https://www.epicor.com/en-sg/blog/learn/what-is-industry-4-0/</a:t>
            </a:r>
            <a:endParaRPr lang="en-US" sz="1200" dirty="0"/>
          </a:p>
          <a:p>
            <a:pPr marL="0" indent="0">
              <a:buNone/>
            </a:pPr>
            <a:endParaRPr lang="en-US" sz="1200" dirty="0"/>
          </a:p>
        </p:txBody>
      </p:sp>
      <p:pic>
        <p:nvPicPr>
          <p:cNvPr id="3074" name="Picture 2" descr="What is Industry 4.0">
            <a:extLst>
              <a:ext uri="{FF2B5EF4-FFF2-40B4-BE49-F238E27FC236}">
                <a16:creationId xmlns:a16="http://schemas.microsoft.com/office/drawing/2014/main" id="{808FD5EB-06F0-4494-B5B2-C31E3E5EF8B8}"/>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409575" y="1666874"/>
            <a:ext cx="518160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542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descr="UPS: How VR, IoT, and big data powers one logistics company's digital transformation">
            <a:hlinkClick r:id="" action="ppaction://media"/>
            <a:extLst>
              <a:ext uri="{FF2B5EF4-FFF2-40B4-BE49-F238E27FC236}">
                <a16:creationId xmlns:a16="http://schemas.microsoft.com/office/drawing/2014/main" id="{AB2C6862-4639-9618-D48A-BED769080173}"/>
              </a:ext>
            </a:extLst>
          </p:cNvPr>
          <p:cNvPicPr>
            <a:picLocks noRot="1" noChangeAspect="1"/>
          </p:cNvPicPr>
          <p:nvPr>
            <a:videoFile r:link="rId1"/>
          </p:nvPr>
        </p:nvPicPr>
        <p:blipFill>
          <a:blip r:embed="rId3"/>
          <a:stretch>
            <a:fillRect/>
          </a:stretch>
        </p:blipFill>
        <p:spPr>
          <a:xfrm>
            <a:off x="1225793" y="677333"/>
            <a:ext cx="9622829" cy="5436898"/>
          </a:xfrm>
          <a:prstGeom prst="rect">
            <a:avLst/>
          </a:prstGeom>
        </p:spPr>
      </p:pic>
    </p:spTree>
    <p:extLst>
      <p:ext uri="{BB962C8B-B14F-4D97-AF65-F5344CB8AC3E}">
        <p14:creationId xmlns:p14="http://schemas.microsoft.com/office/powerpoint/2010/main" val="148947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C807D4-E690-46E9-93F2-6F17C706EBDB}"/>
              </a:ext>
            </a:extLst>
          </p:cNvPr>
          <p:cNvSpPr>
            <a:spLocks noGrp="1"/>
          </p:cNvSpPr>
          <p:nvPr>
            <p:ph type="title"/>
          </p:nvPr>
        </p:nvSpPr>
        <p:spPr>
          <a:xfrm>
            <a:off x="739775" y="0"/>
            <a:ext cx="5051425" cy="1325563"/>
          </a:xfrm>
        </p:spPr>
        <p:txBody>
          <a:bodyPr>
            <a:normAutofit/>
          </a:bodyPr>
          <a:lstStyle/>
          <a:p>
            <a:r>
              <a:rPr lang="en-US" sz="3600" dirty="0"/>
              <a:t>Transition to a New Supply Chain Model </a:t>
            </a:r>
          </a:p>
        </p:txBody>
      </p:sp>
      <p:sp>
        <p:nvSpPr>
          <p:cNvPr id="7" name="Text Placeholder 6">
            <a:extLst>
              <a:ext uri="{FF2B5EF4-FFF2-40B4-BE49-F238E27FC236}">
                <a16:creationId xmlns:a16="http://schemas.microsoft.com/office/drawing/2014/main" id="{BF95475A-5EF0-4C81-B798-F6AFBF44BF26}"/>
              </a:ext>
            </a:extLst>
          </p:cNvPr>
          <p:cNvSpPr>
            <a:spLocks noGrp="1"/>
          </p:cNvSpPr>
          <p:nvPr>
            <p:ph type="body" idx="1"/>
          </p:nvPr>
        </p:nvSpPr>
        <p:spPr>
          <a:xfrm>
            <a:off x="839789" y="1112108"/>
            <a:ext cx="4242958" cy="569055"/>
          </a:xfrm>
        </p:spPr>
        <p:txBody>
          <a:bodyPr>
            <a:normAutofit/>
          </a:bodyPr>
          <a:lstStyle/>
          <a:p>
            <a:r>
              <a:rPr lang="en-US" dirty="0"/>
              <a:t>Traditional </a:t>
            </a:r>
          </a:p>
        </p:txBody>
      </p:sp>
      <p:sp>
        <p:nvSpPr>
          <p:cNvPr id="9" name="Text Placeholder 8">
            <a:extLst>
              <a:ext uri="{FF2B5EF4-FFF2-40B4-BE49-F238E27FC236}">
                <a16:creationId xmlns:a16="http://schemas.microsoft.com/office/drawing/2014/main" id="{A4009E73-5E0B-4C9B-92CE-7BDD14BE81D6}"/>
              </a:ext>
            </a:extLst>
          </p:cNvPr>
          <p:cNvSpPr>
            <a:spLocks noGrp="1"/>
          </p:cNvSpPr>
          <p:nvPr>
            <p:ph type="body" sz="quarter" idx="3"/>
          </p:nvPr>
        </p:nvSpPr>
        <p:spPr>
          <a:xfrm>
            <a:off x="5082746" y="502509"/>
            <a:ext cx="6272642" cy="1178654"/>
          </a:xfrm>
        </p:spPr>
        <p:txBody>
          <a:bodyPr>
            <a:normAutofit/>
          </a:bodyPr>
          <a:lstStyle/>
          <a:p>
            <a:r>
              <a:rPr lang="en-US" sz="2000" dirty="0"/>
              <a:t>4.0 Digital Integrated Eco-System </a:t>
            </a:r>
          </a:p>
        </p:txBody>
      </p:sp>
      <p:sp>
        <p:nvSpPr>
          <p:cNvPr id="5" name="Slide Number Placeholder 4">
            <a:extLst>
              <a:ext uri="{FF2B5EF4-FFF2-40B4-BE49-F238E27FC236}">
                <a16:creationId xmlns:a16="http://schemas.microsoft.com/office/drawing/2014/main" id="{F5701793-3B96-4252-BE2F-37226D797E71}"/>
              </a:ext>
            </a:extLst>
          </p:cNvPr>
          <p:cNvSpPr>
            <a:spLocks noGrp="1"/>
          </p:cNvSpPr>
          <p:nvPr>
            <p:ph type="sldNum" sz="quarter" idx="12"/>
          </p:nvPr>
        </p:nvSpPr>
        <p:spPr/>
        <p:txBody>
          <a:bodyPr/>
          <a:lstStyle/>
          <a:p>
            <a:fld id="{C96CA7F4-6D84-4522-868B-1687FC6643FA}" type="slidenum">
              <a:rPr lang="en-US" smtClean="0"/>
              <a:t>13</a:t>
            </a:fld>
            <a:endParaRPr lang="en-US" dirty="0"/>
          </a:p>
        </p:txBody>
      </p:sp>
      <p:pic>
        <p:nvPicPr>
          <p:cNvPr id="12" name="Content Placeholder 11" descr="Graphical user interface, text, application&#10;&#10;Description automatically generated">
            <a:extLst>
              <a:ext uri="{FF2B5EF4-FFF2-40B4-BE49-F238E27FC236}">
                <a16:creationId xmlns:a16="http://schemas.microsoft.com/office/drawing/2014/main" id="{793E353B-CD2E-4B59-8762-3673D990F4CA}"/>
              </a:ext>
            </a:extLst>
          </p:cNvPr>
          <p:cNvPicPr>
            <a:picLocks noGrp="1" noChangeAspect="1"/>
          </p:cNvPicPr>
          <p:nvPr>
            <p:ph sz="half" idx="2"/>
          </p:nvPr>
        </p:nvPicPr>
        <p:blipFill rotWithShape="1">
          <a:blip r:embed="rId3"/>
          <a:srcRect l="57361" t="51470" r="28588" b="31379"/>
          <a:stretch/>
        </p:blipFill>
        <p:spPr bwMode="auto">
          <a:xfrm>
            <a:off x="739775" y="1731224"/>
            <a:ext cx="3716895" cy="3557468"/>
          </a:xfrm>
          <a:prstGeom prst="rect">
            <a:avLst/>
          </a:prstGeom>
          <a:ln>
            <a:noFill/>
          </a:ln>
          <a:extLst>
            <a:ext uri="{53640926-AAD7-44D8-BBD7-CCE9431645EC}">
              <a14:shadowObscured xmlns:a14="http://schemas.microsoft.com/office/drawing/2010/main"/>
            </a:ext>
          </a:extLst>
        </p:spPr>
      </p:pic>
      <p:pic>
        <p:nvPicPr>
          <p:cNvPr id="13" name="Content Placeholder 12" descr="Graphical user interface, application, Word&#10;&#10;Description automatically generated">
            <a:extLst>
              <a:ext uri="{FF2B5EF4-FFF2-40B4-BE49-F238E27FC236}">
                <a16:creationId xmlns:a16="http://schemas.microsoft.com/office/drawing/2014/main" id="{533E2DBC-FC0E-45DB-AC10-816E6C987883}"/>
              </a:ext>
            </a:extLst>
          </p:cNvPr>
          <p:cNvPicPr>
            <a:picLocks noGrp="1" noChangeAspect="1"/>
          </p:cNvPicPr>
          <p:nvPr>
            <p:ph sz="quarter" idx="4"/>
          </p:nvPr>
        </p:nvPicPr>
        <p:blipFill rotWithShape="1">
          <a:blip r:embed="rId4"/>
          <a:srcRect l="41657" t="34624" r="28045" b="20005"/>
          <a:stretch/>
        </p:blipFill>
        <p:spPr bwMode="auto">
          <a:xfrm>
            <a:off x="4763295" y="1705232"/>
            <a:ext cx="6911544" cy="47480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952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F820-812D-4405-9367-B880F64D50F9}"/>
              </a:ext>
            </a:extLst>
          </p:cNvPr>
          <p:cNvSpPr>
            <a:spLocks noGrp="1"/>
          </p:cNvSpPr>
          <p:nvPr>
            <p:ph type="title"/>
          </p:nvPr>
        </p:nvSpPr>
        <p:spPr>
          <a:xfrm>
            <a:off x="839788" y="365125"/>
            <a:ext cx="10515600" cy="1690862"/>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lang="en-US" dirty="0"/>
              <a:t>Key Model Characteristics</a:t>
            </a:r>
            <a:br>
              <a:rPr lang="en-US" dirty="0"/>
            </a:br>
            <a:r>
              <a:rPr lang="en-US" dirty="0"/>
              <a:t> </a:t>
            </a:r>
            <a:r>
              <a:rPr kumimoji="0" lang="en-US" sz="2800" b="0" i="1" u="none" strike="noStrike" kern="1200" cap="none" spc="0" normalizeH="0" baseline="0" noProof="0" dirty="0">
                <a:ln>
                  <a:noFill/>
                </a:ln>
                <a:solidFill>
                  <a:srgbClr val="000000"/>
                </a:solidFill>
                <a:effectLst/>
                <a:uLnTx/>
                <a:uFillTx/>
                <a:latin typeface="Oracle Sans"/>
                <a:ea typeface="+mn-ea"/>
                <a:cs typeface="+mn-cs"/>
              </a:rPr>
              <a:t>Where traditional supply chains </a:t>
            </a:r>
            <a:r>
              <a:rPr kumimoji="0" lang="en-US" sz="2800" b="1" i="1" u="none" strike="noStrike" kern="1200" cap="none" spc="0" normalizeH="0" baseline="0" noProof="0" dirty="0">
                <a:ln>
                  <a:noFill/>
                </a:ln>
                <a:solidFill>
                  <a:srgbClr val="000000"/>
                </a:solidFill>
                <a:effectLst/>
                <a:uLnTx/>
                <a:uFillTx/>
                <a:latin typeface="Oracle Sans"/>
                <a:ea typeface="+mn-ea"/>
                <a:cs typeface="+mn-cs"/>
              </a:rPr>
              <a:t>plan and react,</a:t>
            </a:r>
            <a:r>
              <a:rPr kumimoji="0" lang="en-US" sz="2800" b="0" i="1" u="none" strike="noStrike" kern="1200" cap="none" spc="0" normalizeH="0" baseline="0" noProof="0" dirty="0">
                <a:ln>
                  <a:noFill/>
                </a:ln>
                <a:solidFill>
                  <a:srgbClr val="000000"/>
                </a:solidFill>
                <a:effectLst/>
                <a:uLnTx/>
                <a:uFillTx/>
                <a:latin typeface="Oracle Sans"/>
                <a:ea typeface="+mn-ea"/>
                <a:cs typeface="+mn-cs"/>
              </a:rPr>
              <a:t> digital supply chains </a:t>
            </a:r>
            <a:r>
              <a:rPr kumimoji="0" lang="en-US" sz="2800" b="1" i="1" u="none" strike="noStrike" kern="1200" cap="none" spc="0" normalizeH="0" baseline="0" noProof="0" dirty="0">
                <a:ln>
                  <a:noFill/>
                </a:ln>
                <a:solidFill>
                  <a:srgbClr val="000000"/>
                </a:solidFill>
                <a:effectLst/>
                <a:uLnTx/>
                <a:uFillTx/>
                <a:latin typeface="Oracle Sans"/>
                <a:ea typeface="+mn-ea"/>
                <a:cs typeface="+mn-cs"/>
              </a:rPr>
              <a:t>predict and prescribe</a:t>
            </a:r>
            <a:r>
              <a:rPr kumimoji="0" lang="en-US" sz="2800" b="0" i="1" u="none" strike="noStrike" kern="1200" cap="none" spc="0" normalizeH="0" baseline="0" noProof="0" dirty="0">
                <a:ln>
                  <a:noFill/>
                </a:ln>
                <a:solidFill>
                  <a:srgbClr val="000000"/>
                </a:solidFill>
                <a:effectLst/>
                <a:uLnTx/>
                <a:uFillTx/>
                <a:latin typeface="Oracle Sans"/>
                <a:ea typeface="+mn-ea"/>
                <a:cs typeface="+mn-cs"/>
              </a:rPr>
              <a:t> actions to take.</a:t>
            </a:r>
            <a:b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br>
            <a:endParaRPr lang="en-US" i="1" dirty="0"/>
          </a:p>
        </p:txBody>
      </p:sp>
      <p:sp>
        <p:nvSpPr>
          <p:cNvPr id="3" name="Text Placeholder 2">
            <a:extLst>
              <a:ext uri="{FF2B5EF4-FFF2-40B4-BE49-F238E27FC236}">
                <a16:creationId xmlns:a16="http://schemas.microsoft.com/office/drawing/2014/main" id="{E015CBDD-593E-40CC-A280-6D407D73F9A7}"/>
              </a:ext>
            </a:extLst>
          </p:cNvPr>
          <p:cNvSpPr>
            <a:spLocks noGrp="1"/>
          </p:cNvSpPr>
          <p:nvPr>
            <p:ph type="body" idx="1"/>
          </p:nvPr>
        </p:nvSpPr>
        <p:spPr>
          <a:xfrm>
            <a:off x="839788" y="2055987"/>
            <a:ext cx="5157787" cy="449088"/>
          </a:xfrm>
        </p:spPr>
        <p:txBody>
          <a:bodyPr/>
          <a:lstStyle/>
          <a:p>
            <a:r>
              <a:rPr lang="en-US" dirty="0"/>
              <a:t>Traditional</a:t>
            </a:r>
          </a:p>
        </p:txBody>
      </p:sp>
      <p:sp>
        <p:nvSpPr>
          <p:cNvPr id="4" name="Content Placeholder 3">
            <a:extLst>
              <a:ext uri="{FF2B5EF4-FFF2-40B4-BE49-F238E27FC236}">
                <a16:creationId xmlns:a16="http://schemas.microsoft.com/office/drawing/2014/main" id="{9ACACB54-A2D4-4AD9-9BEE-D7B97B8BC88D}"/>
              </a:ext>
            </a:extLst>
          </p:cNvPr>
          <p:cNvSpPr>
            <a:spLocks noGrp="1"/>
          </p:cNvSpPr>
          <p:nvPr>
            <p:ph sz="half" idx="2"/>
          </p:nvPr>
        </p:nvSpPr>
        <p:spPr>
          <a:xfrm>
            <a:off x="839788" y="2883243"/>
            <a:ext cx="5157787" cy="3306420"/>
          </a:xfrm>
        </p:spPr>
        <p:txBody>
          <a:bodyPr>
            <a:normAutofit fontScale="70000" lnSpcReduction="20000"/>
          </a:bodyPr>
          <a:lstStyle/>
          <a:p>
            <a:r>
              <a:rPr lang="en-US" dirty="0"/>
              <a:t>Generally simple -- linear Information flows</a:t>
            </a:r>
          </a:p>
          <a:p>
            <a:r>
              <a:rPr lang="en-US" dirty="0"/>
              <a:t>Links limited to immediate producers, suppliers and customers. </a:t>
            </a:r>
          </a:p>
          <a:p>
            <a:r>
              <a:rPr lang="en-US" dirty="0"/>
              <a:t>Non-digitized and wells as digitized data.</a:t>
            </a:r>
          </a:p>
          <a:p>
            <a:r>
              <a:rPr lang="en-US" dirty="0"/>
              <a:t>Not focused on real time </a:t>
            </a:r>
          </a:p>
          <a:p>
            <a:r>
              <a:rPr lang="en-US" dirty="0"/>
              <a:t>Limited predictive capabilities </a:t>
            </a:r>
          </a:p>
          <a:p>
            <a:r>
              <a:rPr lang="en-US" dirty="0"/>
              <a:t>Lead supplier serves as information “Impresario” </a:t>
            </a:r>
          </a:p>
        </p:txBody>
      </p:sp>
      <p:sp>
        <p:nvSpPr>
          <p:cNvPr id="5" name="Text Placeholder 4">
            <a:extLst>
              <a:ext uri="{FF2B5EF4-FFF2-40B4-BE49-F238E27FC236}">
                <a16:creationId xmlns:a16="http://schemas.microsoft.com/office/drawing/2014/main" id="{96FA76FE-B06F-4F09-AD7D-2A09CAA195B5}"/>
              </a:ext>
            </a:extLst>
          </p:cNvPr>
          <p:cNvSpPr>
            <a:spLocks noGrp="1"/>
          </p:cNvSpPr>
          <p:nvPr>
            <p:ph type="body" sz="quarter" idx="3"/>
          </p:nvPr>
        </p:nvSpPr>
        <p:spPr>
          <a:xfrm>
            <a:off x="6172200" y="2068990"/>
            <a:ext cx="5183188" cy="449088"/>
          </a:xfrm>
        </p:spPr>
        <p:txBody>
          <a:bodyPr/>
          <a:lstStyle/>
          <a:p>
            <a:r>
              <a:rPr lang="en-US" dirty="0"/>
              <a:t>4.0 Digital Integrated Eco-system </a:t>
            </a:r>
          </a:p>
        </p:txBody>
      </p:sp>
      <p:sp>
        <p:nvSpPr>
          <p:cNvPr id="6" name="Content Placeholder 5">
            <a:extLst>
              <a:ext uri="{FF2B5EF4-FFF2-40B4-BE49-F238E27FC236}">
                <a16:creationId xmlns:a16="http://schemas.microsoft.com/office/drawing/2014/main" id="{FAC5BAE5-37F8-43A7-B583-2F86C37B8AE9}"/>
              </a:ext>
            </a:extLst>
          </p:cNvPr>
          <p:cNvSpPr>
            <a:spLocks noGrp="1"/>
          </p:cNvSpPr>
          <p:nvPr>
            <p:ph sz="quarter" idx="4"/>
          </p:nvPr>
        </p:nvSpPr>
        <p:spPr>
          <a:xfrm>
            <a:off x="6172200" y="2883243"/>
            <a:ext cx="5183188" cy="3306420"/>
          </a:xfrm>
        </p:spPr>
        <p:txBody>
          <a:bodyPr>
            <a:normAutofit fontScale="70000" lnSpcReduction="20000"/>
          </a:bodyPr>
          <a:lstStyle/>
          <a:p>
            <a:r>
              <a:rPr lang="en-US" dirty="0"/>
              <a:t>Complex, holistic, broadly distributed information flows</a:t>
            </a:r>
          </a:p>
          <a:p>
            <a:r>
              <a:rPr lang="en-US" b="1" dirty="0"/>
              <a:t>End to end  </a:t>
            </a:r>
            <a:r>
              <a:rPr lang="en-US" dirty="0"/>
              <a:t>-- facilitates exchanges with sub- suppliers and customers  </a:t>
            </a:r>
          </a:p>
          <a:p>
            <a:r>
              <a:rPr lang="en-US" dirty="0"/>
              <a:t>Aims for total digitization to maximize use of A.I and  IoT tools </a:t>
            </a:r>
          </a:p>
          <a:p>
            <a:r>
              <a:rPr lang="en-US" dirty="0"/>
              <a:t>Real time information essential </a:t>
            </a:r>
          </a:p>
          <a:p>
            <a:r>
              <a:rPr lang="en-US" dirty="0"/>
              <a:t>Expanded predictive capabilities </a:t>
            </a:r>
          </a:p>
          <a:p>
            <a:r>
              <a:rPr lang="en-US" dirty="0"/>
              <a:t>Control tower manages network connections as well as collects and distributes data </a:t>
            </a:r>
          </a:p>
          <a:p>
            <a:endParaRPr lang="en-US" dirty="0"/>
          </a:p>
        </p:txBody>
      </p:sp>
      <p:sp>
        <p:nvSpPr>
          <p:cNvPr id="7" name="Slide Number Placeholder 6">
            <a:extLst>
              <a:ext uri="{FF2B5EF4-FFF2-40B4-BE49-F238E27FC236}">
                <a16:creationId xmlns:a16="http://schemas.microsoft.com/office/drawing/2014/main" id="{7BC8FAD3-4115-4D85-8D13-3E89141C799C}"/>
              </a:ext>
            </a:extLst>
          </p:cNvPr>
          <p:cNvSpPr>
            <a:spLocks noGrp="1"/>
          </p:cNvSpPr>
          <p:nvPr>
            <p:ph type="sldNum" sz="quarter" idx="12"/>
          </p:nvPr>
        </p:nvSpPr>
        <p:spPr/>
        <p:txBody>
          <a:bodyPr/>
          <a:lstStyle/>
          <a:p>
            <a:fld id="{C96CA7F4-6D84-4522-868B-1687FC6643FA}" type="slidenum">
              <a:rPr lang="en-US" smtClean="0"/>
              <a:t>14</a:t>
            </a:fld>
            <a:endParaRPr lang="en-US" dirty="0"/>
          </a:p>
        </p:txBody>
      </p:sp>
    </p:spTree>
    <p:extLst>
      <p:ext uri="{BB962C8B-B14F-4D97-AF65-F5344CB8AC3E}">
        <p14:creationId xmlns:p14="http://schemas.microsoft.com/office/powerpoint/2010/main" val="632113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6E77-B7B7-4C7C-A6D7-82BE4F7B34AA}"/>
              </a:ext>
            </a:extLst>
          </p:cNvPr>
          <p:cNvSpPr>
            <a:spLocks noGrp="1"/>
          </p:cNvSpPr>
          <p:nvPr>
            <p:ph type="title"/>
          </p:nvPr>
        </p:nvSpPr>
        <p:spPr>
          <a:xfrm>
            <a:off x="568411" y="365126"/>
            <a:ext cx="10785389" cy="919978"/>
          </a:xfrm>
        </p:spPr>
        <p:txBody>
          <a:bodyPr>
            <a:normAutofit fontScale="90000"/>
          </a:bodyPr>
          <a:lstStyle/>
          <a:p>
            <a:r>
              <a:rPr lang="en-US" dirty="0"/>
              <a:t>Further Exploration of Model Differences                         </a:t>
            </a:r>
            <a:br>
              <a:rPr lang="en-US" dirty="0"/>
            </a:br>
            <a:r>
              <a:rPr lang="en-US" sz="1800" dirty="0"/>
              <a:t>video: </a:t>
            </a:r>
            <a:r>
              <a:rPr lang="en-US" sz="1800" dirty="0">
                <a:hlinkClick r:id="rId3"/>
              </a:rPr>
              <a:t>https://www.youtube.com/watch?v=pdcJJpsOPGw</a:t>
            </a:r>
            <a:br>
              <a:rPr lang="en-US" sz="1800" dirty="0"/>
            </a:br>
            <a:r>
              <a:rPr lang="en-US" sz="1800" dirty="0"/>
              <a:t> </a:t>
            </a:r>
          </a:p>
        </p:txBody>
      </p:sp>
      <p:sp>
        <p:nvSpPr>
          <p:cNvPr id="4" name="Slide Number Placeholder 3">
            <a:extLst>
              <a:ext uri="{FF2B5EF4-FFF2-40B4-BE49-F238E27FC236}">
                <a16:creationId xmlns:a16="http://schemas.microsoft.com/office/drawing/2014/main" id="{7EF67A19-5C3D-4068-820F-F7337591AC68}"/>
              </a:ext>
            </a:extLst>
          </p:cNvPr>
          <p:cNvSpPr>
            <a:spLocks noGrp="1"/>
          </p:cNvSpPr>
          <p:nvPr>
            <p:ph type="sldNum" sz="quarter" idx="12"/>
          </p:nvPr>
        </p:nvSpPr>
        <p:spPr/>
        <p:txBody>
          <a:bodyPr/>
          <a:lstStyle/>
          <a:p>
            <a:fld id="{C96CA7F4-6D84-4522-868B-1687FC6643FA}" type="slidenum">
              <a:rPr lang="en-US" smtClean="0"/>
              <a:t>15</a:t>
            </a:fld>
            <a:endParaRPr lang="en-US" dirty="0"/>
          </a:p>
        </p:txBody>
      </p:sp>
      <p:pic>
        <p:nvPicPr>
          <p:cNvPr id="7" name="Online Media 6" descr="Digital Supply Chains">
            <a:hlinkClick r:id="" action="ppaction://media"/>
            <a:extLst>
              <a:ext uri="{FF2B5EF4-FFF2-40B4-BE49-F238E27FC236}">
                <a16:creationId xmlns:a16="http://schemas.microsoft.com/office/drawing/2014/main" id="{2FE1CDBD-30E3-1645-9FB4-B27421A2DE17}"/>
              </a:ext>
            </a:extLst>
          </p:cNvPr>
          <p:cNvPicPr>
            <a:picLocks noGrp="1" noRot="1" noChangeAspect="1"/>
          </p:cNvPicPr>
          <p:nvPr>
            <p:ph idx="1"/>
            <a:videoFile r:link="rId1"/>
          </p:nvPr>
        </p:nvPicPr>
        <p:blipFill>
          <a:blip r:embed="rId4"/>
          <a:stretch>
            <a:fillRect/>
          </a:stretch>
        </p:blipFill>
        <p:spPr>
          <a:xfrm>
            <a:off x="1546578" y="1430248"/>
            <a:ext cx="8703733" cy="4917942"/>
          </a:xfrm>
          <a:prstGeom prst="rect">
            <a:avLst/>
          </a:prstGeom>
        </p:spPr>
      </p:pic>
    </p:spTree>
    <p:extLst>
      <p:ext uri="{BB962C8B-B14F-4D97-AF65-F5344CB8AC3E}">
        <p14:creationId xmlns:p14="http://schemas.microsoft.com/office/powerpoint/2010/main" val="351657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2450-21B6-4B97-8F6F-7152BF9E9EB3}"/>
              </a:ext>
            </a:extLst>
          </p:cNvPr>
          <p:cNvSpPr>
            <a:spLocks noGrp="1"/>
          </p:cNvSpPr>
          <p:nvPr>
            <p:ph type="title"/>
          </p:nvPr>
        </p:nvSpPr>
        <p:spPr>
          <a:xfrm>
            <a:off x="749643" y="365125"/>
            <a:ext cx="10849233" cy="829361"/>
          </a:xfrm>
        </p:spPr>
        <p:txBody>
          <a:bodyPr/>
          <a:lstStyle/>
          <a:p>
            <a:r>
              <a:rPr lang="en-US" dirty="0"/>
              <a:t>Essential 4.0 Manufacturing/Supply Chain Uses </a:t>
            </a:r>
          </a:p>
        </p:txBody>
      </p:sp>
      <p:sp>
        <p:nvSpPr>
          <p:cNvPr id="3" name="Content Placeholder 2">
            <a:extLst>
              <a:ext uri="{FF2B5EF4-FFF2-40B4-BE49-F238E27FC236}">
                <a16:creationId xmlns:a16="http://schemas.microsoft.com/office/drawing/2014/main" id="{B1C9260D-75D7-4C93-A084-B13C67D9B804}"/>
              </a:ext>
            </a:extLst>
          </p:cNvPr>
          <p:cNvSpPr>
            <a:spLocks noGrp="1"/>
          </p:cNvSpPr>
          <p:nvPr>
            <p:ph sz="half" idx="1"/>
          </p:nvPr>
        </p:nvSpPr>
        <p:spPr>
          <a:xfrm>
            <a:off x="749643" y="1466335"/>
            <a:ext cx="5270157" cy="4710628"/>
          </a:xfrm>
        </p:spPr>
        <p:txBody>
          <a:bodyPr>
            <a:normAutofit fontScale="25000" lnSpcReduction="20000"/>
          </a:bodyPr>
          <a:lstStyle/>
          <a:p>
            <a:pPr algn="l"/>
            <a:r>
              <a:rPr lang="en-US" sz="7000" b="1" i="0" dirty="0">
                <a:solidFill>
                  <a:srgbClr val="000000"/>
                </a:solidFill>
                <a:effectLst/>
              </a:rPr>
              <a:t>Optimizing supply chain management </a:t>
            </a:r>
            <a:r>
              <a:rPr lang="en-US" sz="7000" b="0" i="0" dirty="0">
                <a:solidFill>
                  <a:srgbClr val="000000"/>
                </a:solidFill>
                <a:effectLst/>
              </a:rPr>
              <a:t>with 4.0 solutions that give businesses greater insight, control, and data visibility across their entire supply chain. By leveraging supply chain management capabilities, </a:t>
            </a:r>
            <a:r>
              <a:rPr lang="en-US" sz="7000" b="0" i="0" dirty="0">
                <a:solidFill>
                  <a:srgbClr val="000000"/>
                </a:solidFill>
                <a:effectLst/>
                <a:cs typeface="Calibri" panose="020F0502020204030204" pitchFamily="34" charset="0"/>
              </a:rPr>
              <a:t>companies</a:t>
            </a:r>
            <a:r>
              <a:rPr lang="en-US" sz="7000" b="0" i="0" dirty="0">
                <a:solidFill>
                  <a:srgbClr val="000000"/>
                </a:solidFill>
                <a:effectLst/>
              </a:rPr>
              <a:t> can deliver products and services to market faster, cheaper, and with better quality to gain an advantage over less-efficient competitors.</a:t>
            </a:r>
            <a:br>
              <a:rPr lang="en-US" sz="7000" b="0" i="0" dirty="0">
                <a:solidFill>
                  <a:srgbClr val="000000"/>
                </a:solidFill>
                <a:effectLst/>
              </a:rPr>
            </a:br>
            <a:br>
              <a:rPr lang="en-US" sz="7000" b="0" i="0" dirty="0">
                <a:solidFill>
                  <a:srgbClr val="000000"/>
                </a:solidFill>
                <a:effectLst/>
              </a:rPr>
            </a:br>
            <a:endParaRPr lang="en-US" sz="7000" b="0" i="0" dirty="0">
              <a:solidFill>
                <a:srgbClr val="000000"/>
              </a:solidFill>
              <a:effectLst/>
            </a:endParaRPr>
          </a:p>
          <a:p>
            <a:r>
              <a:rPr lang="en-US" sz="7000" b="1" i="0" dirty="0">
                <a:solidFill>
                  <a:srgbClr val="000000"/>
                </a:solidFill>
                <a:effectLst/>
              </a:rPr>
              <a:t>Applying  predictive maintenance/analytics tools </a:t>
            </a:r>
            <a:r>
              <a:rPr lang="en-US" sz="7000" b="0" i="0" dirty="0">
                <a:solidFill>
                  <a:srgbClr val="000000"/>
                </a:solidFill>
                <a:effectLst/>
              </a:rPr>
              <a:t>to predict when potential problems are going to arise before they actually happen. Without IoT systems in place, preventive maintenance happens as a manual process based on routine or a temporal schedule. With IoT systems in place, preventive maintenance is much more automated and streamlined. Systems can sense when problems are arising or machinery needs to be fixed not just based on reactive questions like, “what has happened?,” or “why did it happen?,” but also on proactive questions like, “what is going to happen,” and, “what can we do to prevent it from happening?”  They can pivot from preventive maintenance to predictive maintenance.</a:t>
            </a:r>
          </a:p>
          <a:p>
            <a:endParaRPr lang="en-US" dirty="0"/>
          </a:p>
        </p:txBody>
      </p:sp>
      <p:sp>
        <p:nvSpPr>
          <p:cNvPr id="4" name="Content Placeholder 3">
            <a:extLst>
              <a:ext uri="{FF2B5EF4-FFF2-40B4-BE49-F238E27FC236}">
                <a16:creationId xmlns:a16="http://schemas.microsoft.com/office/drawing/2014/main" id="{954C4771-0C6F-4550-8284-C8C68C89E63A}"/>
              </a:ext>
            </a:extLst>
          </p:cNvPr>
          <p:cNvSpPr>
            <a:spLocks noGrp="1"/>
          </p:cNvSpPr>
          <p:nvPr>
            <p:ph sz="half" idx="2"/>
          </p:nvPr>
        </p:nvSpPr>
        <p:spPr>
          <a:xfrm>
            <a:off x="6116597" y="1466335"/>
            <a:ext cx="5181600" cy="4397590"/>
          </a:xfrm>
        </p:spPr>
        <p:txBody>
          <a:bodyPr>
            <a:noAutofit/>
          </a:bodyPr>
          <a:lstStyle/>
          <a:p>
            <a:r>
              <a:rPr lang="en-US" sz="1600" b="1" i="0" dirty="0">
                <a:solidFill>
                  <a:srgbClr val="000000"/>
                </a:solidFill>
                <a:effectLst/>
              </a:rPr>
              <a:t>Improving asset tracking and optimization to </a:t>
            </a:r>
            <a:r>
              <a:rPr lang="en-US" sz="1600" b="0" i="0" dirty="0">
                <a:solidFill>
                  <a:srgbClr val="000000"/>
                </a:solidFill>
                <a:effectLst/>
              </a:rPr>
              <a:t>become more efficient with assets at each stage of the supply chain, allowing companies to keep a better pulse on inventory, quality, and logistics efficiency. With IoT in place at a factory, employees can get better visibility into their assets worldwide. Standard asset management tasks such as asset transfers, disposals, reclassifications, and adjustments can be streamlined and managed centrally and in real time.</a:t>
            </a:r>
          </a:p>
          <a:p>
            <a:r>
              <a:rPr lang="en-US" sz="1600" b="1" dirty="0"/>
              <a:t>Better understanding and capturing market opportunities </a:t>
            </a:r>
            <a:r>
              <a:rPr lang="en-US" sz="1600" dirty="0"/>
              <a:t>by gathering and analyzing E Commerce and store  purchase preference data  -- and by mining big data to discover patterns that predict future product and service preferences --  to grow market share and profits.  </a:t>
            </a:r>
          </a:p>
        </p:txBody>
      </p:sp>
      <p:sp>
        <p:nvSpPr>
          <p:cNvPr id="5" name="Slide Number Placeholder 4">
            <a:extLst>
              <a:ext uri="{FF2B5EF4-FFF2-40B4-BE49-F238E27FC236}">
                <a16:creationId xmlns:a16="http://schemas.microsoft.com/office/drawing/2014/main" id="{BAFD1A87-8902-40ED-93BA-FA4739690873}"/>
              </a:ext>
            </a:extLst>
          </p:cNvPr>
          <p:cNvSpPr>
            <a:spLocks noGrp="1"/>
          </p:cNvSpPr>
          <p:nvPr>
            <p:ph type="sldNum" sz="quarter" idx="12"/>
          </p:nvPr>
        </p:nvSpPr>
        <p:spPr/>
        <p:txBody>
          <a:bodyPr/>
          <a:lstStyle/>
          <a:p>
            <a:fld id="{C96CA7F4-6D84-4522-868B-1687FC6643FA}" type="slidenum">
              <a:rPr lang="en-US" smtClean="0"/>
              <a:t>16</a:t>
            </a:fld>
            <a:endParaRPr lang="en-US" dirty="0"/>
          </a:p>
        </p:txBody>
      </p:sp>
    </p:spTree>
    <p:extLst>
      <p:ext uri="{BB962C8B-B14F-4D97-AF65-F5344CB8AC3E}">
        <p14:creationId xmlns:p14="http://schemas.microsoft.com/office/powerpoint/2010/main" val="376978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1E5A-7DAF-4780-8E4D-01B015BADC06}"/>
              </a:ext>
            </a:extLst>
          </p:cNvPr>
          <p:cNvSpPr>
            <a:spLocks noGrp="1"/>
          </p:cNvSpPr>
          <p:nvPr>
            <p:ph type="title"/>
          </p:nvPr>
        </p:nvSpPr>
        <p:spPr>
          <a:xfrm>
            <a:off x="650789" y="354227"/>
            <a:ext cx="10703011" cy="972065"/>
          </a:xfrm>
        </p:spPr>
        <p:txBody>
          <a:bodyPr>
            <a:normAutofit/>
          </a:bodyPr>
          <a:lstStyle/>
          <a:p>
            <a:r>
              <a:rPr lang="en-US" sz="3600" dirty="0"/>
              <a:t>4.0 Deploys through the Digital Control Tower </a:t>
            </a:r>
            <a:br>
              <a:rPr lang="en-US" sz="3600" dirty="0"/>
            </a:br>
            <a:r>
              <a:rPr lang="en-US" sz="1300" dirty="0"/>
              <a:t>video: </a:t>
            </a:r>
            <a:r>
              <a:rPr lang="en-US" sz="1300" dirty="0">
                <a:hlinkClick r:id="rId2"/>
              </a:rPr>
              <a:t>https://www.youtube.com/watch?v=PQexFtFhsPw</a:t>
            </a:r>
            <a:br>
              <a:rPr lang="en-US" sz="1300" dirty="0"/>
            </a:br>
            <a:endParaRPr lang="en-US" sz="1300" dirty="0"/>
          </a:p>
        </p:txBody>
      </p:sp>
      <p:pic>
        <p:nvPicPr>
          <p:cNvPr id="1026" name="Picture 2">
            <a:extLst>
              <a:ext uri="{FF2B5EF4-FFF2-40B4-BE49-F238E27FC236}">
                <a16:creationId xmlns:a16="http://schemas.microsoft.com/office/drawing/2014/main" id="{E9330F46-31EE-44EE-9793-03707749158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450227" y="1460993"/>
            <a:ext cx="5401962" cy="39360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2A9FAAA-0508-4925-B62B-5FC5CD93DF9B}"/>
              </a:ext>
            </a:extLst>
          </p:cNvPr>
          <p:cNvSpPr>
            <a:spLocks noGrp="1"/>
          </p:cNvSpPr>
          <p:nvPr>
            <p:ph type="sldNum" sz="quarter" idx="12"/>
          </p:nvPr>
        </p:nvSpPr>
        <p:spPr/>
        <p:txBody>
          <a:bodyPr/>
          <a:lstStyle/>
          <a:p>
            <a:fld id="{C96CA7F4-6D84-4522-868B-1687FC6643FA}" type="slidenum">
              <a:rPr lang="en-US" smtClean="0"/>
              <a:t>17</a:t>
            </a:fld>
            <a:endParaRPr lang="en-US" dirty="0"/>
          </a:p>
        </p:txBody>
      </p:sp>
      <p:pic>
        <p:nvPicPr>
          <p:cNvPr id="1028" name="Picture 4">
            <a:extLst>
              <a:ext uri="{FF2B5EF4-FFF2-40B4-BE49-F238E27FC236}">
                <a16:creationId xmlns:a16="http://schemas.microsoft.com/office/drawing/2014/main" id="{56CCBCE2-656B-4FBD-860E-0711EE001C9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20694" y="1485706"/>
            <a:ext cx="5181600" cy="40019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119C9E-1FA5-4AB9-9CFA-C1EECAA570F8}"/>
              </a:ext>
            </a:extLst>
          </p:cNvPr>
          <p:cNvSpPr txBox="1"/>
          <p:nvPr/>
        </p:nvSpPr>
        <p:spPr>
          <a:xfrm rot="10800000" flipV="1">
            <a:off x="1005016" y="6110388"/>
            <a:ext cx="4827374" cy="577081"/>
          </a:xfrm>
          <a:prstGeom prst="rect">
            <a:avLst/>
          </a:prstGeom>
          <a:noFill/>
        </p:spPr>
        <p:txBody>
          <a:bodyPr wrap="square">
            <a:spAutoFit/>
          </a:bodyPr>
          <a:lstStyle/>
          <a:p>
            <a:r>
              <a:rPr lang="en-US" sz="1050" dirty="0"/>
              <a:t>Source: </a:t>
            </a:r>
            <a:r>
              <a:rPr lang="en-US" sz="1050" dirty="0">
                <a:hlinkClick r:id="rId5"/>
              </a:rPr>
              <a:t>https://www.linkedin.com/pulse/supply-chain-control-tower-jenis-sheth?trk=pulse-article</a:t>
            </a:r>
            <a:endParaRPr lang="en-US" sz="1050" dirty="0"/>
          </a:p>
          <a:p>
            <a:endParaRPr lang="en-US" sz="1050" dirty="0"/>
          </a:p>
        </p:txBody>
      </p:sp>
    </p:spTree>
    <p:extLst>
      <p:ext uri="{BB962C8B-B14F-4D97-AF65-F5344CB8AC3E}">
        <p14:creationId xmlns:p14="http://schemas.microsoft.com/office/powerpoint/2010/main" val="3891611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8263A4-8393-4C5E-180B-36107F1260E0}"/>
              </a:ext>
            </a:extLst>
          </p:cNvPr>
          <p:cNvSpPr>
            <a:spLocks noGrp="1"/>
          </p:cNvSpPr>
          <p:nvPr>
            <p:ph type="sldNum" sz="quarter" idx="12"/>
          </p:nvPr>
        </p:nvSpPr>
        <p:spPr/>
        <p:txBody>
          <a:bodyPr/>
          <a:lstStyle/>
          <a:p>
            <a:fld id="{C96CA7F4-6D84-4522-868B-1687FC6643FA}" type="slidenum">
              <a:rPr lang="en-US" smtClean="0"/>
              <a:t>18</a:t>
            </a:fld>
            <a:endParaRPr lang="en-US" dirty="0"/>
          </a:p>
        </p:txBody>
      </p:sp>
      <p:pic>
        <p:nvPicPr>
          <p:cNvPr id="6" name="Online Media 5" descr="What's a Control Tower in Operations and Supply Chains? (2min)">
            <a:hlinkClick r:id="" action="ppaction://media"/>
            <a:extLst>
              <a:ext uri="{FF2B5EF4-FFF2-40B4-BE49-F238E27FC236}">
                <a16:creationId xmlns:a16="http://schemas.microsoft.com/office/drawing/2014/main" id="{6110E7E3-4496-7BD0-508F-0A0130474DC0}"/>
              </a:ext>
            </a:extLst>
          </p:cNvPr>
          <p:cNvPicPr>
            <a:picLocks noRot="1" noChangeAspect="1"/>
          </p:cNvPicPr>
          <p:nvPr>
            <a:videoFile r:link="rId1"/>
          </p:nvPr>
        </p:nvPicPr>
        <p:blipFill>
          <a:blip r:embed="rId3"/>
          <a:stretch>
            <a:fillRect/>
          </a:stretch>
        </p:blipFill>
        <p:spPr>
          <a:xfrm>
            <a:off x="1264356" y="579402"/>
            <a:ext cx="9493956" cy="5364085"/>
          </a:xfrm>
          <a:prstGeom prst="rect">
            <a:avLst/>
          </a:prstGeom>
        </p:spPr>
      </p:pic>
    </p:spTree>
    <p:extLst>
      <p:ext uri="{BB962C8B-B14F-4D97-AF65-F5344CB8AC3E}">
        <p14:creationId xmlns:p14="http://schemas.microsoft.com/office/powerpoint/2010/main" val="232457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5FD432-4131-488A-B886-EF968BB01359}"/>
              </a:ext>
            </a:extLst>
          </p:cNvPr>
          <p:cNvSpPr>
            <a:spLocks noGrp="1"/>
          </p:cNvSpPr>
          <p:nvPr>
            <p:ph type="title"/>
          </p:nvPr>
        </p:nvSpPr>
        <p:spPr>
          <a:xfrm>
            <a:off x="838200" y="365125"/>
            <a:ext cx="10727724" cy="1325563"/>
          </a:xfrm>
        </p:spPr>
        <p:txBody>
          <a:bodyPr>
            <a:normAutofit/>
          </a:bodyPr>
          <a:lstStyle/>
          <a:p>
            <a:r>
              <a:rPr lang="en-US" sz="3200" dirty="0"/>
              <a:t>Technologies Impacting Supply Chain Functions </a:t>
            </a:r>
          </a:p>
        </p:txBody>
      </p:sp>
      <p:sp>
        <p:nvSpPr>
          <p:cNvPr id="5" name="Slide Number Placeholder 4">
            <a:extLst>
              <a:ext uri="{FF2B5EF4-FFF2-40B4-BE49-F238E27FC236}">
                <a16:creationId xmlns:a16="http://schemas.microsoft.com/office/drawing/2014/main" id="{497068FC-7DB9-421C-B769-4945E165D684}"/>
              </a:ext>
            </a:extLst>
          </p:cNvPr>
          <p:cNvSpPr>
            <a:spLocks noGrp="1"/>
          </p:cNvSpPr>
          <p:nvPr>
            <p:ph type="sldNum" sz="quarter" idx="12"/>
          </p:nvPr>
        </p:nvSpPr>
        <p:spPr/>
        <p:txBody>
          <a:bodyPr/>
          <a:lstStyle/>
          <a:p>
            <a:fld id="{C96CA7F4-6D84-4522-868B-1687FC6643FA}" type="slidenum">
              <a:rPr lang="en-US" smtClean="0"/>
              <a:t>19</a:t>
            </a:fld>
            <a:endParaRPr lang="en-US" dirty="0"/>
          </a:p>
        </p:txBody>
      </p:sp>
      <p:pic>
        <p:nvPicPr>
          <p:cNvPr id="8" name="Content Placeholder 7" descr="Graphical user interface, application&#10;&#10;Description automatically generated">
            <a:extLst>
              <a:ext uri="{FF2B5EF4-FFF2-40B4-BE49-F238E27FC236}">
                <a16:creationId xmlns:a16="http://schemas.microsoft.com/office/drawing/2014/main" id="{AB05C3C6-4658-4F5F-B10B-83F3233517A0}"/>
              </a:ext>
            </a:extLst>
          </p:cNvPr>
          <p:cNvPicPr>
            <a:picLocks noGrp="1" noChangeAspect="1"/>
          </p:cNvPicPr>
          <p:nvPr>
            <p:ph idx="1"/>
          </p:nvPr>
        </p:nvPicPr>
        <p:blipFill rotWithShape="1">
          <a:blip r:embed="rId2"/>
          <a:srcRect l="33340" t="48514" r="14209" b="13425"/>
          <a:stretch/>
        </p:blipFill>
        <p:spPr bwMode="auto">
          <a:xfrm>
            <a:off x="1062682" y="1622854"/>
            <a:ext cx="9745362" cy="4336108"/>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5152A18E-D679-46E0-BB15-449D4A64FBA7}"/>
              </a:ext>
            </a:extLst>
          </p:cNvPr>
          <p:cNvSpPr txBox="1"/>
          <p:nvPr/>
        </p:nvSpPr>
        <p:spPr>
          <a:xfrm>
            <a:off x="411893" y="5774296"/>
            <a:ext cx="8979245" cy="276999"/>
          </a:xfrm>
          <a:prstGeom prst="rect">
            <a:avLst/>
          </a:prstGeom>
          <a:noFill/>
        </p:spPr>
        <p:txBody>
          <a:bodyPr wrap="square">
            <a:spAutoFit/>
          </a:bodyPr>
          <a:lstStyle/>
          <a:p>
            <a:r>
              <a:rPr lang="en-US" sz="1200" dirty="0">
                <a:hlinkClick r:id="rId3">
                  <a:extLst>
                    <a:ext uri="{A12FA001-AC4F-418D-AE19-62706E023703}">
                      <ahyp:hlinkClr xmlns:ahyp="http://schemas.microsoft.com/office/drawing/2018/hyperlinkcolor" val="tx"/>
                    </a:ext>
                  </a:extLst>
                </a:hlinkClick>
              </a:rPr>
              <a:t>Source</a:t>
            </a:r>
            <a:r>
              <a:rPr lang="en-US" sz="1200" dirty="0">
                <a:solidFill>
                  <a:srgbClr val="954F72"/>
                </a:solidFill>
                <a:hlinkClick r:id="rId3">
                  <a:extLst>
                    <a:ext uri="{A12FA001-AC4F-418D-AE19-62706E023703}">
                      <ahyp:hlinkClr xmlns:ahyp="http://schemas.microsoft.com/office/drawing/2018/hyperlinkcolor" val="tx"/>
                    </a:ext>
                  </a:extLst>
                </a:hlinkClick>
              </a:rPr>
              <a:t>: BAIJ Paper - Revision 1.pdf (openrepository.com)</a:t>
            </a:r>
            <a:endParaRPr lang="en-US" sz="1200" dirty="0"/>
          </a:p>
        </p:txBody>
      </p:sp>
    </p:spTree>
    <p:extLst>
      <p:ext uri="{BB962C8B-B14F-4D97-AF65-F5344CB8AC3E}">
        <p14:creationId xmlns:p14="http://schemas.microsoft.com/office/powerpoint/2010/main" val="106983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FE1848-DB83-434B-ADEE-E60A31335370}"/>
              </a:ext>
            </a:extLst>
          </p:cNvPr>
          <p:cNvSpPr>
            <a:spLocks noGrp="1"/>
          </p:cNvSpPr>
          <p:nvPr>
            <p:ph type="title"/>
          </p:nvPr>
        </p:nvSpPr>
        <p:spPr>
          <a:xfrm>
            <a:off x="838200" y="365125"/>
            <a:ext cx="10515600" cy="795765"/>
          </a:xfrm>
        </p:spPr>
        <p:txBody>
          <a:bodyPr/>
          <a:lstStyle/>
          <a:p>
            <a:r>
              <a:rPr lang="en-US" sz="4000" dirty="0"/>
              <a:t>Focus</a:t>
            </a:r>
            <a:r>
              <a:rPr lang="en-US" dirty="0"/>
              <a:t> on Disruptive Supply Chain Technologies  </a:t>
            </a:r>
          </a:p>
        </p:txBody>
      </p:sp>
      <p:sp>
        <p:nvSpPr>
          <p:cNvPr id="8" name="Content Placeholder 7">
            <a:extLst>
              <a:ext uri="{FF2B5EF4-FFF2-40B4-BE49-F238E27FC236}">
                <a16:creationId xmlns:a16="http://schemas.microsoft.com/office/drawing/2014/main" id="{362BF6FA-822A-4763-80B3-3D3A086E0F5C}"/>
              </a:ext>
            </a:extLst>
          </p:cNvPr>
          <p:cNvSpPr>
            <a:spLocks noGrp="1"/>
          </p:cNvSpPr>
          <p:nvPr>
            <p:ph sz="half" idx="1"/>
          </p:nvPr>
        </p:nvSpPr>
        <p:spPr>
          <a:xfrm>
            <a:off x="838200" y="1359673"/>
            <a:ext cx="5334000" cy="4817290"/>
          </a:xfrm>
        </p:spPr>
        <p:txBody>
          <a:bodyPr>
            <a:normAutofit fontScale="92500" lnSpcReduction="10000"/>
          </a:bodyPr>
          <a:lstStyle/>
          <a:p>
            <a:r>
              <a:rPr lang="en-US" sz="2400" dirty="0"/>
              <a:t>Define </a:t>
            </a:r>
            <a:r>
              <a:rPr lang="en-US" sz="2600" dirty="0"/>
              <a:t>Supply</a:t>
            </a:r>
            <a:r>
              <a:rPr lang="en-US" sz="2400" dirty="0"/>
              <a:t> Chain Management </a:t>
            </a:r>
          </a:p>
          <a:p>
            <a:r>
              <a:rPr lang="en-US" sz="2400" dirty="0"/>
              <a:t>Discuss its Historic Development </a:t>
            </a:r>
          </a:p>
          <a:p>
            <a:r>
              <a:rPr lang="en-US" sz="2400" dirty="0"/>
              <a:t>Highlight the New (Disruptive) Elements Facilitating Supply Chain 4.0 (best practices) </a:t>
            </a:r>
          </a:p>
          <a:p>
            <a:r>
              <a:rPr lang="en-US" sz="2400" dirty="0"/>
              <a:t>Focusing on Digitization– especially A.I. and Machine Learning Products: </a:t>
            </a:r>
          </a:p>
          <a:p>
            <a:pPr lvl="1"/>
            <a:r>
              <a:rPr lang="en-US" sz="1600" dirty="0"/>
              <a:t>Predictive Analysis;</a:t>
            </a:r>
          </a:p>
          <a:p>
            <a:pPr lvl="1"/>
            <a:r>
              <a:rPr lang="en-US" sz="1600" dirty="0"/>
              <a:t>Big Data Collection;</a:t>
            </a:r>
          </a:p>
          <a:p>
            <a:pPr lvl="1"/>
            <a:r>
              <a:rPr lang="en-US" sz="1600" dirty="0"/>
              <a:t>Collaborative and Transparent Data Transfers (e. g., Block Chain use) </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Examine Present and Future Impacts</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Explore Benefits and Negatives </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Discuss Takeaway Points </a:t>
            </a:r>
          </a:p>
          <a:p>
            <a:pPr marL="0" indent="0">
              <a:buNone/>
            </a:pPr>
            <a:endParaRPr lang="en-US" sz="2000" dirty="0"/>
          </a:p>
          <a:p>
            <a:pPr marL="457200" lvl="1" indent="0">
              <a:buNone/>
            </a:pPr>
            <a:endParaRPr lang="en-US" sz="2000" dirty="0"/>
          </a:p>
        </p:txBody>
      </p:sp>
      <p:pic>
        <p:nvPicPr>
          <p:cNvPr id="10" name="Content Placeholder 9" descr="Text&#10;&#10;Description automatically generated">
            <a:extLst>
              <a:ext uri="{FF2B5EF4-FFF2-40B4-BE49-F238E27FC236}">
                <a16:creationId xmlns:a16="http://schemas.microsoft.com/office/drawing/2014/main" id="{C1A87AD7-FC9A-4EBF-A1EF-905AC69AFBCD}"/>
              </a:ext>
            </a:extLst>
          </p:cNvPr>
          <p:cNvPicPr>
            <a:picLocks noGrp="1" noChangeAspect="1"/>
          </p:cNvPicPr>
          <p:nvPr>
            <p:ph sz="half" idx="2"/>
          </p:nvPr>
        </p:nvPicPr>
        <p:blipFill rotWithShape="1">
          <a:blip r:embed="rId2"/>
          <a:srcRect l="41956" t="25563" r="26989" b="45948"/>
          <a:stretch/>
        </p:blipFill>
        <p:spPr bwMode="auto">
          <a:xfrm>
            <a:off x="6440557" y="1747864"/>
            <a:ext cx="5144494" cy="33622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7825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1584DB-CC20-4027-9AD7-80326BE88AFA}"/>
              </a:ext>
            </a:extLst>
          </p:cNvPr>
          <p:cNvSpPr>
            <a:spLocks noGrp="1"/>
          </p:cNvSpPr>
          <p:nvPr>
            <p:ph type="title"/>
          </p:nvPr>
        </p:nvSpPr>
        <p:spPr>
          <a:xfrm>
            <a:off x="839787" y="74142"/>
            <a:ext cx="10874417" cy="992446"/>
          </a:xfrm>
        </p:spPr>
        <p:txBody>
          <a:bodyPr>
            <a:normAutofit/>
          </a:bodyPr>
          <a:lstStyle/>
          <a:p>
            <a:r>
              <a:rPr lang="en-US" dirty="0"/>
              <a:t>The Secret Sauce --4.0 Technologies Driving Change </a:t>
            </a:r>
          </a:p>
        </p:txBody>
      </p:sp>
      <p:sp>
        <p:nvSpPr>
          <p:cNvPr id="12" name="Content Placeholder 11">
            <a:extLst>
              <a:ext uri="{FF2B5EF4-FFF2-40B4-BE49-F238E27FC236}">
                <a16:creationId xmlns:a16="http://schemas.microsoft.com/office/drawing/2014/main" id="{7378E2BF-ED0C-4B74-98E9-6D15D110160B}"/>
              </a:ext>
            </a:extLst>
          </p:cNvPr>
          <p:cNvSpPr>
            <a:spLocks noGrp="1"/>
          </p:cNvSpPr>
          <p:nvPr>
            <p:ph idx="1"/>
          </p:nvPr>
        </p:nvSpPr>
        <p:spPr>
          <a:xfrm>
            <a:off x="5183188" y="2240692"/>
            <a:ext cx="6172200" cy="3620358"/>
          </a:xfrm>
        </p:spPr>
        <p:txBody>
          <a:bodyPr/>
          <a:lstStyle/>
          <a:p>
            <a:pPr algn="ctr"/>
            <a:endParaRPr lang="en-US" dirty="0"/>
          </a:p>
        </p:txBody>
      </p:sp>
      <p:sp>
        <p:nvSpPr>
          <p:cNvPr id="13" name="Text Placeholder 12">
            <a:extLst>
              <a:ext uri="{FF2B5EF4-FFF2-40B4-BE49-F238E27FC236}">
                <a16:creationId xmlns:a16="http://schemas.microsoft.com/office/drawing/2014/main" id="{5B60BDA3-8538-4090-8095-EF98DC0E8D01}"/>
              </a:ext>
            </a:extLst>
          </p:cNvPr>
          <p:cNvSpPr>
            <a:spLocks noGrp="1"/>
          </p:cNvSpPr>
          <p:nvPr>
            <p:ph type="body" sz="half" idx="2"/>
          </p:nvPr>
        </p:nvSpPr>
        <p:spPr>
          <a:xfrm>
            <a:off x="836612" y="6234281"/>
            <a:ext cx="3628297" cy="281849"/>
          </a:xfrm>
        </p:spPr>
        <p:txBody>
          <a:bodyPr>
            <a:normAutofit/>
          </a:bodyPr>
          <a:lstStyle/>
          <a:p>
            <a:r>
              <a:rPr lang="en-US" sz="1050" dirty="0"/>
              <a:t>Source: </a:t>
            </a:r>
            <a:r>
              <a:rPr lang="en-US" sz="1050" b="0" i="0" dirty="0">
                <a:solidFill>
                  <a:srgbClr val="030303"/>
                </a:solidFill>
                <a:effectLst/>
                <a:latin typeface="Roboto" panose="02000000000000000000" pitchFamily="2" charset="0"/>
              </a:rPr>
              <a:t>supplychaingamechanger.com</a:t>
            </a:r>
          </a:p>
          <a:p>
            <a:endParaRPr lang="en-US" sz="1050" dirty="0"/>
          </a:p>
        </p:txBody>
      </p:sp>
      <p:sp>
        <p:nvSpPr>
          <p:cNvPr id="7" name="Slide Number Placeholder 6">
            <a:extLst>
              <a:ext uri="{FF2B5EF4-FFF2-40B4-BE49-F238E27FC236}">
                <a16:creationId xmlns:a16="http://schemas.microsoft.com/office/drawing/2014/main" id="{3D4B4D33-3C45-4E92-B469-1811BF417535}"/>
              </a:ext>
            </a:extLst>
          </p:cNvPr>
          <p:cNvSpPr>
            <a:spLocks noGrp="1"/>
          </p:cNvSpPr>
          <p:nvPr>
            <p:ph type="sldNum" sz="quarter" idx="12"/>
          </p:nvPr>
        </p:nvSpPr>
        <p:spPr/>
        <p:txBody>
          <a:bodyPr/>
          <a:lstStyle/>
          <a:p>
            <a:fld id="{C96CA7F4-6D84-4522-868B-1687FC6643FA}" type="slidenum">
              <a:rPr lang="en-US" smtClean="0"/>
              <a:t>20</a:t>
            </a:fld>
            <a:endParaRPr lang="en-US" dirty="0"/>
          </a:p>
        </p:txBody>
      </p:sp>
      <p:pic>
        <p:nvPicPr>
          <p:cNvPr id="11" name="Picture 10">
            <a:extLst>
              <a:ext uri="{FF2B5EF4-FFF2-40B4-BE49-F238E27FC236}">
                <a16:creationId xmlns:a16="http://schemas.microsoft.com/office/drawing/2014/main" id="{A7FC730A-D2B3-4923-BDC2-A79C30BC0B60}"/>
              </a:ext>
            </a:extLst>
          </p:cNvPr>
          <p:cNvPicPr>
            <a:picLocks noChangeAspect="1"/>
          </p:cNvPicPr>
          <p:nvPr/>
        </p:nvPicPr>
        <p:blipFill rotWithShape="1">
          <a:blip r:embed="rId2"/>
          <a:srcRect l="7973" t="18082" r="31285" b="26587"/>
          <a:stretch/>
        </p:blipFill>
        <p:spPr>
          <a:xfrm>
            <a:off x="836612" y="1192168"/>
            <a:ext cx="11100095" cy="4794463"/>
          </a:xfrm>
          <a:prstGeom prst="rect">
            <a:avLst/>
          </a:prstGeom>
        </p:spPr>
      </p:pic>
    </p:spTree>
    <p:extLst>
      <p:ext uri="{BB962C8B-B14F-4D97-AF65-F5344CB8AC3E}">
        <p14:creationId xmlns:p14="http://schemas.microsoft.com/office/powerpoint/2010/main" val="1263097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50A09E-52FA-4B92-A697-59DA8D4FFA86}"/>
              </a:ext>
            </a:extLst>
          </p:cNvPr>
          <p:cNvSpPr>
            <a:spLocks noGrp="1"/>
          </p:cNvSpPr>
          <p:nvPr>
            <p:ph type="title"/>
          </p:nvPr>
        </p:nvSpPr>
        <p:spPr>
          <a:xfrm>
            <a:off x="527222" y="251255"/>
            <a:ext cx="10826578" cy="580767"/>
          </a:xfrm>
        </p:spPr>
        <p:txBody>
          <a:bodyPr>
            <a:normAutofit fontScale="90000"/>
          </a:bodyPr>
          <a:lstStyle/>
          <a:p>
            <a:r>
              <a:rPr lang="en-US" dirty="0"/>
              <a:t>What is Big Data?</a:t>
            </a:r>
          </a:p>
        </p:txBody>
      </p:sp>
      <p:sp>
        <p:nvSpPr>
          <p:cNvPr id="5" name="Slide Number Placeholder 4">
            <a:extLst>
              <a:ext uri="{FF2B5EF4-FFF2-40B4-BE49-F238E27FC236}">
                <a16:creationId xmlns:a16="http://schemas.microsoft.com/office/drawing/2014/main" id="{8156960F-BBDD-4FC1-9FD2-D22F26529FAA}"/>
              </a:ext>
            </a:extLst>
          </p:cNvPr>
          <p:cNvSpPr>
            <a:spLocks noGrp="1"/>
          </p:cNvSpPr>
          <p:nvPr>
            <p:ph type="sldNum" sz="quarter" idx="12"/>
          </p:nvPr>
        </p:nvSpPr>
        <p:spPr/>
        <p:txBody>
          <a:bodyPr/>
          <a:lstStyle/>
          <a:p>
            <a:fld id="{C96CA7F4-6D84-4522-868B-1687FC6643FA}" type="slidenum">
              <a:rPr lang="en-US" smtClean="0"/>
              <a:t>21</a:t>
            </a:fld>
            <a:endParaRPr lang="en-US" dirty="0"/>
          </a:p>
        </p:txBody>
      </p:sp>
      <p:sp>
        <p:nvSpPr>
          <p:cNvPr id="12" name="TextBox 11">
            <a:extLst>
              <a:ext uri="{FF2B5EF4-FFF2-40B4-BE49-F238E27FC236}">
                <a16:creationId xmlns:a16="http://schemas.microsoft.com/office/drawing/2014/main" id="{22B38042-2064-4106-BEBB-F4D41FD2CA20}"/>
              </a:ext>
            </a:extLst>
          </p:cNvPr>
          <p:cNvSpPr txBox="1"/>
          <p:nvPr/>
        </p:nvSpPr>
        <p:spPr>
          <a:xfrm>
            <a:off x="643511" y="939114"/>
            <a:ext cx="4654381" cy="461665"/>
          </a:xfrm>
          <a:prstGeom prst="rect">
            <a:avLst/>
          </a:prstGeom>
          <a:noFill/>
        </p:spPr>
        <p:txBody>
          <a:bodyPr wrap="square">
            <a:spAutoFit/>
          </a:bodyPr>
          <a:lstStyle/>
          <a:p>
            <a:r>
              <a:rPr lang="en-US" sz="1200" dirty="0">
                <a:solidFill>
                  <a:srgbClr val="0563C1"/>
                </a:solidFill>
                <a:hlinkClick r:id="rId2"/>
              </a:rPr>
              <a:t>Video https://www.youtube.com/watch?v=bAyrObl7TYE</a:t>
            </a:r>
            <a:endParaRPr lang="en-US" sz="1200" dirty="0">
              <a:solidFill>
                <a:srgbClr val="0563C1"/>
              </a:solidFill>
            </a:endParaRPr>
          </a:p>
          <a:p>
            <a:endParaRPr lang="en-US" sz="1200" dirty="0"/>
          </a:p>
        </p:txBody>
      </p:sp>
      <p:pic>
        <p:nvPicPr>
          <p:cNvPr id="15" name="Content Placeholder 14">
            <a:extLst>
              <a:ext uri="{FF2B5EF4-FFF2-40B4-BE49-F238E27FC236}">
                <a16:creationId xmlns:a16="http://schemas.microsoft.com/office/drawing/2014/main" id="{5E2463FA-7CAC-43F3-A185-3415932C9DD9}"/>
              </a:ext>
            </a:extLst>
          </p:cNvPr>
          <p:cNvPicPr>
            <a:picLocks noGrp="1" noChangeAspect="1"/>
          </p:cNvPicPr>
          <p:nvPr>
            <p:ph sz="half" idx="1"/>
          </p:nvPr>
        </p:nvPicPr>
        <p:blipFill rotWithShape="1">
          <a:blip r:embed="rId3"/>
          <a:srcRect b="34660"/>
          <a:stretch/>
        </p:blipFill>
        <p:spPr>
          <a:xfrm>
            <a:off x="643511" y="3096808"/>
            <a:ext cx="4886961" cy="3364125"/>
          </a:xfrm>
          <a:prstGeom prst="rect">
            <a:avLst/>
          </a:prstGeom>
        </p:spPr>
      </p:pic>
      <p:pic>
        <p:nvPicPr>
          <p:cNvPr id="16" name="Content Placeholder 15" descr="Graphical user interface&#10;&#10;Description automatically generated">
            <a:extLst>
              <a:ext uri="{FF2B5EF4-FFF2-40B4-BE49-F238E27FC236}">
                <a16:creationId xmlns:a16="http://schemas.microsoft.com/office/drawing/2014/main" id="{EEF8F348-7E33-436C-82E1-290B8D1BDEF1}"/>
              </a:ext>
            </a:extLst>
          </p:cNvPr>
          <p:cNvPicPr>
            <a:picLocks noGrp="1" noChangeAspect="1"/>
          </p:cNvPicPr>
          <p:nvPr>
            <p:ph sz="half" idx="2"/>
          </p:nvPr>
        </p:nvPicPr>
        <p:blipFill rotWithShape="1">
          <a:blip r:embed="rId4"/>
          <a:srcRect l="40090" t="38130" r="24819" b="19008"/>
          <a:stretch/>
        </p:blipFill>
        <p:spPr bwMode="auto">
          <a:xfrm>
            <a:off x="6563500" y="2532128"/>
            <a:ext cx="5082749" cy="3928805"/>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EA50C5B6-3277-4E64-8499-D64AF3EFEC1B}"/>
              </a:ext>
            </a:extLst>
          </p:cNvPr>
          <p:cNvPicPr>
            <a:picLocks noChangeAspect="1"/>
          </p:cNvPicPr>
          <p:nvPr/>
        </p:nvPicPr>
        <p:blipFill>
          <a:blip r:embed="rId5"/>
          <a:stretch>
            <a:fillRect/>
          </a:stretch>
        </p:blipFill>
        <p:spPr>
          <a:xfrm>
            <a:off x="6582028" y="441405"/>
            <a:ext cx="5082749" cy="1846658"/>
          </a:xfrm>
          <a:prstGeom prst="rect">
            <a:avLst/>
          </a:prstGeom>
        </p:spPr>
      </p:pic>
      <p:sp>
        <p:nvSpPr>
          <p:cNvPr id="19" name="TextBox 18">
            <a:extLst>
              <a:ext uri="{FF2B5EF4-FFF2-40B4-BE49-F238E27FC236}">
                <a16:creationId xmlns:a16="http://schemas.microsoft.com/office/drawing/2014/main" id="{73FE5E59-F68E-45D8-8402-526EA95755DF}"/>
              </a:ext>
            </a:extLst>
          </p:cNvPr>
          <p:cNvSpPr txBox="1"/>
          <p:nvPr/>
        </p:nvSpPr>
        <p:spPr>
          <a:xfrm>
            <a:off x="545751" y="1323205"/>
            <a:ext cx="5640865" cy="1846659"/>
          </a:xfrm>
          <a:prstGeom prst="rect">
            <a:avLst/>
          </a:prstGeom>
          <a:noFill/>
        </p:spPr>
        <p:txBody>
          <a:bodyPr wrap="square">
            <a:spAutoFit/>
          </a:bodyPr>
          <a:lstStyle/>
          <a:p>
            <a:r>
              <a:rPr lang="en-US" b="0" i="1" dirty="0">
                <a:solidFill>
                  <a:srgbClr val="202124"/>
                </a:solidFill>
                <a:effectLst/>
                <a:latin typeface="Calibri" panose="020F0502020204030204" pitchFamily="34" charset="0"/>
                <a:cs typeface="Calibri" panose="020F0502020204030204" pitchFamily="34" charset="0"/>
              </a:rPr>
              <a:t>Big data refers to </a:t>
            </a:r>
            <a:r>
              <a:rPr lang="en-US" b="1" i="1" dirty="0">
                <a:solidFill>
                  <a:srgbClr val="202124"/>
                </a:solidFill>
                <a:effectLst/>
                <a:latin typeface="Calibri" panose="020F0502020204030204" pitchFamily="34" charset="0"/>
                <a:cs typeface="Calibri" panose="020F0502020204030204" pitchFamily="34" charset="0"/>
              </a:rPr>
              <a:t>data that is so large, fast or complex that it's difficult or impossible to process using traditional methods</a:t>
            </a:r>
            <a:r>
              <a:rPr lang="en-US" b="0" i="1" dirty="0">
                <a:solidFill>
                  <a:srgbClr val="202124"/>
                </a:solidFill>
                <a:effectLst/>
                <a:latin typeface="Calibri" panose="020F0502020204030204" pitchFamily="34" charset="0"/>
                <a:cs typeface="Calibri" panose="020F0502020204030204" pitchFamily="34" charset="0"/>
              </a:rPr>
              <a:t>. The act of accessing and storing large amounts of information for analytics has been around for a long time.  </a:t>
            </a:r>
            <a:r>
              <a:rPr lang="en-US" b="0" i="0" dirty="0">
                <a:solidFill>
                  <a:srgbClr val="202124"/>
                </a:solidFill>
                <a:effectLst/>
                <a:latin typeface="Calibri" panose="020F0502020204030204" pitchFamily="34" charset="0"/>
                <a:cs typeface="Calibri" panose="020F0502020204030204" pitchFamily="34" charset="0"/>
              </a:rPr>
              <a:t>--  SAS  </a:t>
            </a:r>
            <a:r>
              <a:rPr lang="en-US" sz="1200" b="0" i="0" dirty="0">
                <a:solidFill>
                  <a:srgbClr val="202124"/>
                </a:solidFill>
                <a:effectLst/>
                <a:latin typeface="Calibri" panose="020F0502020204030204" pitchFamily="34" charset="0"/>
                <a:cs typeface="Calibri" panose="020F0502020204030204" pitchFamily="34" charset="0"/>
                <a:hlinkClick r:id="rId6"/>
              </a:rPr>
              <a:t>https://www.sas.com/en_us/insights/big-data/what-is-big-data.html</a:t>
            </a:r>
            <a:endParaRPr lang="en-US" sz="1200" b="0" i="0" dirty="0">
              <a:solidFill>
                <a:srgbClr val="202124"/>
              </a:solidFill>
              <a:effectLst/>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0097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400403-472C-85D5-A281-F70F425C9373}"/>
              </a:ext>
            </a:extLst>
          </p:cNvPr>
          <p:cNvSpPr>
            <a:spLocks noGrp="1"/>
          </p:cNvSpPr>
          <p:nvPr>
            <p:ph type="sldNum" sz="quarter" idx="12"/>
          </p:nvPr>
        </p:nvSpPr>
        <p:spPr/>
        <p:txBody>
          <a:bodyPr/>
          <a:lstStyle/>
          <a:p>
            <a:fld id="{C96CA7F4-6D84-4522-868B-1687FC6643FA}" type="slidenum">
              <a:rPr lang="en-US" smtClean="0"/>
              <a:t>22</a:t>
            </a:fld>
            <a:endParaRPr lang="en-US" dirty="0"/>
          </a:p>
        </p:txBody>
      </p:sp>
      <p:pic>
        <p:nvPicPr>
          <p:cNvPr id="6" name="Online Media 5" descr="Big Data In 5 Minutes | What Is Big Data?| Introduction To Big Data |Big Data Explained |Simplilearn">
            <a:hlinkClick r:id="" action="ppaction://media"/>
            <a:extLst>
              <a:ext uri="{FF2B5EF4-FFF2-40B4-BE49-F238E27FC236}">
                <a16:creationId xmlns:a16="http://schemas.microsoft.com/office/drawing/2014/main" id="{D27C6A4C-D6EB-E97A-7D9B-0A9569D4905A}"/>
              </a:ext>
            </a:extLst>
          </p:cNvPr>
          <p:cNvPicPr>
            <a:picLocks noRot="1" noChangeAspect="1"/>
          </p:cNvPicPr>
          <p:nvPr>
            <a:videoFile r:link="rId1"/>
          </p:nvPr>
        </p:nvPicPr>
        <p:blipFill>
          <a:blip r:embed="rId3"/>
          <a:stretch>
            <a:fillRect/>
          </a:stretch>
        </p:blipFill>
        <p:spPr>
          <a:xfrm>
            <a:off x="891822" y="488639"/>
            <a:ext cx="9810045" cy="5542676"/>
          </a:xfrm>
          <a:prstGeom prst="rect">
            <a:avLst/>
          </a:prstGeom>
        </p:spPr>
      </p:pic>
    </p:spTree>
    <p:extLst>
      <p:ext uri="{BB962C8B-B14F-4D97-AF65-F5344CB8AC3E}">
        <p14:creationId xmlns:p14="http://schemas.microsoft.com/office/powerpoint/2010/main" val="273572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F6CD91-7F6F-40CF-85A6-9B42D6F7AB8F}"/>
              </a:ext>
            </a:extLst>
          </p:cNvPr>
          <p:cNvSpPr>
            <a:spLocks noGrp="1"/>
          </p:cNvSpPr>
          <p:nvPr>
            <p:ph type="title"/>
          </p:nvPr>
        </p:nvSpPr>
        <p:spPr>
          <a:xfrm>
            <a:off x="912341" y="456142"/>
            <a:ext cx="10515600" cy="801377"/>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Supply Chain Sources of Big Data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Videos</a:t>
            </a:r>
            <a:r>
              <a:rPr kumimoji="0" lang="en-US" sz="1200" b="0" i="0" u="none" strike="noStrike" kern="1200" cap="none" spc="0" normalizeH="0" baseline="0" noProof="0" dirty="0">
                <a:ln>
                  <a:noFill/>
                </a:ln>
                <a:solidFill>
                  <a:srgbClr val="0563C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 https://www.youtube.com/watch?v=Pu71o68yEDQ&amp;t=7s</a:t>
            </a:r>
            <a:br>
              <a:rPr kumimoji="0" lang="en-US" sz="1200" b="0" i="0" u="none" strike="noStrike" kern="1200" cap="none" spc="0" normalizeH="0" baseline="0" noProof="0" dirty="0">
                <a:ln>
                  <a:noFill/>
                </a:ln>
                <a:solidFill>
                  <a:srgbClr val="0563C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br>
            <a:br>
              <a:rPr kumimoji="0" lang="en-US" sz="1200" b="0" i="0" u="none" strike="noStrike" kern="1200" cap="none" spc="0" normalizeH="0" baseline="0" noProof="0" dirty="0">
                <a:ln>
                  <a:noFill/>
                </a:ln>
                <a:solidFill>
                  <a:srgbClr val="0563C1"/>
                </a:solidFill>
                <a:effectLst/>
                <a:uLnTx/>
                <a:uFillTx/>
                <a:latin typeface="Calibri" panose="020F0502020204030204"/>
                <a:ea typeface="+mn-ea"/>
                <a:cs typeface="+mn-cs"/>
              </a:rPr>
            </a:br>
            <a:endParaRPr lang="en-US" sz="4000" dirty="0"/>
          </a:p>
        </p:txBody>
      </p:sp>
      <p:sp>
        <p:nvSpPr>
          <p:cNvPr id="5" name="Slide Number Placeholder 4">
            <a:extLst>
              <a:ext uri="{FF2B5EF4-FFF2-40B4-BE49-F238E27FC236}">
                <a16:creationId xmlns:a16="http://schemas.microsoft.com/office/drawing/2014/main" id="{FFF4AF8C-35FC-426C-BE65-6D3D73CD3683}"/>
              </a:ext>
            </a:extLst>
          </p:cNvPr>
          <p:cNvSpPr>
            <a:spLocks noGrp="1"/>
          </p:cNvSpPr>
          <p:nvPr>
            <p:ph type="sldNum" sz="quarter" idx="12"/>
          </p:nvPr>
        </p:nvSpPr>
        <p:spPr/>
        <p:txBody>
          <a:bodyPr/>
          <a:lstStyle/>
          <a:p>
            <a:fld id="{C96CA7F4-6D84-4522-868B-1687FC6643FA}" type="slidenum">
              <a:rPr lang="en-US" smtClean="0"/>
              <a:t>23</a:t>
            </a:fld>
            <a:endParaRPr lang="en-US" dirty="0"/>
          </a:p>
        </p:txBody>
      </p:sp>
      <p:pic>
        <p:nvPicPr>
          <p:cNvPr id="1026" name="Picture 2" descr="Research Gate figure">
            <a:extLst>
              <a:ext uri="{FF2B5EF4-FFF2-40B4-BE49-F238E27FC236}">
                <a16:creationId xmlns:a16="http://schemas.microsoft.com/office/drawing/2014/main" id="{6256DD70-F503-46E5-8C22-0D22F9DC0F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7737" y="1052758"/>
            <a:ext cx="10515600" cy="49117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5BB101-9073-47AB-A4B9-D98F496D1278}"/>
              </a:ext>
            </a:extLst>
          </p:cNvPr>
          <p:cNvSpPr txBox="1"/>
          <p:nvPr/>
        </p:nvSpPr>
        <p:spPr>
          <a:xfrm>
            <a:off x="838200" y="6079351"/>
            <a:ext cx="8246698" cy="461665"/>
          </a:xfrm>
          <a:prstGeom prst="rect">
            <a:avLst/>
          </a:prstGeom>
          <a:noFill/>
        </p:spPr>
        <p:txBody>
          <a:bodyPr wrap="square">
            <a:spAutoFit/>
          </a:bodyPr>
          <a:lstStyle/>
          <a:p>
            <a:r>
              <a:rPr lang="en-US" sz="1200" dirty="0"/>
              <a:t>Source: </a:t>
            </a:r>
            <a:r>
              <a:rPr lang="en-US" sz="1200" dirty="0">
                <a:hlinkClick r:id="rId4"/>
              </a:rPr>
              <a:t>https://www.resilinc.com/blog/5-reasons-to-pay-closer-attention-to-big-data-for-your-supply-chain/</a:t>
            </a:r>
            <a:endParaRPr lang="en-US" sz="1200" dirty="0"/>
          </a:p>
          <a:p>
            <a:endParaRPr lang="en-US" sz="1200" dirty="0"/>
          </a:p>
        </p:txBody>
      </p:sp>
    </p:spTree>
    <p:extLst>
      <p:ext uri="{BB962C8B-B14F-4D97-AF65-F5344CB8AC3E}">
        <p14:creationId xmlns:p14="http://schemas.microsoft.com/office/powerpoint/2010/main" val="1292483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8DA829-40F8-4F95-DA9E-43AEB4BE2C47}"/>
              </a:ext>
            </a:extLst>
          </p:cNvPr>
          <p:cNvSpPr>
            <a:spLocks noGrp="1"/>
          </p:cNvSpPr>
          <p:nvPr>
            <p:ph type="sldNum" sz="quarter" idx="12"/>
          </p:nvPr>
        </p:nvSpPr>
        <p:spPr/>
        <p:txBody>
          <a:bodyPr/>
          <a:lstStyle/>
          <a:p>
            <a:fld id="{C96CA7F4-6D84-4522-868B-1687FC6643FA}" type="slidenum">
              <a:rPr lang="en-US" smtClean="0"/>
              <a:t>24</a:t>
            </a:fld>
            <a:endParaRPr lang="en-US" dirty="0"/>
          </a:p>
        </p:txBody>
      </p:sp>
      <p:pic>
        <p:nvPicPr>
          <p:cNvPr id="5" name="Online Media 4" descr="4 ways Big Data Supply Chain Will Impact Supply Chain Management in 2020 I Cyfuture">
            <a:hlinkClick r:id="" action="ppaction://media"/>
            <a:extLst>
              <a:ext uri="{FF2B5EF4-FFF2-40B4-BE49-F238E27FC236}">
                <a16:creationId xmlns:a16="http://schemas.microsoft.com/office/drawing/2014/main" id="{4945C391-B454-DAA2-A2F8-8E5D51525A01}"/>
              </a:ext>
            </a:extLst>
          </p:cNvPr>
          <p:cNvPicPr>
            <a:picLocks noRot="1" noChangeAspect="1"/>
          </p:cNvPicPr>
          <p:nvPr>
            <a:videoFile r:link="rId1"/>
          </p:nvPr>
        </p:nvPicPr>
        <p:blipFill>
          <a:blip r:embed="rId3"/>
          <a:stretch>
            <a:fillRect/>
          </a:stretch>
        </p:blipFill>
        <p:spPr>
          <a:xfrm>
            <a:off x="1286933" y="711877"/>
            <a:ext cx="9234311" cy="5217386"/>
          </a:xfrm>
          <a:prstGeom prst="rect">
            <a:avLst/>
          </a:prstGeom>
        </p:spPr>
      </p:pic>
    </p:spTree>
    <p:extLst>
      <p:ext uri="{BB962C8B-B14F-4D97-AF65-F5344CB8AC3E}">
        <p14:creationId xmlns:p14="http://schemas.microsoft.com/office/powerpoint/2010/main" val="162183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DCA9-2B36-46DE-9294-C4BB3C71030C}"/>
              </a:ext>
            </a:extLst>
          </p:cNvPr>
          <p:cNvSpPr>
            <a:spLocks noGrp="1"/>
          </p:cNvSpPr>
          <p:nvPr>
            <p:ph type="title"/>
          </p:nvPr>
        </p:nvSpPr>
        <p:spPr>
          <a:xfrm>
            <a:off x="675502" y="242889"/>
            <a:ext cx="12027243" cy="995362"/>
          </a:xfrm>
        </p:spPr>
        <p:txBody>
          <a:bodyPr>
            <a:normAutofit fontScale="90000"/>
          </a:bodyPr>
          <a:lstStyle/>
          <a:p>
            <a:br>
              <a:rPr lang="en-US" dirty="0"/>
            </a:br>
            <a:r>
              <a:rPr lang="en-US" dirty="0"/>
              <a:t>Big Data Supply Chain Use Benefits</a:t>
            </a:r>
            <a:br>
              <a:rPr kumimoji="0" lang="en-US" sz="1100" b="1" i="0" u="none" strike="noStrike" kern="1200" cap="none" spc="0" normalizeH="0" baseline="0" noProof="0" dirty="0">
                <a:ln>
                  <a:noFill/>
                </a:ln>
                <a:effectLst/>
                <a:uLnTx/>
                <a:uFillTx/>
                <a:latin typeface="Calibri" panose="020F0502020204030204"/>
                <a:ea typeface="+mj-ea"/>
                <a:cs typeface="+mj-cs"/>
              </a:rPr>
            </a:br>
            <a:br>
              <a:rPr kumimoji="0" lang="en-US" sz="1100" b="0" i="0" u="none" strike="noStrike" kern="1200" cap="none" spc="0" normalizeH="0" baseline="0" noProof="0" dirty="0">
                <a:ln>
                  <a:noFill/>
                </a:ln>
                <a:solidFill>
                  <a:srgbClr val="0563C1"/>
                </a:solidFill>
                <a:effectLst/>
                <a:uLnTx/>
                <a:uFillTx/>
                <a:latin typeface="Calibri" panose="020F0502020204030204"/>
                <a:ea typeface="+mj-ea"/>
                <a:cs typeface="+mj-cs"/>
              </a:rPr>
            </a:br>
            <a:endParaRPr lang="en-US" dirty="0"/>
          </a:p>
        </p:txBody>
      </p:sp>
      <p:sp>
        <p:nvSpPr>
          <p:cNvPr id="4" name="Content Placeholder 3">
            <a:extLst>
              <a:ext uri="{FF2B5EF4-FFF2-40B4-BE49-F238E27FC236}">
                <a16:creationId xmlns:a16="http://schemas.microsoft.com/office/drawing/2014/main" id="{72F03FEE-09E5-4EBB-B03D-A7155D47AD5A}"/>
              </a:ext>
            </a:extLst>
          </p:cNvPr>
          <p:cNvSpPr>
            <a:spLocks noGrp="1"/>
          </p:cNvSpPr>
          <p:nvPr>
            <p:ph sz="half" idx="2"/>
          </p:nvPr>
        </p:nvSpPr>
        <p:spPr>
          <a:xfrm>
            <a:off x="6096000" y="1238251"/>
            <a:ext cx="5181600" cy="4658625"/>
          </a:xfrm>
        </p:spPr>
        <p:txBody>
          <a:bodyPr>
            <a:normAutofit fontScale="25000" lnSpcReduction="20000"/>
          </a:bodyPr>
          <a:lstStyle/>
          <a:p>
            <a:pPr marL="0" indent="0" algn="l" fontAlgn="base">
              <a:buNone/>
            </a:pPr>
            <a:r>
              <a:rPr lang="en-US" sz="5600" b="1" i="0" dirty="0">
                <a:solidFill>
                  <a:srgbClr val="161616"/>
                </a:solidFill>
                <a:effectLst/>
                <a:latin typeface="inherit"/>
              </a:rPr>
              <a:t>Reduce costs and improve margins</a:t>
            </a:r>
          </a:p>
          <a:p>
            <a:pPr algn="l" fontAlgn="base"/>
            <a:r>
              <a:rPr lang="en-US" sz="5600" b="0" i="0" dirty="0">
                <a:solidFill>
                  <a:srgbClr val="161616"/>
                </a:solidFill>
                <a:effectLst/>
                <a:latin typeface="inherit"/>
              </a:rPr>
              <a:t>Access comprehensive data to gain a continuous integrated planning approach and real-time visibility into the disparate data that drives operational efficiency and actionable insights.</a:t>
            </a:r>
          </a:p>
          <a:p>
            <a:pPr marL="0" indent="0" algn="l" fontAlgn="base">
              <a:buNone/>
            </a:pPr>
            <a:r>
              <a:rPr lang="en-US" sz="5600" b="1" i="0" dirty="0">
                <a:solidFill>
                  <a:srgbClr val="161616"/>
                </a:solidFill>
                <a:effectLst/>
                <a:latin typeface="inherit"/>
              </a:rPr>
              <a:t>Better understand risks</a:t>
            </a:r>
          </a:p>
          <a:p>
            <a:pPr algn="l" fontAlgn="base"/>
            <a:r>
              <a:rPr lang="en-US" sz="5600" b="0" i="0" dirty="0">
                <a:solidFill>
                  <a:srgbClr val="161616"/>
                </a:solidFill>
                <a:effectLst/>
                <a:latin typeface="inherit"/>
              </a:rPr>
              <a:t>Supply chain analytics can identify known risks and help to predict future risks by spotting patterns and trends throughout the supply chain.</a:t>
            </a:r>
          </a:p>
          <a:p>
            <a:pPr marL="0" indent="0" algn="l" fontAlgn="base">
              <a:buNone/>
            </a:pPr>
            <a:r>
              <a:rPr lang="en-US" sz="5600" b="1" i="0" dirty="0">
                <a:solidFill>
                  <a:srgbClr val="161616"/>
                </a:solidFill>
                <a:effectLst/>
                <a:latin typeface="inherit"/>
              </a:rPr>
              <a:t>Increase accuracy in planning</a:t>
            </a:r>
          </a:p>
          <a:p>
            <a:pPr algn="l" fontAlgn="base"/>
            <a:r>
              <a:rPr lang="en-US" sz="5600" b="0" i="0" dirty="0">
                <a:solidFill>
                  <a:srgbClr val="161616"/>
                </a:solidFill>
                <a:effectLst/>
                <a:latin typeface="inherit"/>
              </a:rPr>
              <a:t>By analyzing customer data, supply chain analytics can help a business better predict future demand. It helps an organization decide what products can be minimized when they become less profitable or understand what customer needs will be after the initial order.</a:t>
            </a:r>
          </a:p>
          <a:p>
            <a:pPr marL="0" indent="0" algn="l" fontAlgn="base">
              <a:buNone/>
            </a:pPr>
            <a:r>
              <a:rPr lang="en-US" sz="5600" b="1" i="0" dirty="0">
                <a:solidFill>
                  <a:srgbClr val="161616"/>
                </a:solidFill>
                <a:effectLst/>
                <a:latin typeface="inherit"/>
              </a:rPr>
              <a:t>Achieve the lean supply chain</a:t>
            </a:r>
          </a:p>
          <a:p>
            <a:pPr algn="l" fontAlgn="base"/>
            <a:r>
              <a:rPr lang="en-US" sz="5600" b="0" i="0" dirty="0">
                <a:solidFill>
                  <a:srgbClr val="161616"/>
                </a:solidFill>
                <a:effectLst/>
                <a:latin typeface="inherit"/>
              </a:rPr>
              <a:t>Companies can use supply chain analytics to monitor warehouse, partner responses and customer needs for better-informed decisions.</a:t>
            </a:r>
          </a:p>
          <a:p>
            <a:pPr marL="0" indent="0" algn="l" fontAlgn="base">
              <a:buNone/>
            </a:pPr>
            <a:r>
              <a:rPr lang="en-US" sz="5600" b="1" i="0" dirty="0">
                <a:solidFill>
                  <a:srgbClr val="161616"/>
                </a:solidFill>
                <a:effectLst/>
                <a:latin typeface="inherit"/>
              </a:rPr>
              <a:t>Prepare for the future</a:t>
            </a:r>
          </a:p>
          <a:p>
            <a:pPr algn="l" fontAlgn="base"/>
            <a:r>
              <a:rPr lang="en-US" sz="5600" b="0" i="0" dirty="0">
                <a:solidFill>
                  <a:srgbClr val="161616"/>
                </a:solidFill>
                <a:effectLst/>
                <a:latin typeface="inherit"/>
              </a:rPr>
              <a:t>Companies are now offering advanced analytics for supply chain management. Advanced analytics can process both structured and unstructured data, to give organizations an edge by making sure alerts arrive on time, so they can make optimal decisions. Advanced analytics can also build correlation and patterns among different sources to provide alerts that minimize risks at little costs and less sustainability impact.</a:t>
            </a:r>
          </a:p>
          <a:p>
            <a:pPr marL="0" indent="0" algn="l" fontAlgn="base">
              <a:buNone/>
            </a:pPr>
            <a:r>
              <a:rPr lang="en-US" sz="5600" b="0" i="0" dirty="0">
                <a:solidFill>
                  <a:srgbClr val="161616"/>
                </a:solidFill>
                <a:effectLst/>
                <a:latin typeface="inherit"/>
              </a:rPr>
              <a:t> </a:t>
            </a:r>
          </a:p>
          <a:p>
            <a:endParaRPr lang="en-US" dirty="0"/>
          </a:p>
        </p:txBody>
      </p:sp>
      <p:sp>
        <p:nvSpPr>
          <p:cNvPr id="5" name="Slide Number Placeholder 4">
            <a:extLst>
              <a:ext uri="{FF2B5EF4-FFF2-40B4-BE49-F238E27FC236}">
                <a16:creationId xmlns:a16="http://schemas.microsoft.com/office/drawing/2014/main" id="{CFAB5918-FF7C-49CF-8BB3-31F133D2378B}"/>
              </a:ext>
            </a:extLst>
          </p:cNvPr>
          <p:cNvSpPr>
            <a:spLocks noGrp="1"/>
          </p:cNvSpPr>
          <p:nvPr>
            <p:ph type="sldNum" sz="quarter" idx="12"/>
          </p:nvPr>
        </p:nvSpPr>
        <p:spPr/>
        <p:txBody>
          <a:bodyPr/>
          <a:lstStyle/>
          <a:p>
            <a:fld id="{C96CA7F4-6D84-4522-868B-1687FC6643FA}" type="slidenum">
              <a:rPr lang="en-US" smtClean="0"/>
              <a:t>25</a:t>
            </a:fld>
            <a:endParaRPr lang="en-US" dirty="0"/>
          </a:p>
        </p:txBody>
      </p:sp>
      <p:pic>
        <p:nvPicPr>
          <p:cNvPr id="3074" name="Picture 2" descr="big data in supply chain management">
            <a:extLst>
              <a:ext uri="{FF2B5EF4-FFF2-40B4-BE49-F238E27FC236}">
                <a16:creationId xmlns:a16="http://schemas.microsoft.com/office/drawing/2014/main" id="{17E887EE-8680-4D23-8524-C882B09E717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1199505"/>
            <a:ext cx="4786185" cy="44589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D8BFDD9-6064-40FA-9563-2A9406CE2343}"/>
              </a:ext>
            </a:extLst>
          </p:cNvPr>
          <p:cNvSpPr txBox="1"/>
          <p:nvPr/>
        </p:nvSpPr>
        <p:spPr>
          <a:xfrm>
            <a:off x="1095632" y="5965782"/>
            <a:ext cx="11096368" cy="430887"/>
          </a:xfrm>
          <a:prstGeom prst="rect">
            <a:avLst/>
          </a:prstGeom>
          <a:noFill/>
        </p:spPr>
        <p:txBody>
          <a:bodyPr wrap="square">
            <a:spAutoFit/>
          </a:bodyPr>
          <a:lstStyle/>
          <a:p>
            <a:r>
              <a:rPr lang="en-US" sz="1100" dirty="0"/>
              <a:t>Survey Source: </a:t>
            </a:r>
            <a:r>
              <a:rPr lang="en-US" sz="1100" dirty="0">
                <a:hlinkClick r:id="rId3"/>
              </a:rPr>
              <a:t>https://erpsolutions.oodles.io/blog/big-data-in-supply-chain/</a:t>
            </a:r>
            <a:endParaRPr lang="en-US" sz="1100" dirty="0"/>
          </a:p>
          <a:p>
            <a:endParaRPr lang="en-US" sz="1100" dirty="0"/>
          </a:p>
        </p:txBody>
      </p:sp>
    </p:spTree>
    <p:extLst>
      <p:ext uri="{BB962C8B-B14F-4D97-AF65-F5344CB8AC3E}">
        <p14:creationId xmlns:p14="http://schemas.microsoft.com/office/powerpoint/2010/main" val="48596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5016-C993-4C6A-ACA8-A270385E7917}"/>
              </a:ext>
            </a:extLst>
          </p:cNvPr>
          <p:cNvSpPr>
            <a:spLocks noGrp="1"/>
          </p:cNvSpPr>
          <p:nvPr>
            <p:ph type="title"/>
          </p:nvPr>
        </p:nvSpPr>
        <p:spPr/>
        <p:txBody>
          <a:bodyPr/>
          <a:lstStyle/>
          <a:p>
            <a:r>
              <a:rPr lang="en-US" dirty="0"/>
              <a:t>Segway to the Blockchain </a:t>
            </a:r>
          </a:p>
        </p:txBody>
      </p:sp>
      <p:pic>
        <p:nvPicPr>
          <p:cNvPr id="4" name="Content Placeholder 3" descr="A black background with white text&#10;&#10;Description automatically generated with medium confidence">
            <a:extLst>
              <a:ext uri="{FF2B5EF4-FFF2-40B4-BE49-F238E27FC236}">
                <a16:creationId xmlns:a16="http://schemas.microsoft.com/office/drawing/2014/main" id="{680AD087-7F0B-4237-A38D-08185A7E9FB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5358" y="1825625"/>
            <a:ext cx="8321283" cy="4351338"/>
          </a:xfrm>
          <a:prstGeom prst="rect">
            <a:avLst/>
          </a:prstGeom>
          <a:noFill/>
          <a:ln>
            <a:noFill/>
          </a:ln>
        </p:spPr>
      </p:pic>
    </p:spTree>
    <p:extLst>
      <p:ext uri="{BB962C8B-B14F-4D97-AF65-F5344CB8AC3E}">
        <p14:creationId xmlns:p14="http://schemas.microsoft.com/office/powerpoint/2010/main" val="3553646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B07D-E506-4B17-9E28-75B4DEB1B597}"/>
              </a:ext>
            </a:extLst>
          </p:cNvPr>
          <p:cNvSpPr>
            <a:spLocks noGrp="1"/>
          </p:cNvSpPr>
          <p:nvPr>
            <p:ph type="title"/>
          </p:nvPr>
        </p:nvSpPr>
        <p:spPr>
          <a:xfrm>
            <a:off x="733554" y="139740"/>
            <a:ext cx="4724400" cy="1334833"/>
          </a:xfrm>
        </p:spPr>
        <p:txBody>
          <a:bodyPr>
            <a:normAutofit fontScale="90000"/>
          </a:bodyPr>
          <a:lstStyle/>
          <a:p>
            <a:r>
              <a:rPr lang="en-US" sz="3600" dirty="0"/>
              <a:t>Block Chain Basics </a:t>
            </a:r>
            <a:r>
              <a:rPr lang="en-US" sz="1200" dirty="0"/>
              <a:t>Video – extract from</a:t>
            </a:r>
            <a:br>
              <a:rPr lang="en-US" sz="1200" dirty="0"/>
            </a:br>
            <a:r>
              <a:rPr lang="en-US" sz="1200" dirty="0">
                <a:hlinkClick r:id="rId2"/>
              </a:rPr>
              <a:t>https://www.investopedia.com/terms/p/proof-stake-pos.asp</a:t>
            </a:r>
            <a:br>
              <a:rPr lang="en-US" sz="1200" dirty="0"/>
            </a:br>
            <a:br>
              <a:rPr lang="en-US" sz="1200" dirty="0"/>
            </a:br>
            <a:br>
              <a:rPr lang="en-US" sz="1200" dirty="0"/>
            </a:br>
            <a:endParaRPr lang="en-US" sz="1200" dirty="0"/>
          </a:p>
        </p:txBody>
      </p:sp>
      <p:sp>
        <p:nvSpPr>
          <p:cNvPr id="5" name="Slide Number Placeholder 4">
            <a:extLst>
              <a:ext uri="{FF2B5EF4-FFF2-40B4-BE49-F238E27FC236}">
                <a16:creationId xmlns:a16="http://schemas.microsoft.com/office/drawing/2014/main" id="{FD49C16B-55A9-46CA-96AD-844F6F4D95B7}"/>
              </a:ext>
            </a:extLst>
          </p:cNvPr>
          <p:cNvSpPr>
            <a:spLocks noGrp="1"/>
          </p:cNvSpPr>
          <p:nvPr>
            <p:ph type="sldNum" sz="quarter" idx="12"/>
          </p:nvPr>
        </p:nvSpPr>
        <p:spPr/>
        <p:txBody>
          <a:bodyPr/>
          <a:lstStyle/>
          <a:p>
            <a:fld id="{C96CA7F4-6D84-4522-868B-1687FC6643FA}" type="slidenum">
              <a:rPr lang="en-US" smtClean="0"/>
              <a:t>27</a:t>
            </a:fld>
            <a:endParaRPr lang="en-US" dirty="0"/>
          </a:p>
        </p:txBody>
      </p:sp>
      <p:pic>
        <p:nvPicPr>
          <p:cNvPr id="4098" name="Picture 2" descr="The Properties of Distributed Ledger Technology (DLT) | Blockchain Explained | Euromoney Learning">
            <a:extLst>
              <a:ext uri="{FF2B5EF4-FFF2-40B4-BE49-F238E27FC236}">
                <a16:creationId xmlns:a16="http://schemas.microsoft.com/office/drawing/2014/main" id="{8BE0874E-406A-49CA-A143-11AF76F90D8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39740"/>
            <a:ext cx="5181600" cy="361140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8D4926D5-DAEA-4CD8-8341-EA065EB44BE1}"/>
              </a:ext>
            </a:extLst>
          </p:cNvPr>
          <p:cNvSpPr>
            <a:spLocks noGrp="1"/>
          </p:cNvSpPr>
          <p:nvPr>
            <p:ph sz="half" idx="1"/>
          </p:nvPr>
        </p:nvSpPr>
        <p:spPr>
          <a:xfrm>
            <a:off x="442784" y="1243914"/>
            <a:ext cx="5577017" cy="5112435"/>
          </a:xfrm>
        </p:spPr>
        <p:txBody>
          <a:bodyPr>
            <a:normAutofit fontScale="25000" lnSpcReduction="20000"/>
          </a:bodyPr>
          <a:lstStyle/>
          <a:p>
            <a:pPr marL="0" marR="0" indent="0">
              <a:lnSpc>
                <a:spcPct val="107000"/>
              </a:lnSpc>
              <a:spcBef>
                <a:spcPts val="0"/>
              </a:spcBef>
              <a:spcAft>
                <a:spcPts val="800"/>
              </a:spcAft>
              <a:buNone/>
            </a:pPr>
            <a:r>
              <a:rPr lang="en-US" sz="7200" dirty="0">
                <a:solidFill>
                  <a:srgbClr val="282828"/>
                </a:solidFill>
                <a:effectLst/>
                <a:ea typeface="Calibri" panose="020F0502020204030204" pitchFamily="34" charset="0"/>
                <a:cs typeface="Times New Roman" panose="02020603050405020304" pitchFamily="18" charset="0"/>
              </a:rPr>
              <a:t>A blockchain is a distributed, or decentralized, ledger (DLY)—a digital system for recording transactions among multiple parties in a verifiable, tamperproof way. The ledger itself can also be programmed to trigger transactions automatically. </a:t>
            </a:r>
          </a:p>
          <a:p>
            <a:pPr>
              <a:lnSpc>
                <a:spcPct val="107000"/>
              </a:lnSpc>
              <a:spcBef>
                <a:spcPts val="0"/>
              </a:spcBef>
              <a:spcAft>
                <a:spcPts val="800"/>
              </a:spcAft>
            </a:pPr>
            <a:r>
              <a:rPr lang="en-US" sz="7200" dirty="0">
                <a:solidFill>
                  <a:srgbClr val="282828"/>
                </a:solidFill>
                <a:effectLst/>
                <a:ea typeface="Calibri" panose="020F0502020204030204" pitchFamily="34" charset="0"/>
                <a:cs typeface="Times New Roman" panose="02020603050405020304" pitchFamily="18" charset="0"/>
              </a:rPr>
              <a:t>For </a:t>
            </a:r>
            <a:r>
              <a:rPr lang="en-US" sz="7200" b="1" dirty="0">
                <a:solidFill>
                  <a:srgbClr val="282828"/>
                </a:solidFill>
                <a:effectLst/>
                <a:ea typeface="Calibri" panose="020F0502020204030204" pitchFamily="34" charset="0"/>
                <a:cs typeface="Times New Roman" panose="02020603050405020304" pitchFamily="18" charset="0"/>
              </a:rPr>
              <a:t>cryptocurrency networks </a:t>
            </a:r>
            <a:r>
              <a:rPr lang="en-US" sz="7200" dirty="0">
                <a:solidFill>
                  <a:srgbClr val="282828"/>
                </a:solidFill>
                <a:effectLst/>
                <a:ea typeface="Calibri" panose="020F0502020204030204" pitchFamily="34" charset="0"/>
                <a:cs typeface="Times New Roman" panose="02020603050405020304" pitchFamily="18" charset="0"/>
              </a:rPr>
              <a:t>that are designed to replace fiat currencies, the main function of blockchain is to enable an </a:t>
            </a:r>
            <a:r>
              <a:rPr lang="en-US" sz="7200" i="1" dirty="0">
                <a:solidFill>
                  <a:srgbClr val="282828"/>
                </a:solidFill>
                <a:effectLst/>
                <a:ea typeface="Calibri" panose="020F0502020204030204" pitchFamily="34" charset="0"/>
                <a:cs typeface="Times New Roman" panose="02020603050405020304" pitchFamily="18" charset="0"/>
              </a:rPr>
              <a:t>unlimited</a:t>
            </a:r>
            <a:r>
              <a:rPr lang="en-US" sz="7200" dirty="0">
                <a:solidFill>
                  <a:srgbClr val="282828"/>
                </a:solidFill>
                <a:effectLst/>
                <a:ea typeface="Calibri" panose="020F0502020204030204" pitchFamily="34" charset="0"/>
                <a:cs typeface="Times New Roman" panose="02020603050405020304" pitchFamily="18" charset="0"/>
              </a:rPr>
              <a:t> number of </a:t>
            </a:r>
            <a:r>
              <a:rPr lang="en-US" sz="7200" i="1" dirty="0">
                <a:solidFill>
                  <a:srgbClr val="282828"/>
                </a:solidFill>
                <a:effectLst/>
                <a:ea typeface="Calibri" panose="020F0502020204030204" pitchFamily="34" charset="0"/>
                <a:cs typeface="Times New Roman" panose="02020603050405020304" pitchFamily="18" charset="0"/>
              </a:rPr>
              <a:t>anonymous</a:t>
            </a:r>
            <a:r>
              <a:rPr lang="en-US" sz="7200" dirty="0">
                <a:solidFill>
                  <a:srgbClr val="282828"/>
                </a:solidFill>
                <a:effectLst/>
                <a:ea typeface="Calibri" panose="020F0502020204030204" pitchFamily="34" charset="0"/>
                <a:cs typeface="Times New Roman" panose="02020603050405020304" pitchFamily="18" charset="0"/>
              </a:rPr>
              <a:t> parties to transact privately and securely with one another without a central intermediary. </a:t>
            </a:r>
          </a:p>
          <a:p>
            <a:pPr>
              <a:lnSpc>
                <a:spcPct val="107000"/>
              </a:lnSpc>
              <a:spcBef>
                <a:spcPts val="0"/>
              </a:spcBef>
              <a:spcAft>
                <a:spcPts val="800"/>
              </a:spcAft>
            </a:pPr>
            <a:r>
              <a:rPr lang="en-US" sz="7200" b="1" dirty="0">
                <a:solidFill>
                  <a:srgbClr val="282828"/>
                </a:solidFill>
                <a:effectLst/>
                <a:ea typeface="Calibri" panose="020F0502020204030204" pitchFamily="34" charset="0"/>
                <a:cs typeface="Times New Roman" panose="02020603050405020304" pitchFamily="18" charset="0"/>
              </a:rPr>
              <a:t>For supply chains</a:t>
            </a:r>
            <a:r>
              <a:rPr lang="en-US" sz="7200" dirty="0">
                <a:solidFill>
                  <a:srgbClr val="282828"/>
                </a:solidFill>
                <a:effectLst/>
                <a:ea typeface="Calibri" panose="020F0502020204030204" pitchFamily="34" charset="0"/>
                <a:cs typeface="Times New Roman" panose="02020603050405020304" pitchFamily="18" charset="0"/>
              </a:rPr>
              <a:t>, it is to allow a </a:t>
            </a:r>
            <a:r>
              <a:rPr lang="en-US" sz="7200" i="1" dirty="0">
                <a:solidFill>
                  <a:srgbClr val="282828"/>
                </a:solidFill>
                <a:effectLst/>
                <a:ea typeface="Calibri" panose="020F0502020204030204" pitchFamily="34" charset="0"/>
                <a:cs typeface="Times New Roman" panose="02020603050405020304" pitchFamily="18" charset="0"/>
              </a:rPr>
              <a:t>limited</a:t>
            </a:r>
            <a:r>
              <a:rPr lang="en-US" sz="7200" dirty="0">
                <a:solidFill>
                  <a:srgbClr val="282828"/>
                </a:solidFill>
                <a:effectLst/>
                <a:ea typeface="Calibri" panose="020F0502020204030204" pitchFamily="34" charset="0"/>
                <a:cs typeface="Times New Roman" panose="02020603050405020304" pitchFamily="18" charset="0"/>
              </a:rPr>
              <a:t> number of </a:t>
            </a:r>
            <a:r>
              <a:rPr lang="en-US" sz="7200" i="1" dirty="0">
                <a:solidFill>
                  <a:srgbClr val="282828"/>
                </a:solidFill>
                <a:effectLst/>
                <a:ea typeface="Calibri" panose="020F0502020204030204" pitchFamily="34" charset="0"/>
                <a:cs typeface="Times New Roman" panose="02020603050405020304" pitchFamily="18" charset="0"/>
              </a:rPr>
              <a:t>known</a:t>
            </a:r>
            <a:r>
              <a:rPr lang="en-US" sz="7200" dirty="0">
                <a:solidFill>
                  <a:srgbClr val="282828"/>
                </a:solidFill>
                <a:effectLst/>
                <a:ea typeface="Calibri" panose="020F0502020204030204" pitchFamily="34" charset="0"/>
                <a:cs typeface="Times New Roman" panose="02020603050405020304" pitchFamily="18" charset="0"/>
              </a:rPr>
              <a:t> parties to protect their business operations against malicious actors while supporting better performance. Successful blockchain applications for supply chains will require new permissioned blockchains, new standards for representing transactions on a block, and new rules to govern the system—which are all in various stages of being developed.</a:t>
            </a:r>
          </a:p>
          <a:p>
            <a:pPr>
              <a:lnSpc>
                <a:spcPct val="107000"/>
              </a:lnSpc>
              <a:spcBef>
                <a:spcPts val="0"/>
              </a:spcBef>
              <a:spcAft>
                <a:spcPts val="800"/>
              </a:spcAft>
            </a:pPr>
            <a:endParaRPr lang="en-US" sz="7200" dirty="0">
              <a:solidFill>
                <a:srgbClr val="282828"/>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400" u="sng"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Source</a:t>
            </a:r>
            <a:r>
              <a:rPr lang="en-US" sz="4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https://hbr.org/2020/05/building-a-transparent-supply chain#:~:text=A%20blockchain%20is,of%20being%20developed</a:t>
            </a:r>
            <a:r>
              <a:rPr lang="en-US" sz="44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0"/>
              </a:spcBef>
              <a:spcAft>
                <a:spcPts val="800"/>
              </a:spcAft>
            </a:pPr>
            <a:endParaRPr lang="en-US" sz="7200" dirty="0">
              <a:effectLst/>
              <a:ea typeface="Calibri" panose="020F0502020204030204" pitchFamily="34" charset="0"/>
              <a:cs typeface="Times New Roman" panose="02020603050405020304" pitchFamily="18" charset="0"/>
            </a:endParaRPr>
          </a:p>
          <a:p>
            <a:endParaRPr lang="en-US" dirty="0"/>
          </a:p>
        </p:txBody>
      </p:sp>
      <p:pic>
        <p:nvPicPr>
          <p:cNvPr id="4104" name="Picture 8" descr="Illustration of blockchain technology">
            <a:extLst>
              <a:ext uri="{FF2B5EF4-FFF2-40B4-BE49-F238E27FC236}">
                <a16:creationId xmlns:a16="http://schemas.microsoft.com/office/drawing/2014/main" id="{A3D5417C-93D5-4351-AEB3-99BD69E89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0" y="3508374"/>
            <a:ext cx="47625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153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2C8D6A-237E-78F4-010E-0166D2599D48}"/>
              </a:ext>
            </a:extLst>
          </p:cNvPr>
          <p:cNvSpPr>
            <a:spLocks noGrp="1"/>
          </p:cNvSpPr>
          <p:nvPr>
            <p:ph sz="half" idx="1"/>
          </p:nvPr>
        </p:nvSpPr>
        <p:spPr>
          <a:xfrm>
            <a:off x="838200" y="1625600"/>
            <a:ext cx="7470422" cy="4551363"/>
          </a:xfrm>
        </p:spPr>
        <p:txBody>
          <a:bodyPr/>
          <a:lstStyle/>
          <a:p>
            <a:r>
              <a:rPr lang="en-US" dirty="0"/>
              <a:t>Outside link to Investopedia Proof of State Video</a:t>
            </a:r>
          </a:p>
        </p:txBody>
      </p:sp>
      <p:sp>
        <p:nvSpPr>
          <p:cNvPr id="5" name="Slide Number Placeholder 4">
            <a:extLst>
              <a:ext uri="{FF2B5EF4-FFF2-40B4-BE49-F238E27FC236}">
                <a16:creationId xmlns:a16="http://schemas.microsoft.com/office/drawing/2014/main" id="{2894E328-940C-38B1-2E67-02B11CCE43E1}"/>
              </a:ext>
            </a:extLst>
          </p:cNvPr>
          <p:cNvSpPr>
            <a:spLocks noGrp="1"/>
          </p:cNvSpPr>
          <p:nvPr>
            <p:ph type="sldNum" sz="quarter" idx="12"/>
          </p:nvPr>
        </p:nvSpPr>
        <p:spPr/>
        <p:txBody>
          <a:bodyPr/>
          <a:lstStyle/>
          <a:p>
            <a:fld id="{C96CA7F4-6D84-4522-868B-1687FC6643FA}" type="slidenum">
              <a:rPr lang="en-US" smtClean="0"/>
              <a:t>28</a:t>
            </a:fld>
            <a:endParaRPr lang="en-US" dirty="0"/>
          </a:p>
        </p:txBody>
      </p:sp>
    </p:spTree>
    <p:extLst>
      <p:ext uri="{BB962C8B-B14F-4D97-AF65-F5344CB8AC3E}">
        <p14:creationId xmlns:p14="http://schemas.microsoft.com/office/powerpoint/2010/main" val="988747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9042-99D3-452F-92CE-BDDAB5FC42C9}"/>
              </a:ext>
            </a:extLst>
          </p:cNvPr>
          <p:cNvSpPr>
            <a:spLocks noGrp="1"/>
          </p:cNvSpPr>
          <p:nvPr>
            <p:ph type="title"/>
          </p:nvPr>
        </p:nvSpPr>
        <p:spPr>
          <a:xfrm>
            <a:off x="659027" y="365126"/>
            <a:ext cx="10694773" cy="442182"/>
          </a:xfrm>
        </p:spPr>
        <p:txBody>
          <a:bodyPr>
            <a:normAutofit fontScale="90000"/>
          </a:bodyPr>
          <a:lstStyle/>
          <a:p>
            <a:r>
              <a:rPr lang="en-US" dirty="0"/>
              <a:t>Validation is a the Heart of Blockchain Security </a:t>
            </a:r>
          </a:p>
        </p:txBody>
      </p:sp>
      <p:sp>
        <p:nvSpPr>
          <p:cNvPr id="3" name="Content Placeholder 2">
            <a:extLst>
              <a:ext uri="{FF2B5EF4-FFF2-40B4-BE49-F238E27FC236}">
                <a16:creationId xmlns:a16="http://schemas.microsoft.com/office/drawing/2014/main" id="{7B48DB02-CC3E-4035-BE86-2B98BC9B2056}"/>
              </a:ext>
            </a:extLst>
          </p:cNvPr>
          <p:cNvSpPr>
            <a:spLocks noGrp="1"/>
          </p:cNvSpPr>
          <p:nvPr>
            <p:ph sz="half" idx="1"/>
          </p:nvPr>
        </p:nvSpPr>
        <p:spPr>
          <a:xfrm>
            <a:off x="659027" y="1054444"/>
            <a:ext cx="5360773" cy="5122519"/>
          </a:xfrm>
        </p:spPr>
        <p:txBody>
          <a:bodyPr>
            <a:normAutofit fontScale="77500" lnSpcReduction="20000"/>
          </a:bodyPr>
          <a:lstStyle/>
          <a:p>
            <a:pPr marL="0" indent="0" algn="l">
              <a:buNone/>
            </a:pPr>
            <a:r>
              <a:rPr lang="en-US" b="0" i="0" dirty="0">
                <a:solidFill>
                  <a:srgbClr val="111111"/>
                </a:solidFill>
                <a:effectLst/>
                <a:latin typeface="SourceSansPro"/>
              </a:rPr>
              <a:t>Proof of Stake (POS) uses randomly selected miners to validate transactions. Proof of Work (POW) uses a competitive validation method to confirm transactions, </a:t>
            </a:r>
          </a:p>
          <a:p>
            <a:r>
              <a:rPr lang="en-US" b="0" i="0" dirty="0">
                <a:solidFill>
                  <a:srgbClr val="111111"/>
                </a:solidFill>
                <a:effectLst/>
                <a:latin typeface="SourceSansPro"/>
              </a:rPr>
              <a:t>With proof-of-stake (POS), cryptocurrency owners validate block transactions based on the number of coins a validator stakes.</a:t>
            </a:r>
          </a:p>
          <a:p>
            <a:pPr algn="l">
              <a:buFont typeface="Arial" panose="020B0604020202020204" pitchFamily="34" charset="0"/>
              <a:buChar char="•"/>
            </a:pPr>
            <a:r>
              <a:rPr lang="en-US" b="0" i="0" dirty="0">
                <a:solidFill>
                  <a:srgbClr val="111111"/>
                </a:solidFill>
                <a:effectLst/>
                <a:latin typeface="SourceSansPro"/>
              </a:rPr>
              <a:t>Proof-of-stake (POS) was created as an alternative to Proof-of-work (POW), the original consensus mechanism used to validate a blockchain and add new blocks.</a:t>
            </a:r>
          </a:p>
          <a:p>
            <a:pPr algn="l">
              <a:buFont typeface="Arial" panose="020B0604020202020204" pitchFamily="34" charset="0"/>
              <a:buChar char="•"/>
            </a:pPr>
            <a:r>
              <a:rPr lang="en-US" b="0" i="0" dirty="0">
                <a:solidFill>
                  <a:srgbClr val="111111"/>
                </a:solidFill>
                <a:effectLst/>
                <a:latin typeface="SourceSansPro"/>
              </a:rPr>
              <a:t>Proof-of-stake (POS) is seen as less risky in terms of the potential for an attack on the network, as it structures compensation in a way that makes an attack less advantageous.</a:t>
            </a:r>
          </a:p>
          <a:p>
            <a:endParaRPr lang="en-US" dirty="0"/>
          </a:p>
        </p:txBody>
      </p:sp>
      <p:sp>
        <p:nvSpPr>
          <p:cNvPr id="5" name="Slide Number Placeholder 4">
            <a:extLst>
              <a:ext uri="{FF2B5EF4-FFF2-40B4-BE49-F238E27FC236}">
                <a16:creationId xmlns:a16="http://schemas.microsoft.com/office/drawing/2014/main" id="{5BA3ACC9-6968-4D98-9F56-A9C7371AD687}"/>
              </a:ext>
            </a:extLst>
          </p:cNvPr>
          <p:cNvSpPr>
            <a:spLocks noGrp="1"/>
          </p:cNvSpPr>
          <p:nvPr>
            <p:ph type="sldNum" sz="quarter" idx="12"/>
          </p:nvPr>
        </p:nvSpPr>
        <p:spPr/>
        <p:txBody>
          <a:bodyPr/>
          <a:lstStyle/>
          <a:p>
            <a:fld id="{C96CA7F4-6D84-4522-868B-1687FC6643FA}" type="slidenum">
              <a:rPr lang="en-US" smtClean="0"/>
              <a:t>29</a:t>
            </a:fld>
            <a:endParaRPr lang="en-US" dirty="0"/>
          </a:p>
        </p:txBody>
      </p:sp>
      <p:pic>
        <p:nvPicPr>
          <p:cNvPr id="6" name="Content Placeholder 5" descr="A diagram showing the differences between cryptocurrency proof of stake and proof of work.">
            <a:extLst>
              <a:ext uri="{FF2B5EF4-FFF2-40B4-BE49-F238E27FC236}">
                <a16:creationId xmlns:a16="http://schemas.microsoft.com/office/drawing/2014/main" id="{617820BE-379D-4CAD-984B-7E2572366A4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3520" y="1054444"/>
            <a:ext cx="5181600" cy="2590800"/>
          </a:xfrm>
          <a:prstGeom prst="rect">
            <a:avLst/>
          </a:prstGeom>
          <a:noFill/>
          <a:ln>
            <a:noFill/>
          </a:ln>
        </p:spPr>
      </p:pic>
      <p:pic>
        <p:nvPicPr>
          <p:cNvPr id="7" name="Content Placeholder 6" descr="Graphical user interface, text, application&#10;&#10;Description automatically generated">
            <a:extLst>
              <a:ext uri="{FF2B5EF4-FFF2-40B4-BE49-F238E27FC236}">
                <a16:creationId xmlns:a16="http://schemas.microsoft.com/office/drawing/2014/main" id="{09DD68D2-8115-4156-9465-25AC1D0EFF47}"/>
              </a:ext>
            </a:extLst>
          </p:cNvPr>
          <p:cNvPicPr>
            <a:picLocks noChangeAspect="1"/>
          </p:cNvPicPr>
          <p:nvPr/>
        </p:nvPicPr>
        <p:blipFill rotWithShape="1">
          <a:blip r:embed="rId3"/>
          <a:srcRect l="20139" t="34156" r="39236" b="38890"/>
          <a:stretch/>
        </p:blipFill>
        <p:spPr bwMode="auto">
          <a:xfrm>
            <a:off x="6633521" y="3645244"/>
            <a:ext cx="5181599" cy="2590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30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689A2C-9E0F-44C9-AA85-3D8657E55234}"/>
              </a:ext>
            </a:extLst>
          </p:cNvPr>
          <p:cNvSpPr>
            <a:spLocks noGrp="1"/>
          </p:cNvSpPr>
          <p:nvPr>
            <p:ph type="title"/>
          </p:nvPr>
        </p:nvSpPr>
        <p:spPr>
          <a:xfrm>
            <a:off x="889686" y="198784"/>
            <a:ext cx="10387914" cy="950475"/>
          </a:xfrm>
        </p:spPr>
        <p:txBody>
          <a:bodyPr>
            <a:normAutofit/>
          </a:bodyPr>
          <a:lstStyle/>
          <a:p>
            <a:r>
              <a:rPr lang="en-US" sz="3600" dirty="0"/>
              <a:t>Supply Chain and its Management</a:t>
            </a:r>
          </a:p>
        </p:txBody>
      </p:sp>
      <p:sp>
        <p:nvSpPr>
          <p:cNvPr id="3" name="Text Placeholder 2">
            <a:extLst>
              <a:ext uri="{FF2B5EF4-FFF2-40B4-BE49-F238E27FC236}">
                <a16:creationId xmlns:a16="http://schemas.microsoft.com/office/drawing/2014/main" id="{E4145525-27C9-444A-AA6C-FDAE42FD44B9}"/>
              </a:ext>
            </a:extLst>
          </p:cNvPr>
          <p:cNvSpPr>
            <a:spLocks noGrp="1"/>
          </p:cNvSpPr>
          <p:nvPr>
            <p:ph sz="half" idx="1"/>
          </p:nvPr>
        </p:nvSpPr>
        <p:spPr>
          <a:xfrm>
            <a:off x="889686" y="1150154"/>
            <a:ext cx="10621065" cy="3774746"/>
          </a:xfrm>
        </p:spPr>
        <p:txBody>
          <a:bodyPr>
            <a:noAutofit/>
          </a:bodyPr>
          <a:lstStyle/>
          <a:p>
            <a:pPr marL="0" indent="0">
              <a:buNone/>
            </a:pPr>
            <a:r>
              <a:rPr kumimoji="0" lang="en-US" sz="1900" b="1" i="0" u="none" strike="noStrike" kern="1200" cap="none" spc="0" normalizeH="0" baseline="0" noProof="0" dirty="0">
                <a:ln>
                  <a:noFill/>
                </a:ln>
                <a:solidFill>
                  <a:srgbClr val="111111"/>
                </a:solidFill>
                <a:effectLst/>
                <a:uLnTx/>
                <a:uFillTx/>
                <a:ea typeface="+mn-ea"/>
                <a:cs typeface="+mn-cs"/>
              </a:rPr>
              <a:t>Definition:</a:t>
            </a:r>
          </a:p>
          <a:p>
            <a:pPr marL="0" indent="0">
              <a:buNone/>
            </a:pPr>
            <a:r>
              <a:rPr kumimoji="0" lang="en-US" sz="1900" b="0" i="0" u="none" strike="noStrike" kern="1200" cap="none" spc="0" normalizeH="0" baseline="0" noProof="0" dirty="0">
                <a:ln>
                  <a:noFill/>
                </a:ln>
                <a:solidFill>
                  <a:srgbClr val="111111"/>
                </a:solidFill>
                <a:effectLst/>
                <a:uLnTx/>
                <a:uFillTx/>
                <a:ea typeface="+mn-ea"/>
                <a:cs typeface="+mn-cs"/>
              </a:rPr>
              <a:t>A supply chain is a network between a company and its suppliers to produce and distribute a specific product or service.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11111"/>
                </a:solidFill>
                <a:effectLst/>
                <a:uLnTx/>
                <a:uFillTx/>
                <a:ea typeface="+mn-ea"/>
                <a:cs typeface="+mn-cs"/>
              </a:rPr>
              <a:t>The entities in the supply chain include producers, vendors, warehouses, transportation companies, distribution centers, and retailers.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11111"/>
                </a:solidFill>
                <a:effectLst/>
                <a:uLnTx/>
                <a:uFillTx/>
                <a:ea typeface="+mn-ea"/>
                <a:cs typeface="+mn-cs"/>
              </a:rPr>
              <a:t>The functions in a supply chain include product development, marketing, operations, distribution, finance, and customer service.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11111"/>
                </a:solidFill>
                <a:effectLst/>
                <a:uLnTx/>
                <a:uFillTx/>
                <a:ea typeface="+mn-ea"/>
                <a:cs typeface="+mn-cs"/>
              </a:rPr>
              <a:t>Supply chain management results in lower costs and a faster production cycle.  </a:t>
            </a:r>
            <a:r>
              <a:rPr kumimoji="0" lang="en-US" sz="1900" b="0" i="1" u="none" strike="noStrike" kern="1200" cap="none" spc="0" normalizeH="0" baseline="0" noProof="0" dirty="0">
                <a:ln>
                  <a:noFill/>
                </a:ln>
                <a:solidFill>
                  <a:srgbClr val="111111"/>
                </a:solidFill>
                <a:effectLst/>
                <a:uLnTx/>
                <a:uFillTx/>
                <a:ea typeface="+mn-ea"/>
                <a:cs typeface="+mn-cs"/>
              </a:rPr>
              <a:t>-- </a:t>
            </a:r>
            <a:r>
              <a:rPr kumimoji="0" lang="en-US" sz="1400" b="0" i="1" u="none" strike="noStrike" kern="1200" cap="none" spc="0" normalizeH="0" baseline="0" noProof="0" dirty="0">
                <a:ln>
                  <a:noFill/>
                </a:ln>
                <a:solidFill>
                  <a:srgbClr val="111111"/>
                </a:solidFill>
                <a:effectLst/>
                <a:uLnTx/>
                <a:uFillTx/>
                <a:ea typeface="+mn-ea"/>
                <a:cs typeface="+mn-cs"/>
              </a:rPr>
              <a:t>Investopedia</a:t>
            </a:r>
          </a:p>
          <a:p>
            <a:pPr marL="0" indent="0">
              <a:buNone/>
            </a:pPr>
            <a:endParaRPr lang="en-US" dirty="0"/>
          </a:p>
        </p:txBody>
      </p:sp>
      <p:sp>
        <p:nvSpPr>
          <p:cNvPr id="7" name="Content Placeholder 6">
            <a:extLst>
              <a:ext uri="{FF2B5EF4-FFF2-40B4-BE49-F238E27FC236}">
                <a16:creationId xmlns:a16="http://schemas.microsoft.com/office/drawing/2014/main" id="{925BC9E7-07B1-4802-8CDE-7BEF26C47B91}"/>
              </a:ext>
            </a:extLst>
          </p:cNvPr>
          <p:cNvSpPr>
            <a:spLocks noGrp="1"/>
          </p:cNvSpPr>
          <p:nvPr>
            <p:ph sz="half" idx="2"/>
          </p:nvPr>
        </p:nvSpPr>
        <p:spPr>
          <a:xfrm>
            <a:off x="10255233" y="2689630"/>
            <a:ext cx="1172460" cy="2338371"/>
          </a:xfrm>
        </p:spPr>
        <p:txBody>
          <a:bodyPr>
            <a:normAutofit/>
          </a:bodyPr>
          <a:lstStyle/>
          <a:p>
            <a:endParaRPr lang="en-US" sz="2000" b="0" i="0" dirty="0">
              <a:solidFill>
                <a:srgbClr val="111111"/>
              </a:solidFill>
              <a:effectLst/>
              <a:latin typeface="SourceSansPro"/>
            </a:endParaRPr>
          </a:p>
          <a:p>
            <a:pPr marL="0" indent="0" algn="l">
              <a:buNone/>
            </a:pPr>
            <a:endParaRPr lang="en-US" sz="3100" b="0" i="0" dirty="0">
              <a:solidFill>
                <a:srgbClr val="111111"/>
              </a:solidFill>
              <a:effectLst/>
              <a:latin typeface="SourceSansPro"/>
            </a:endParaRPr>
          </a:p>
          <a:p>
            <a:endParaRPr lang="en-US" dirty="0"/>
          </a:p>
        </p:txBody>
      </p:sp>
      <p:sp>
        <p:nvSpPr>
          <p:cNvPr id="4" name="Text Placeholder 3">
            <a:extLst>
              <a:ext uri="{FF2B5EF4-FFF2-40B4-BE49-F238E27FC236}">
                <a16:creationId xmlns:a16="http://schemas.microsoft.com/office/drawing/2014/main" id="{4B97508F-5CBA-47DB-BD0E-7CA480E1F441}"/>
              </a:ext>
            </a:extLst>
          </p:cNvPr>
          <p:cNvSpPr>
            <a:spLocks noGrp="1"/>
          </p:cNvSpPr>
          <p:nvPr>
            <p:ph type="body" sz="quarter" idx="4294967295"/>
          </p:nvPr>
        </p:nvSpPr>
        <p:spPr>
          <a:xfrm rot="10800000" flipV="1">
            <a:off x="889686" y="3858405"/>
            <a:ext cx="10337143" cy="2605971"/>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dirty="0"/>
              <a:t>Video  </a:t>
            </a:r>
            <a:r>
              <a:rPr lang="en-US" sz="1800" b="0" dirty="0">
                <a:hlinkClick r:id="rId2"/>
              </a:rPr>
              <a:t>https://www.youtube.com/watch?v=bwl5ohf1qsg</a:t>
            </a:r>
            <a:endParaRPr lang="en-US" sz="1800" b="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dirty="0">
                <a:solidFill>
                  <a:srgbClr val="111111"/>
                </a:solidFill>
              </a:rPr>
              <a:t>Important Addendum:</a:t>
            </a:r>
            <a:endParaRPr kumimoji="0" lang="en-US" sz="1800" b="1" i="0" u="none" strike="noStrike" kern="1200" cap="none" spc="0" normalizeH="0" baseline="0" noProof="0" dirty="0">
              <a:ln>
                <a:noFill/>
              </a:ln>
              <a:solidFill>
                <a:srgbClr val="111111"/>
              </a:solidFill>
              <a:effectLst/>
              <a:uLnTx/>
              <a:uFillTx/>
              <a:ea typeface="+mn-ea"/>
              <a:cs typeface="+mn-cs"/>
            </a:endParaRPr>
          </a:p>
        </p:txBody>
      </p:sp>
      <p:pic>
        <p:nvPicPr>
          <p:cNvPr id="9" name="Picture 2" descr="See the source image">
            <a:extLst>
              <a:ext uri="{FF2B5EF4-FFF2-40B4-BE49-F238E27FC236}">
                <a16:creationId xmlns:a16="http://schemas.microsoft.com/office/drawing/2014/main" id="{2B9C2589-1632-48AF-8D67-39E56398C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61284" flipV="1">
            <a:off x="11748540" y="2933156"/>
            <a:ext cx="3744940" cy="14579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C492C64-042D-49E2-A4D6-A0A271EEFC72}"/>
              </a:ext>
            </a:extLst>
          </p:cNvPr>
          <p:cNvSpPr txBox="1"/>
          <p:nvPr/>
        </p:nvSpPr>
        <p:spPr>
          <a:xfrm>
            <a:off x="965171" y="4692846"/>
            <a:ext cx="8652802" cy="1553502"/>
          </a:xfrm>
          <a:prstGeom prst="rect">
            <a:avLst/>
          </a:prstGeom>
          <a:noFill/>
        </p:spPr>
        <p:txBody>
          <a:bodyPr wrap="square">
            <a:spAutoFit/>
          </a:bodyPr>
          <a:lstStyle/>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Supply chain management is the practice of] incorporating a company’s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social, environmental and economic goals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into the coordination of inter-business processes to improve the long-term economic performance of the individual company and its supply chains.”</a:t>
            </a:r>
          </a:p>
          <a:p>
            <a:pPr marL="0" marR="0">
              <a:lnSpc>
                <a:spcPct val="107000"/>
              </a:lnSpc>
              <a:spcBef>
                <a:spcPts val="0"/>
              </a:spcBef>
              <a:spcAft>
                <a:spcPts val="800"/>
              </a:spcAft>
            </a:pPr>
            <a:r>
              <a:rPr lang="en-US" sz="1100" i="1" dirty="0">
                <a:latin typeface="Calibri" panose="020F0502020204030204" pitchFamily="34" charset="0"/>
                <a:ea typeface="Calibri" panose="020F0502020204030204" pitchFamily="34" charset="0"/>
                <a:cs typeface="Times New Roman" panose="02020603050405020304" pitchFamily="18" charset="0"/>
              </a:rPr>
              <a:t>Source: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Content Placeholder 4">
            <a:extLst>
              <a:ext uri="{FF2B5EF4-FFF2-40B4-BE49-F238E27FC236}">
                <a16:creationId xmlns:a16="http://schemas.microsoft.com/office/drawing/2014/main" id="{1C8E7213-5576-42F2-94C4-0445BB3B3048}"/>
              </a:ext>
            </a:extLst>
          </p:cNvPr>
          <p:cNvPicPr>
            <a:picLocks noChangeAspect="1"/>
          </p:cNvPicPr>
          <p:nvPr/>
        </p:nvPicPr>
        <p:blipFill>
          <a:blip r:embed="rId4"/>
          <a:stretch>
            <a:fillRect/>
          </a:stretch>
        </p:blipFill>
        <p:spPr>
          <a:xfrm>
            <a:off x="1565188" y="6030097"/>
            <a:ext cx="3625937" cy="434280"/>
          </a:xfrm>
          <a:prstGeom prst="rect">
            <a:avLst/>
          </a:prstGeom>
        </p:spPr>
      </p:pic>
      <p:pic>
        <p:nvPicPr>
          <p:cNvPr id="2" name="Picture 1">
            <a:extLst>
              <a:ext uri="{FF2B5EF4-FFF2-40B4-BE49-F238E27FC236}">
                <a16:creationId xmlns:a16="http://schemas.microsoft.com/office/drawing/2014/main" id="{03FD5483-375B-49E5-A4FD-A170EEA3C709}"/>
              </a:ext>
            </a:extLst>
          </p:cNvPr>
          <p:cNvPicPr>
            <a:picLocks noChangeAspect="1"/>
          </p:cNvPicPr>
          <p:nvPr/>
        </p:nvPicPr>
        <p:blipFill>
          <a:blip r:embed="rId5"/>
          <a:stretch>
            <a:fillRect/>
          </a:stretch>
        </p:blipFill>
        <p:spPr>
          <a:xfrm>
            <a:off x="8039272" y="301555"/>
            <a:ext cx="2802191" cy="1195601"/>
          </a:xfrm>
          <a:prstGeom prst="rect">
            <a:avLst/>
          </a:prstGeom>
        </p:spPr>
      </p:pic>
    </p:spTree>
    <p:extLst>
      <p:ext uri="{BB962C8B-B14F-4D97-AF65-F5344CB8AC3E}">
        <p14:creationId xmlns:p14="http://schemas.microsoft.com/office/powerpoint/2010/main" val="2826693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D8E8-587A-46B5-98A6-BE0E2AE944EE}"/>
              </a:ext>
            </a:extLst>
          </p:cNvPr>
          <p:cNvSpPr>
            <a:spLocks noGrp="1"/>
          </p:cNvSpPr>
          <p:nvPr>
            <p:ph type="title"/>
          </p:nvPr>
        </p:nvSpPr>
        <p:spPr>
          <a:xfrm>
            <a:off x="838200" y="0"/>
            <a:ext cx="10892481" cy="1484742"/>
          </a:xfrm>
        </p:spPr>
        <p:txBody>
          <a:bodyPr>
            <a:normAutofit/>
          </a:bodyPr>
          <a:lstStyle/>
          <a:p>
            <a:r>
              <a:rPr lang="en-US" sz="3600" dirty="0"/>
              <a:t>Blockchain Offers Major Supply Chain 4.0 Benefits </a:t>
            </a:r>
            <a:br>
              <a:rPr lang="en-US" sz="3600" dirty="0"/>
            </a:br>
            <a:r>
              <a:rPr lang="en-US" sz="1300" dirty="0"/>
              <a:t>Video </a:t>
            </a:r>
            <a:r>
              <a:rPr kumimoji="0" lang="en-US" sz="1300" b="0" i="0" u="none" strike="noStrike" kern="1200" cap="none" spc="0" normalizeH="0" baseline="0" noProof="0" dirty="0">
                <a:ln>
                  <a:noFill/>
                </a:ln>
                <a:solidFill>
                  <a:prstClr val="black"/>
                </a:solidFill>
                <a:effectLst/>
                <a:uLnTx/>
                <a:uFillTx/>
                <a:latin typeface="Calibri Light" panose="020F0302020204030204"/>
                <a:ea typeface="+mj-ea"/>
                <a:cs typeface="+mj-cs"/>
                <a:hlinkClick r:id="rId2">
                  <a:extLst>
                    <a:ext uri="{A12FA001-AC4F-418D-AE19-62706E023703}">
                      <ahyp:hlinkClr xmlns:ahyp="http://schemas.microsoft.com/office/drawing/2018/hyperlinkcolor" val="tx"/>
                    </a:ext>
                  </a:extLst>
                </a:hlinkClick>
              </a:rPr>
              <a:t>https://www.youtube.com/watch?v=FtK65VH5OBg</a:t>
            </a:r>
            <a:r>
              <a:rPr lang="en-US" sz="1300" dirty="0"/>
              <a:t> </a:t>
            </a:r>
            <a:br>
              <a:rPr lang="en-US" sz="1300" dirty="0"/>
            </a:br>
            <a:endParaRPr lang="en-US" sz="1300" dirty="0"/>
          </a:p>
        </p:txBody>
      </p:sp>
      <p:sp>
        <p:nvSpPr>
          <p:cNvPr id="4" name="Content Placeholder 3">
            <a:extLst>
              <a:ext uri="{FF2B5EF4-FFF2-40B4-BE49-F238E27FC236}">
                <a16:creationId xmlns:a16="http://schemas.microsoft.com/office/drawing/2014/main" id="{04F572D2-C4CD-4BEF-B8F6-889C5EB15C5E}"/>
              </a:ext>
            </a:extLst>
          </p:cNvPr>
          <p:cNvSpPr>
            <a:spLocks noGrp="1"/>
          </p:cNvSpPr>
          <p:nvPr>
            <p:ph sz="half" idx="2"/>
          </p:nvPr>
        </p:nvSpPr>
        <p:spPr>
          <a:xfrm>
            <a:off x="838199" y="1359243"/>
            <a:ext cx="4804719" cy="4997107"/>
          </a:xfrm>
        </p:spPr>
        <p:txBody>
          <a:bodyPr>
            <a:normAutofit fontScale="62500" lnSpcReduction="20000"/>
          </a:bodyPr>
          <a:lstStyle/>
          <a:p>
            <a:pPr marL="0" lvl="0" indent="0">
              <a:buNone/>
            </a:pPr>
            <a:r>
              <a:rPr lang="en-US" noProof="0" dirty="0"/>
              <a:t>Here are some key takeaways of how blockchain changes the future of the supply chain industry:</a:t>
            </a:r>
          </a:p>
          <a:p>
            <a:pPr lvl="0"/>
            <a:r>
              <a:rPr lang="en-US" noProof="0" dirty="0"/>
              <a:t>Fraud/Theft Elimination – Blockchain’s public ledger technology offers transparency and allows tracking the ownership history of various items such as diamonds, for example.</a:t>
            </a:r>
          </a:p>
          <a:p>
            <a:pPr lvl="0"/>
            <a:r>
              <a:rPr lang="en-US" noProof="0" dirty="0"/>
              <a:t>Transaction Process – The technology’s traceability enables wholesalers to pinpoint a product’s exact origin, which can save lives in case of contamination and gives the consumer trust in return.</a:t>
            </a:r>
          </a:p>
          <a:p>
            <a:pPr lvl="0"/>
            <a:r>
              <a:rPr lang="en-US" noProof="0" dirty="0"/>
              <a:t>Smart Contracts – Enabling the automation of the purchasing process as well as ensuring the quality, authenticity, and availability of goods.</a:t>
            </a:r>
          </a:p>
          <a:p>
            <a:pPr lvl="0"/>
            <a:r>
              <a:rPr lang="en-US" noProof="0" dirty="0"/>
              <a:t>Tracking – Blockchain facilitates the tracking of purchase orders, changes orders, receipts, shipment notifications, or other trade-related documents.</a:t>
            </a:r>
          </a:p>
          <a:p>
            <a:pPr lvl="0"/>
            <a:endParaRPr lang="en-US" noProof="0" dirty="0"/>
          </a:p>
          <a:p>
            <a:endParaRPr lang="en-US" dirty="0"/>
          </a:p>
        </p:txBody>
      </p:sp>
      <p:sp>
        <p:nvSpPr>
          <p:cNvPr id="5" name="Slide Number Placeholder 4">
            <a:extLst>
              <a:ext uri="{FF2B5EF4-FFF2-40B4-BE49-F238E27FC236}">
                <a16:creationId xmlns:a16="http://schemas.microsoft.com/office/drawing/2014/main" id="{5DB6BB7F-DFDF-42E0-A86B-398752F865FB}"/>
              </a:ext>
            </a:extLst>
          </p:cNvPr>
          <p:cNvSpPr>
            <a:spLocks noGrp="1"/>
          </p:cNvSpPr>
          <p:nvPr>
            <p:ph type="sldNum" sz="quarter" idx="12"/>
          </p:nvPr>
        </p:nvSpPr>
        <p:spPr/>
        <p:txBody>
          <a:bodyPr/>
          <a:lstStyle/>
          <a:p>
            <a:fld id="{C96CA7F4-6D84-4522-868B-1687FC6643FA}" type="slidenum">
              <a:rPr lang="en-US" smtClean="0"/>
              <a:t>30</a:t>
            </a:fld>
            <a:endParaRPr lang="en-US" dirty="0"/>
          </a:p>
        </p:txBody>
      </p:sp>
      <p:pic>
        <p:nvPicPr>
          <p:cNvPr id="5122" name="Picture 2">
            <a:extLst>
              <a:ext uri="{FF2B5EF4-FFF2-40B4-BE49-F238E27FC236}">
                <a16:creationId xmlns:a16="http://schemas.microsoft.com/office/drawing/2014/main" id="{FBA580D3-C045-4930-A0AE-4360F6B35ED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717059" y="1070919"/>
            <a:ext cx="6236044" cy="51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897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70C1C6-81D7-0493-6FA1-571191C38B13}"/>
              </a:ext>
            </a:extLst>
          </p:cNvPr>
          <p:cNvSpPr>
            <a:spLocks noGrp="1"/>
          </p:cNvSpPr>
          <p:nvPr>
            <p:ph type="sldNum" sz="quarter" idx="12"/>
          </p:nvPr>
        </p:nvSpPr>
        <p:spPr/>
        <p:txBody>
          <a:bodyPr/>
          <a:lstStyle/>
          <a:p>
            <a:fld id="{C96CA7F4-6D84-4522-868B-1687FC6643FA}" type="slidenum">
              <a:rPr lang="en-US" smtClean="0"/>
              <a:t>31</a:t>
            </a:fld>
            <a:endParaRPr lang="en-US" dirty="0"/>
          </a:p>
        </p:txBody>
      </p:sp>
      <p:pic>
        <p:nvPicPr>
          <p:cNvPr id="6" name="Online Media 5" descr="Blockchain for Supply Chain Transparency &amp; Traceability - Simardeep">
            <a:hlinkClick r:id="" action="ppaction://media"/>
            <a:extLst>
              <a:ext uri="{FF2B5EF4-FFF2-40B4-BE49-F238E27FC236}">
                <a16:creationId xmlns:a16="http://schemas.microsoft.com/office/drawing/2014/main" id="{766FE5E4-EF08-2F84-ED68-7DB0B4E6463C}"/>
              </a:ext>
            </a:extLst>
          </p:cNvPr>
          <p:cNvPicPr>
            <a:picLocks noRot="1" noChangeAspect="1"/>
          </p:cNvPicPr>
          <p:nvPr>
            <a:videoFile r:link="rId1"/>
          </p:nvPr>
        </p:nvPicPr>
        <p:blipFill>
          <a:blip r:embed="rId3"/>
          <a:stretch>
            <a:fillRect/>
          </a:stretch>
        </p:blipFill>
        <p:spPr>
          <a:xfrm>
            <a:off x="1265754" y="699911"/>
            <a:ext cx="9368379" cy="5293134"/>
          </a:xfrm>
          <a:prstGeom prst="rect">
            <a:avLst/>
          </a:prstGeom>
        </p:spPr>
      </p:pic>
    </p:spTree>
    <p:extLst>
      <p:ext uri="{BB962C8B-B14F-4D97-AF65-F5344CB8AC3E}">
        <p14:creationId xmlns:p14="http://schemas.microsoft.com/office/powerpoint/2010/main" val="317445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ED16-3094-4E86-8A7D-4F9B250E75BE}"/>
              </a:ext>
            </a:extLst>
          </p:cNvPr>
          <p:cNvSpPr>
            <a:spLocks noGrp="1"/>
          </p:cNvSpPr>
          <p:nvPr>
            <p:ph type="title"/>
          </p:nvPr>
        </p:nvSpPr>
        <p:spPr>
          <a:xfrm>
            <a:off x="838200" y="365126"/>
            <a:ext cx="10515600" cy="615178"/>
          </a:xfrm>
        </p:spPr>
        <p:txBody>
          <a:bodyPr>
            <a:normAutofit fontScale="90000"/>
          </a:bodyPr>
          <a:lstStyle/>
          <a:p>
            <a:r>
              <a:rPr lang="en-US" sz="4000" dirty="0"/>
              <a:t>Examples of Early Blockchain Implementation </a:t>
            </a:r>
          </a:p>
        </p:txBody>
      </p:sp>
      <p:sp>
        <p:nvSpPr>
          <p:cNvPr id="6" name="Content Placeholder 5">
            <a:extLst>
              <a:ext uri="{FF2B5EF4-FFF2-40B4-BE49-F238E27FC236}">
                <a16:creationId xmlns:a16="http://schemas.microsoft.com/office/drawing/2014/main" id="{4FF6CA62-4B67-4AB3-BE83-0788B077E9CA}"/>
              </a:ext>
            </a:extLst>
          </p:cNvPr>
          <p:cNvSpPr>
            <a:spLocks noGrp="1"/>
          </p:cNvSpPr>
          <p:nvPr>
            <p:ph idx="1"/>
          </p:nvPr>
        </p:nvSpPr>
        <p:spPr>
          <a:xfrm>
            <a:off x="838200" y="980304"/>
            <a:ext cx="10515600" cy="5196659"/>
          </a:xfrm>
        </p:spPr>
        <p:txBody>
          <a:bodyPr>
            <a:normAutofit fontScale="25000" lnSpcReduction="20000"/>
          </a:bodyPr>
          <a:lstStyle/>
          <a:p>
            <a:pPr marL="0" marR="0" indent="0">
              <a:lnSpc>
                <a:spcPct val="107000"/>
              </a:lnSpc>
              <a:spcBef>
                <a:spcPts val="0"/>
              </a:spcBef>
              <a:spcAft>
                <a:spcPts val="800"/>
              </a:spcAft>
              <a:buNone/>
            </a:pPr>
            <a:r>
              <a:rPr lang="en-US" sz="5600" b="1" dirty="0">
                <a:effectLst/>
                <a:latin typeface="Calibri" panose="020F0502020204030204" pitchFamily="34" charset="0"/>
                <a:ea typeface="Calibri" panose="020F0502020204030204" pitchFamily="34" charset="0"/>
                <a:cs typeface="Times New Roman" panose="02020603050405020304" pitchFamily="18" charset="0"/>
              </a:rPr>
              <a:t>Walmart </a:t>
            </a:r>
            <a:r>
              <a:rPr lang="en-US" sz="5600" dirty="0">
                <a:effectLst/>
                <a:latin typeface="Calibri" panose="020F0502020204030204" pitchFamily="34" charset="0"/>
                <a:ea typeface="Calibri" panose="020F0502020204030204" pitchFamily="34" charset="0"/>
                <a:cs typeface="Times New Roman" panose="02020603050405020304" pitchFamily="18" charset="0"/>
              </a:rPr>
              <a:t>is utilizing Blockchain technology to add transparency to the food supply ecosystem by digitizing the entire food supply chain process. With the help of </a:t>
            </a:r>
            <a:r>
              <a:rPr lang="en-US" sz="5600" dirty="0" err="1">
                <a:effectLst/>
                <a:latin typeface="Calibri" panose="020F0502020204030204" pitchFamily="34" charset="0"/>
                <a:ea typeface="Calibri" panose="020F0502020204030204" pitchFamily="34" charset="0"/>
                <a:cs typeface="Times New Roman" panose="02020603050405020304" pitchFamily="18" charset="0"/>
              </a:rPr>
              <a:t>hyperledger</a:t>
            </a:r>
            <a:r>
              <a:rPr lang="en-US" sz="5600" dirty="0">
                <a:effectLst/>
                <a:latin typeface="Calibri" panose="020F0502020204030204" pitchFamily="34" charset="0"/>
                <a:ea typeface="Calibri" panose="020F0502020204030204" pitchFamily="34" charset="0"/>
                <a:cs typeface="Times New Roman" panose="02020603050405020304" pitchFamily="18" charset="0"/>
              </a:rPr>
              <a:t> fabric, the company making  the process transparent, traceable, and reliable.  Employees can track products for its origin, and it only takes a few seconds to scan a dozen of products to know where the fruit came from and where it is stored at present. Technology helps Walmart employees in tracking the origin of food in just a few seconds instead of days. Moreover, it reduces paper waste, automates the entire process, and accelerates supply chain transparency.</a:t>
            </a:r>
          </a:p>
          <a:p>
            <a:pPr marL="0" marR="0" indent="0">
              <a:lnSpc>
                <a:spcPct val="107000"/>
              </a:lnSpc>
              <a:spcBef>
                <a:spcPts val="0"/>
              </a:spcBef>
              <a:spcAft>
                <a:spcPts val="800"/>
              </a:spcAft>
              <a:buNone/>
            </a:pP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5600" b="1" dirty="0">
                <a:effectLst/>
                <a:latin typeface="Calibri" panose="020F0502020204030204" pitchFamily="34" charset="0"/>
                <a:ea typeface="Calibri" panose="020F0502020204030204" pitchFamily="34" charset="0"/>
                <a:cs typeface="Times New Roman" panose="02020603050405020304" pitchFamily="18" charset="0"/>
              </a:rPr>
              <a:t>Ford</a:t>
            </a:r>
            <a:r>
              <a:rPr lang="en-US" sz="5600" dirty="0">
                <a:effectLst/>
                <a:latin typeface="Calibri" panose="020F0502020204030204" pitchFamily="34" charset="0"/>
                <a:ea typeface="Calibri" panose="020F0502020204030204" pitchFamily="34" charset="0"/>
                <a:cs typeface="Times New Roman" panose="02020603050405020304" pitchFamily="18" charset="0"/>
              </a:rPr>
              <a:t> In late January 2020, it was announced that the Ford Motor Company is preparing to utilize Blockchain to trace supplies of cobalt. Cobalt is an essential ingredient for electric car batteries. Ford, with IBM, plans to track its raw materials like cobalt from the suppliers. Utilizing Blockchain, the motor company wants to ensure that they are getting an authentic product to maintain its quality. When cobalt is mined, they will get on the ledger, and then the company can track where it’s going from there.</a:t>
            </a:r>
          </a:p>
          <a:p>
            <a:pPr marL="0" marR="0" indent="0">
              <a:lnSpc>
                <a:spcPct val="107000"/>
              </a:lnSpc>
              <a:spcBef>
                <a:spcPts val="0"/>
              </a:spcBef>
              <a:spcAft>
                <a:spcPts val="800"/>
              </a:spcAft>
              <a:buNone/>
            </a:pP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5600" dirty="0">
                <a:effectLst/>
                <a:latin typeface="Calibri" panose="020F0502020204030204" pitchFamily="34" charset="0"/>
                <a:ea typeface="Calibri" panose="020F0502020204030204" pitchFamily="34" charset="0"/>
                <a:cs typeface="Times New Roman" panose="02020603050405020304" pitchFamily="18" charset="0"/>
              </a:rPr>
              <a:t> </a:t>
            </a:r>
            <a:r>
              <a:rPr lang="en-US" sz="5600" b="1" i="1" dirty="0">
                <a:effectLst/>
                <a:latin typeface="Calibri" panose="020F0502020204030204" pitchFamily="34" charset="0"/>
                <a:ea typeface="Calibri" panose="020F0502020204030204" pitchFamily="34" charset="0"/>
                <a:cs typeface="Times New Roman" panose="02020603050405020304" pitchFamily="18" charset="0"/>
              </a:rPr>
              <a:t>UPS</a:t>
            </a:r>
            <a:r>
              <a:rPr lang="en-US" sz="5600" dirty="0">
                <a:effectLst/>
                <a:latin typeface="Calibri" panose="020F0502020204030204" pitchFamily="34" charset="0"/>
                <a:ea typeface="Calibri" panose="020F0502020204030204" pitchFamily="34" charset="0"/>
                <a:cs typeface="Times New Roman" panose="02020603050405020304" pitchFamily="18" charset="0"/>
              </a:rPr>
              <a:t> is another one of the companies using Blockchain in the supply chain. In November 2018, this logistics giant joined the Blockchain in Trucking Alliance (</a:t>
            </a:r>
            <a:r>
              <a:rPr lang="en-US" sz="5600" dirty="0" err="1">
                <a:effectLst/>
                <a:latin typeface="Calibri" panose="020F0502020204030204" pitchFamily="34" charset="0"/>
                <a:ea typeface="Calibri" panose="020F0502020204030204" pitchFamily="34" charset="0"/>
                <a:cs typeface="Times New Roman" panose="02020603050405020304" pitchFamily="18" charset="0"/>
              </a:rPr>
              <a:t>BiTA</a:t>
            </a:r>
            <a:r>
              <a:rPr lang="en-US" sz="5600" dirty="0">
                <a:effectLst/>
                <a:latin typeface="Calibri" panose="020F0502020204030204" pitchFamily="34" charset="0"/>
                <a:ea typeface="Calibri" panose="020F0502020204030204" pitchFamily="34" charset="0"/>
                <a:cs typeface="Times New Roman" panose="02020603050405020304" pitchFamily="18" charset="0"/>
              </a:rPr>
              <a:t>) to bring increased transparency in the supply chain among all organizations. In March 2019, it was announced that UPS and e-commerce technology company </a:t>
            </a:r>
            <a:r>
              <a:rPr lang="en-US" sz="5600" dirty="0" err="1">
                <a:effectLst/>
                <a:latin typeface="Calibri" panose="020F0502020204030204" pitchFamily="34" charset="0"/>
                <a:ea typeface="Calibri" panose="020F0502020204030204" pitchFamily="34" charset="0"/>
                <a:cs typeface="Times New Roman" panose="02020603050405020304" pitchFamily="18" charset="0"/>
              </a:rPr>
              <a:t>Inxeption</a:t>
            </a:r>
            <a:r>
              <a:rPr lang="en-US" sz="5600" dirty="0">
                <a:effectLst/>
                <a:latin typeface="Calibri" panose="020F0502020204030204" pitchFamily="34" charset="0"/>
                <a:ea typeface="Calibri" panose="020F0502020204030204" pitchFamily="34" charset="0"/>
                <a:cs typeface="Times New Roman" panose="02020603050405020304" pitchFamily="18" charset="0"/>
              </a:rPr>
              <a:t> collectively rolled out a blockchain-powered platform to enhance merchant supply chains. UPS has also filed a patent for a blockchain system that would store package destination, movement, transportation method, and other crucial information, thus ensuring efficiency and transparency. </a:t>
            </a:r>
          </a:p>
          <a:p>
            <a:pPr marL="0" marR="0" indent="0">
              <a:lnSpc>
                <a:spcPct val="107000"/>
              </a:lnSpc>
              <a:spcBef>
                <a:spcPts val="0"/>
              </a:spcBef>
              <a:spcAft>
                <a:spcPts val="800"/>
              </a:spcAft>
              <a:buNone/>
            </a:pP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5600" b="1" dirty="0">
                <a:effectLst/>
                <a:latin typeface="Calibri" panose="020F0502020204030204" pitchFamily="34" charset="0"/>
                <a:ea typeface="Calibri" panose="020F0502020204030204" pitchFamily="34" charset="0"/>
                <a:cs typeface="Times New Roman" panose="02020603050405020304" pitchFamily="18" charset="0"/>
              </a:rPr>
              <a:t>FedEx</a:t>
            </a:r>
            <a:r>
              <a:rPr lang="en-US" sz="5600" dirty="0">
                <a:effectLst/>
                <a:latin typeface="Calibri" panose="020F0502020204030204" pitchFamily="34" charset="0"/>
                <a:ea typeface="Calibri" panose="020F0502020204030204" pitchFamily="34" charset="0"/>
                <a:cs typeface="Times New Roman" panose="02020603050405020304" pitchFamily="18" charset="0"/>
              </a:rPr>
              <a:t> is seeing a single, standardized ledger, Blockchain, as an innovative technology to guard their chain of custody. To track its shipments, the shipping giant has adopted Blockchain.  It has joined </a:t>
            </a:r>
            <a:r>
              <a:rPr lang="en-US" sz="5600" dirty="0" err="1">
                <a:effectLst/>
                <a:latin typeface="Calibri" panose="020F0502020204030204" pitchFamily="34" charset="0"/>
                <a:ea typeface="Calibri" panose="020F0502020204030204" pitchFamily="34" charset="0"/>
                <a:cs typeface="Times New Roman" panose="02020603050405020304" pitchFamily="18" charset="0"/>
              </a:rPr>
              <a:t>BiTA</a:t>
            </a:r>
            <a:r>
              <a:rPr lang="en-US" sz="5600" dirty="0">
                <a:effectLst/>
                <a:latin typeface="Calibri" panose="020F0502020204030204" pitchFamily="34" charset="0"/>
                <a:ea typeface="Calibri" panose="020F0502020204030204" pitchFamily="34" charset="0"/>
                <a:cs typeface="Times New Roman" panose="02020603050405020304" pitchFamily="18" charset="0"/>
              </a:rPr>
              <a:t> and launched a blockchain-powered pilot program to help make clear what data should be stored on Blockchain to best rectify customer disputes.  Implementing Blockchain will enable clients to receive information in a faster and reliable manner and their customer service people to answer queries in a timely manner.</a:t>
            </a:r>
          </a:p>
          <a:p>
            <a:pPr marL="0" marR="0" indent="0">
              <a:lnSpc>
                <a:spcPct val="107000"/>
              </a:lnSpc>
              <a:spcBef>
                <a:spcPts val="0"/>
              </a:spcBef>
              <a:spcAft>
                <a:spcPts val="800"/>
              </a:spcAft>
              <a:buNone/>
            </a:pPr>
            <a:r>
              <a:rPr lang="en-US" sz="5600" b="1" dirty="0">
                <a:latin typeface="Calibri" panose="020F0502020204030204" pitchFamily="34" charset="0"/>
                <a:ea typeface="Calibri" panose="020F0502020204030204" pitchFamily="34" charset="0"/>
                <a:cs typeface="Times New Roman" panose="02020603050405020304" pitchFamily="18" charset="0"/>
              </a:rPr>
              <a:t>Bonus Video on Block Chain and food supply integrity  -- </a:t>
            </a:r>
            <a:r>
              <a:rPr lang="en-US" sz="4400" b="1" dirty="0">
                <a:latin typeface="Calibri" panose="020F0502020204030204" pitchFamily="34" charset="0"/>
                <a:ea typeface="Calibri" panose="020F0502020204030204" pitchFamily="34" charset="0"/>
                <a:cs typeface="Times New Roman" panose="02020603050405020304" pitchFamily="18" charset="0"/>
                <a:hlinkClick r:id="rId2"/>
              </a:rPr>
              <a:t>https://www.youtube.com/watch?v=iTGoS5IXrqQ&amp;list=PLvk6TIjIP8_2JHuHQ2SQ0C1ToiRFbe7I5&amp;index=3</a:t>
            </a:r>
            <a:endParaRPr lang="en-US" sz="44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5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56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4400" dirty="0">
                <a:hlinkClick r:id="rId3"/>
              </a:rPr>
              <a:t>Top Companies Using Blockchain to Increase Supply Chain Management - (blockchain-council.org)</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332A9F25-DA7D-4676-83F6-E8C09D4F9620}"/>
              </a:ext>
            </a:extLst>
          </p:cNvPr>
          <p:cNvSpPr>
            <a:spLocks noGrp="1"/>
          </p:cNvSpPr>
          <p:nvPr>
            <p:ph type="sldNum" sz="quarter" idx="12"/>
          </p:nvPr>
        </p:nvSpPr>
        <p:spPr/>
        <p:txBody>
          <a:bodyPr/>
          <a:lstStyle/>
          <a:p>
            <a:fld id="{C96CA7F4-6D84-4522-868B-1687FC6643FA}" type="slidenum">
              <a:rPr lang="en-US" smtClean="0"/>
              <a:t>32</a:t>
            </a:fld>
            <a:endParaRPr lang="en-US" dirty="0"/>
          </a:p>
        </p:txBody>
      </p:sp>
    </p:spTree>
    <p:extLst>
      <p:ext uri="{BB962C8B-B14F-4D97-AF65-F5344CB8AC3E}">
        <p14:creationId xmlns:p14="http://schemas.microsoft.com/office/powerpoint/2010/main" val="842709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1285-4D7D-4B49-8F4D-CCD01FDB9C10}"/>
              </a:ext>
            </a:extLst>
          </p:cNvPr>
          <p:cNvSpPr>
            <a:spLocks noGrp="1"/>
          </p:cNvSpPr>
          <p:nvPr>
            <p:ph type="title"/>
          </p:nvPr>
        </p:nvSpPr>
        <p:spPr>
          <a:xfrm>
            <a:off x="753265" y="176836"/>
            <a:ext cx="10515600" cy="1325563"/>
          </a:xfrm>
        </p:spPr>
        <p:txBody>
          <a:bodyPr>
            <a:normAutofit/>
          </a:bodyPr>
          <a:lstStyle/>
          <a:p>
            <a:r>
              <a:rPr lang="en-US" sz="3600" dirty="0"/>
              <a:t>In Sum --Supply Chain Management Goals Are Simple  </a:t>
            </a:r>
          </a:p>
        </p:txBody>
      </p:sp>
      <p:pic>
        <p:nvPicPr>
          <p:cNvPr id="9" name="Content Placeholder 8">
            <a:extLst>
              <a:ext uri="{FF2B5EF4-FFF2-40B4-BE49-F238E27FC236}">
                <a16:creationId xmlns:a16="http://schemas.microsoft.com/office/drawing/2014/main" id="{AC24809D-FAF7-481C-8CE7-6954FDF5B1B9}"/>
              </a:ext>
            </a:extLst>
          </p:cNvPr>
          <p:cNvPicPr>
            <a:picLocks noGrp="1" noChangeAspect="1"/>
          </p:cNvPicPr>
          <p:nvPr>
            <p:ph sz="half" idx="1"/>
          </p:nvPr>
        </p:nvPicPr>
        <p:blipFill>
          <a:blip r:embed="rId2"/>
          <a:stretch>
            <a:fillRect/>
          </a:stretch>
        </p:blipFill>
        <p:spPr>
          <a:xfrm>
            <a:off x="6172200" y="2243062"/>
            <a:ext cx="4267200" cy="4343400"/>
          </a:xfrm>
          <a:prstGeom prst="rect">
            <a:avLst/>
          </a:prstGeom>
        </p:spPr>
      </p:pic>
      <p:sp>
        <p:nvSpPr>
          <p:cNvPr id="10" name="Content Placeholder 9">
            <a:extLst>
              <a:ext uri="{FF2B5EF4-FFF2-40B4-BE49-F238E27FC236}">
                <a16:creationId xmlns:a16="http://schemas.microsoft.com/office/drawing/2014/main" id="{C4AA1AAC-7A45-460B-9A89-2102A3CA5877}"/>
              </a:ext>
            </a:extLst>
          </p:cNvPr>
          <p:cNvSpPr>
            <a:spLocks noGrp="1"/>
          </p:cNvSpPr>
          <p:nvPr>
            <p:ph sz="half" idx="2"/>
          </p:nvPr>
        </p:nvSpPr>
        <p:spPr>
          <a:xfrm>
            <a:off x="6172200" y="1749287"/>
            <a:ext cx="5181600" cy="4351338"/>
          </a:xfrm>
        </p:spPr>
        <p:txBody>
          <a:bodyPr/>
          <a:lstStyle/>
          <a:p>
            <a:pPr marL="0" indent="0">
              <a:buNone/>
            </a:pPr>
            <a:r>
              <a:rPr lang="en-US" dirty="0"/>
              <a:t>But ---</a:t>
            </a:r>
          </a:p>
        </p:txBody>
      </p:sp>
      <p:pic>
        <p:nvPicPr>
          <p:cNvPr id="2050" name="Picture 2" descr="7rs in the Supply Chain">
            <a:extLst>
              <a:ext uri="{FF2B5EF4-FFF2-40B4-BE49-F238E27FC236}">
                <a16:creationId xmlns:a16="http://schemas.microsoft.com/office/drawing/2014/main" id="{86A5591B-A033-4862-BF9B-D2E5612B7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30" y="2178657"/>
            <a:ext cx="4634388" cy="288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470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6C91-C3B2-4155-95AB-F11CC6AB083E}"/>
              </a:ext>
            </a:extLst>
          </p:cNvPr>
          <p:cNvSpPr>
            <a:spLocks noGrp="1"/>
          </p:cNvSpPr>
          <p:nvPr>
            <p:ph type="title"/>
          </p:nvPr>
        </p:nvSpPr>
        <p:spPr/>
        <p:txBody>
          <a:bodyPr/>
          <a:lstStyle/>
          <a:p>
            <a:r>
              <a:rPr lang="en-US" dirty="0"/>
              <a:t>Last Thoughts</a:t>
            </a:r>
          </a:p>
        </p:txBody>
      </p:sp>
      <p:sp>
        <p:nvSpPr>
          <p:cNvPr id="5" name="Content Placeholder 4">
            <a:extLst>
              <a:ext uri="{FF2B5EF4-FFF2-40B4-BE49-F238E27FC236}">
                <a16:creationId xmlns:a16="http://schemas.microsoft.com/office/drawing/2014/main" id="{6E241D2D-8545-4B05-8775-FFCE0E414D42}"/>
              </a:ext>
            </a:extLst>
          </p:cNvPr>
          <p:cNvSpPr>
            <a:spLocks noGrp="1"/>
          </p:cNvSpPr>
          <p:nvPr>
            <p:ph idx="1"/>
          </p:nvPr>
        </p:nvSpPr>
        <p:spPr/>
        <p:txBody>
          <a:bodyPr>
            <a:normAutofit fontScale="70000" lnSpcReduction="20000"/>
          </a:bodyPr>
          <a:lstStyle/>
          <a:p>
            <a:pPr marL="0" indent="0">
              <a:buNone/>
            </a:pPr>
            <a:r>
              <a:rPr lang="en-US" dirty="0"/>
              <a:t>Industry 4’0 and its supply chain counterparts are part of a seemingly endless effort to make manufacturing and commerce more efficient and profitable. New technology is always aborning to accomplish this end -- and in doing so -- make changes that are highly disruptive to status quo systems. </a:t>
            </a:r>
          </a:p>
          <a:p>
            <a:pPr marL="0" indent="0">
              <a:buNone/>
            </a:pPr>
            <a:r>
              <a:rPr lang="en-US" dirty="0"/>
              <a:t>This is true of the 4.0 technologies that we have reviewed today. Throughout this course on disruption, we’ve seen a pattern of small innovators looking for new markets and large firms realizing, (sometimes too late) that these innovations will threaten the existence of their businesses. Now large firm are more inquisitive about technological change and more acquisitive regarding start up firms. </a:t>
            </a:r>
          </a:p>
          <a:p>
            <a:pPr marL="0" indent="0">
              <a:buNone/>
            </a:pPr>
            <a:r>
              <a:rPr lang="en-US" dirty="0"/>
              <a:t>It is said that an army travels on its stomach. Also, it can be said that the end to end and movement of goods is travels on the quality and availability of the data that facilitates these processes. Thus importance of new data management should not be underestimated.</a:t>
            </a:r>
          </a:p>
          <a:p>
            <a:pPr marL="0" indent="0">
              <a:buNone/>
            </a:pPr>
            <a:r>
              <a:rPr lang="en-US" dirty="0"/>
              <a:t>It is said that war is too important to be left to the generals. So too it can the understanding and application of new technologies is too important to be left solely to increase economic gain. Many emerging technologies -- be they big data or blockchain -- have overall social and environmental development costs that are too high not to be weighed tempered by public concern </a:t>
            </a:r>
            <a:r>
              <a:rPr lang="en-US" dirty="0" err="1"/>
              <a:t>and,as</a:t>
            </a:r>
            <a:r>
              <a:rPr lang="en-US" dirty="0"/>
              <a:t> necessary, self or governmental regulation. </a:t>
            </a:r>
          </a:p>
          <a:p>
            <a:pPr marL="0" indent="0">
              <a:buNone/>
            </a:pPr>
            <a:endParaRPr lang="en-US" dirty="0"/>
          </a:p>
        </p:txBody>
      </p:sp>
    </p:spTree>
    <p:extLst>
      <p:ext uri="{BB962C8B-B14F-4D97-AF65-F5344CB8AC3E}">
        <p14:creationId xmlns:p14="http://schemas.microsoft.com/office/powerpoint/2010/main" val="421506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3A24-1950-479A-B9C1-EF9A91FCFDD7}"/>
              </a:ext>
            </a:extLst>
          </p:cNvPr>
          <p:cNvSpPr>
            <a:spLocks noGrp="1"/>
          </p:cNvSpPr>
          <p:nvPr>
            <p:ph type="title"/>
          </p:nvPr>
        </p:nvSpPr>
        <p:spPr>
          <a:xfrm>
            <a:off x="771525" y="314325"/>
            <a:ext cx="10582275" cy="266700"/>
          </a:xfrm>
        </p:spPr>
        <p:txBody>
          <a:bodyPr>
            <a:noAutofit/>
          </a:bodyPr>
          <a:lstStyle/>
          <a:p>
            <a:r>
              <a:rPr lang="en-US" sz="3200" dirty="0"/>
              <a:t>Bonus Material -- Glossary of 12 Key Industry 4.0 Terms </a:t>
            </a:r>
          </a:p>
        </p:txBody>
      </p:sp>
      <p:sp>
        <p:nvSpPr>
          <p:cNvPr id="5" name="Content Placeholder 4">
            <a:extLst>
              <a:ext uri="{FF2B5EF4-FFF2-40B4-BE49-F238E27FC236}">
                <a16:creationId xmlns:a16="http://schemas.microsoft.com/office/drawing/2014/main" id="{76992840-F3CE-429E-89AE-2D056DD11CAB}"/>
              </a:ext>
            </a:extLst>
          </p:cNvPr>
          <p:cNvSpPr>
            <a:spLocks noGrp="1"/>
          </p:cNvSpPr>
          <p:nvPr>
            <p:ph idx="1"/>
          </p:nvPr>
        </p:nvSpPr>
        <p:spPr>
          <a:xfrm>
            <a:off x="666751" y="390525"/>
            <a:ext cx="11191874" cy="5724526"/>
          </a:xfrm>
        </p:spPr>
        <p:txBody>
          <a:bodyPr>
            <a:normAutofit fontScale="25000" lnSpcReduction="20000"/>
          </a:bodyPr>
          <a:lstStyle/>
          <a:p>
            <a:pPr marL="0" indent="0" algn="l">
              <a:buNone/>
            </a:pPr>
            <a:endParaRPr lang="en-US" sz="6200" b="0" i="0" dirty="0">
              <a:solidFill>
                <a:srgbClr val="000000"/>
              </a:solidFill>
              <a:effectLst/>
              <a:latin typeface="source_sans_pro_regular"/>
            </a:endParaRPr>
          </a:p>
          <a:p>
            <a:pPr marL="0" indent="0" algn="l">
              <a:buNone/>
            </a:pPr>
            <a:r>
              <a:rPr lang="en-US" sz="6200" b="1" i="0" dirty="0">
                <a:solidFill>
                  <a:srgbClr val="000000"/>
                </a:solidFill>
                <a:effectLst/>
                <a:latin typeface="source_sans_pro_regular"/>
              </a:rPr>
              <a:t>Enterprise Resource Planning (ERP): </a:t>
            </a:r>
            <a:r>
              <a:rPr lang="en-US" sz="6200" b="0" i="0" dirty="0">
                <a:solidFill>
                  <a:srgbClr val="000000"/>
                </a:solidFill>
                <a:effectLst/>
                <a:latin typeface="source_sans_pro_regular"/>
              </a:rPr>
              <a:t>Business process management tools that can be used to manage information across an organization.</a:t>
            </a:r>
          </a:p>
          <a:p>
            <a:pPr marL="0" indent="0" algn="l">
              <a:buNone/>
            </a:pPr>
            <a:r>
              <a:rPr lang="en-US" sz="6200" b="1" i="0" dirty="0">
                <a:solidFill>
                  <a:srgbClr val="000000"/>
                </a:solidFill>
                <a:effectLst/>
                <a:latin typeface="source_sans_pro_regular"/>
              </a:rPr>
              <a:t>IoT: </a:t>
            </a:r>
            <a:r>
              <a:rPr lang="en-US" sz="6200" b="0" i="0" dirty="0">
                <a:solidFill>
                  <a:srgbClr val="000000"/>
                </a:solidFill>
                <a:effectLst/>
                <a:latin typeface="source_sans_pro_regular"/>
              </a:rPr>
              <a:t>IoT stands for Internet of Things, a concept that refers to connections between physical objects like sensors or machines and the Internet.</a:t>
            </a:r>
          </a:p>
          <a:p>
            <a:pPr marL="0" indent="0" algn="l">
              <a:buNone/>
            </a:pPr>
            <a:r>
              <a:rPr lang="en-US" sz="6200" b="1" i="0" dirty="0" err="1">
                <a:solidFill>
                  <a:srgbClr val="000000"/>
                </a:solidFill>
                <a:effectLst/>
                <a:latin typeface="source_sans_pro_regular"/>
              </a:rPr>
              <a:t>IIoT</a:t>
            </a:r>
            <a:r>
              <a:rPr lang="en-US" sz="6200" b="1" i="0" dirty="0">
                <a:solidFill>
                  <a:srgbClr val="000000"/>
                </a:solidFill>
                <a:effectLst/>
                <a:latin typeface="source_sans_pro_regular"/>
              </a:rPr>
              <a:t>: </a:t>
            </a:r>
            <a:r>
              <a:rPr lang="en-US" sz="6200" b="0" i="0" dirty="0" err="1">
                <a:solidFill>
                  <a:srgbClr val="000000"/>
                </a:solidFill>
                <a:effectLst/>
                <a:latin typeface="source_sans_pro_regular"/>
              </a:rPr>
              <a:t>IIoT</a:t>
            </a:r>
            <a:r>
              <a:rPr lang="en-US" sz="6200" b="0" i="0" dirty="0">
                <a:solidFill>
                  <a:srgbClr val="000000"/>
                </a:solidFill>
                <a:effectLst/>
                <a:latin typeface="source_sans_pro_regular"/>
              </a:rPr>
              <a:t> stands for the Industrial Internet of Things, a concept that refers to the connections between people, data, and machines as they relate to manufacturing.</a:t>
            </a:r>
          </a:p>
          <a:p>
            <a:pPr marL="0" indent="0" algn="l">
              <a:buNone/>
            </a:pPr>
            <a:r>
              <a:rPr lang="en-US" sz="6200" b="1" i="0" dirty="0">
                <a:solidFill>
                  <a:srgbClr val="000000"/>
                </a:solidFill>
                <a:effectLst/>
                <a:latin typeface="source_sans_pro_regular"/>
              </a:rPr>
              <a:t>Big data: </a:t>
            </a:r>
            <a:r>
              <a:rPr lang="en-US" sz="6200" b="0" i="0" dirty="0">
                <a:solidFill>
                  <a:srgbClr val="000000"/>
                </a:solidFill>
                <a:effectLst/>
                <a:latin typeface="source_sans_pro_regular"/>
              </a:rPr>
              <a:t>Big data refers to large sets of structured or unstructured data that can be compiled, stored, organized, and analyzed to reveal patterns, trends, associations, and opportunities.</a:t>
            </a:r>
          </a:p>
          <a:p>
            <a:pPr marL="0" indent="0" algn="l">
              <a:buNone/>
            </a:pPr>
            <a:r>
              <a:rPr lang="en-US" sz="6200" b="1" i="0" dirty="0">
                <a:solidFill>
                  <a:srgbClr val="000000"/>
                </a:solidFill>
                <a:effectLst/>
                <a:latin typeface="source_sans_pro_regular"/>
              </a:rPr>
              <a:t>Artificial intelligence (AI):</a:t>
            </a:r>
            <a:r>
              <a:rPr lang="en-US" sz="6200" b="0" i="0" dirty="0">
                <a:solidFill>
                  <a:srgbClr val="000000"/>
                </a:solidFill>
                <a:effectLst/>
                <a:latin typeface="source_sans_pro_regular"/>
              </a:rPr>
              <a:t> Artificial intelligence is a concept that refers to a computer’s ability to perform tasks and make decisions that would historically require some level of human intelligence.</a:t>
            </a:r>
          </a:p>
          <a:p>
            <a:pPr marL="0" indent="0" algn="l">
              <a:buNone/>
            </a:pPr>
            <a:r>
              <a:rPr lang="en-US" sz="6200" b="1" i="0" dirty="0">
                <a:solidFill>
                  <a:srgbClr val="000000"/>
                </a:solidFill>
                <a:effectLst/>
                <a:latin typeface="source_sans_pro_regular"/>
              </a:rPr>
              <a:t>M2M: </a:t>
            </a:r>
            <a:r>
              <a:rPr lang="en-US" sz="6200" b="0" i="0" dirty="0">
                <a:solidFill>
                  <a:srgbClr val="000000"/>
                </a:solidFill>
                <a:effectLst/>
                <a:latin typeface="source_sans_pro_regular"/>
              </a:rPr>
              <a:t>This stands for machine-to-machine, and refers to the communication that happens between two separate machines through wireless or wired networks.</a:t>
            </a:r>
          </a:p>
          <a:p>
            <a:pPr marL="0" indent="0" algn="l">
              <a:buNone/>
            </a:pPr>
            <a:r>
              <a:rPr lang="en-US" sz="6200" b="1" i="0" dirty="0">
                <a:solidFill>
                  <a:srgbClr val="000000"/>
                </a:solidFill>
                <a:effectLst/>
                <a:latin typeface="source_sans_pro_regular"/>
              </a:rPr>
              <a:t>Digitization:</a:t>
            </a:r>
            <a:r>
              <a:rPr lang="en-US" sz="6200" b="0" i="0" dirty="0">
                <a:solidFill>
                  <a:srgbClr val="000000"/>
                </a:solidFill>
                <a:effectLst/>
                <a:latin typeface="source_sans_pro_regular"/>
              </a:rPr>
              <a:t> Digitization refers to the process of collecting and converting different types of information into a digital format.</a:t>
            </a:r>
          </a:p>
          <a:p>
            <a:pPr marL="0" indent="0" algn="l">
              <a:buNone/>
            </a:pPr>
            <a:r>
              <a:rPr lang="en-US" sz="6200" b="1" i="0" dirty="0">
                <a:solidFill>
                  <a:srgbClr val="000000"/>
                </a:solidFill>
                <a:effectLst/>
                <a:latin typeface="source_sans_pro_regular"/>
              </a:rPr>
              <a:t>Smart factory:</a:t>
            </a:r>
            <a:r>
              <a:rPr lang="en-US" sz="6200" b="0" i="0" dirty="0">
                <a:solidFill>
                  <a:srgbClr val="000000"/>
                </a:solidFill>
                <a:effectLst/>
                <a:latin typeface="source_sans_pro_regular"/>
              </a:rPr>
              <a:t> A smart factory is one that invests in and leverages Industry 4.0 technology, solutions, and approaches.</a:t>
            </a:r>
          </a:p>
          <a:p>
            <a:pPr marL="0" indent="0" algn="l">
              <a:buNone/>
            </a:pPr>
            <a:r>
              <a:rPr lang="en-US" sz="6200" b="1" i="0" dirty="0">
                <a:solidFill>
                  <a:srgbClr val="000000"/>
                </a:solidFill>
                <a:effectLst/>
                <a:latin typeface="source_sans_pro_regular"/>
              </a:rPr>
              <a:t>Machine learning:</a:t>
            </a:r>
            <a:r>
              <a:rPr lang="en-US" sz="6200" b="0" i="0" dirty="0">
                <a:solidFill>
                  <a:srgbClr val="000000"/>
                </a:solidFill>
                <a:effectLst/>
                <a:latin typeface="source_sans_pro_regular"/>
              </a:rPr>
              <a:t> Machine learning refers to the ability that computers have to learn and improve on their own through artificial intelligence—without being explicitly told or programmed to do so.</a:t>
            </a:r>
          </a:p>
          <a:p>
            <a:pPr marL="0" indent="0" algn="l">
              <a:buNone/>
            </a:pPr>
            <a:r>
              <a:rPr lang="en-US" sz="6200" b="1" i="0" u="none" strike="noStrike" dirty="0">
                <a:solidFill>
                  <a:srgbClr val="015B88"/>
                </a:solidFill>
                <a:effectLst/>
                <a:latin typeface="source_sans_pro_regular"/>
                <a:hlinkClick r:id="rId2"/>
              </a:rPr>
              <a:t>Cloud computing</a:t>
            </a:r>
            <a:r>
              <a:rPr lang="en-US" sz="6200" b="1" i="0" dirty="0">
                <a:solidFill>
                  <a:srgbClr val="000000"/>
                </a:solidFill>
                <a:effectLst/>
                <a:latin typeface="source_sans_pro_regular"/>
              </a:rPr>
              <a:t>:</a:t>
            </a:r>
            <a:r>
              <a:rPr lang="en-US" sz="6200" b="0" i="0" dirty="0">
                <a:solidFill>
                  <a:srgbClr val="000000"/>
                </a:solidFill>
                <a:effectLst/>
                <a:latin typeface="source_sans_pro_regular"/>
              </a:rPr>
              <a:t> Cloud computing refers to the practice of using interconnected remote servers hosted on the Internet to store, manage, and process information.</a:t>
            </a:r>
          </a:p>
          <a:p>
            <a:pPr marL="0" indent="0" algn="l">
              <a:buNone/>
            </a:pPr>
            <a:r>
              <a:rPr lang="en-US" sz="6200" b="1" i="0" dirty="0">
                <a:solidFill>
                  <a:srgbClr val="000000"/>
                </a:solidFill>
                <a:effectLst/>
                <a:latin typeface="source_sans_pro_regular"/>
              </a:rPr>
              <a:t>Real-time data processing:</a:t>
            </a:r>
            <a:r>
              <a:rPr lang="en-US" sz="6200" b="0" i="0" dirty="0">
                <a:solidFill>
                  <a:srgbClr val="000000"/>
                </a:solidFill>
                <a:effectLst/>
                <a:latin typeface="source_sans_pro_regular"/>
              </a:rPr>
              <a:t> Real-time data processing refers to the abilities of computer systems and machines to continuously and automatically process data and provide real-time or near-time outputs and insights.</a:t>
            </a:r>
          </a:p>
          <a:p>
            <a:pPr marL="0" indent="0" algn="l">
              <a:buNone/>
            </a:pPr>
            <a:r>
              <a:rPr lang="en-US" sz="6200" b="1" i="0" dirty="0">
                <a:solidFill>
                  <a:srgbClr val="000000"/>
                </a:solidFill>
                <a:effectLst/>
                <a:latin typeface="source_sans_pro_regular"/>
              </a:rPr>
              <a:t>Ecosystem:</a:t>
            </a:r>
            <a:r>
              <a:rPr lang="en-US" sz="6200" b="0" i="0" dirty="0">
                <a:solidFill>
                  <a:srgbClr val="000000"/>
                </a:solidFill>
                <a:effectLst/>
                <a:latin typeface="source_sans_pro_regular"/>
              </a:rPr>
              <a:t> An ecosystem, in terms of manufacturing, refers to the potential connectedness of your entire operation—inventory and planning, financials, customer relationships, supply chain management, and manufacturing execution.</a:t>
            </a:r>
          </a:p>
          <a:p>
            <a:pPr marL="0" indent="0" algn="l">
              <a:buNone/>
            </a:pPr>
            <a:r>
              <a:rPr lang="en-US" sz="6200" b="1" i="0" dirty="0">
                <a:solidFill>
                  <a:srgbClr val="000000"/>
                </a:solidFill>
                <a:effectLst/>
                <a:latin typeface="source_sans_pro_regular"/>
              </a:rPr>
              <a:t>Cyber-physical systems (CPS):</a:t>
            </a:r>
            <a:r>
              <a:rPr lang="en-US" sz="6200" b="0" i="0" dirty="0">
                <a:solidFill>
                  <a:srgbClr val="000000"/>
                </a:solidFill>
                <a:effectLst/>
                <a:latin typeface="source_sans_pro_regular"/>
              </a:rPr>
              <a:t> Cyber-physical systems, also sometimes known as cyber manufacturing, refers to an Industry 4.0-enabled manufacturing environment that offers real-time data collection, analysis, and transparency across every aspect of a manufacturing operation.  </a:t>
            </a:r>
          </a:p>
          <a:p>
            <a:pPr marL="0" indent="0" algn="l">
              <a:buNone/>
            </a:pPr>
            <a:r>
              <a:rPr lang="en-US" sz="6200" b="0" i="0" dirty="0">
                <a:solidFill>
                  <a:srgbClr val="000000"/>
                </a:solidFill>
                <a:effectLst/>
                <a:latin typeface="source_sans_pro_regular"/>
              </a:rPr>
              <a:t>Source: </a:t>
            </a:r>
            <a:r>
              <a:rPr lang="en-US" sz="4800" dirty="0">
                <a:hlinkClick r:id="rId3"/>
              </a:rPr>
              <a:t>What is Industry 4.0? | The Industrial Internet of Things | Epicor Singapore</a:t>
            </a:r>
            <a:endParaRPr lang="en-US" sz="6200" b="0" i="0" dirty="0">
              <a:solidFill>
                <a:srgbClr val="000000"/>
              </a:solidFill>
              <a:effectLst/>
              <a:latin typeface="source_sans_pro_regular"/>
            </a:endParaRPr>
          </a:p>
          <a:p>
            <a:endParaRPr lang="en-US" dirty="0"/>
          </a:p>
        </p:txBody>
      </p:sp>
    </p:spTree>
    <p:extLst>
      <p:ext uri="{BB962C8B-B14F-4D97-AF65-F5344CB8AC3E}">
        <p14:creationId xmlns:p14="http://schemas.microsoft.com/office/powerpoint/2010/main" val="374062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descr="What is Supply Chain Management (SCM) and Why is it Important?">
            <a:hlinkClick r:id="" action="ppaction://media"/>
            <a:extLst>
              <a:ext uri="{FF2B5EF4-FFF2-40B4-BE49-F238E27FC236}">
                <a16:creationId xmlns:a16="http://schemas.microsoft.com/office/drawing/2014/main" id="{EE1BC6C8-9E4E-02F7-97C1-9CF3C1110FE2}"/>
              </a:ext>
            </a:extLst>
          </p:cNvPr>
          <p:cNvPicPr>
            <a:picLocks noRot="1" noChangeAspect="1"/>
          </p:cNvPicPr>
          <p:nvPr>
            <a:videoFile r:link="rId1"/>
          </p:nvPr>
        </p:nvPicPr>
        <p:blipFill>
          <a:blip r:embed="rId3"/>
          <a:stretch>
            <a:fillRect/>
          </a:stretch>
        </p:blipFill>
        <p:spPr>
          <a:xfrm>
            <a:off x="1309511" y="724634"/>
            <a:ext cx="9234311" cy="5217385"/>
          </a:xfrm>
          <a:prstGeom prst="rect">
            <a:avLst/>
          </a:prstGeom>
        </p:spPr>
      </p:pic>
    </p:spTree>
    <p:extLst>
      <p:ext uri="{BB962C8B-B14F-4D97-AF65-F5344CB8AC3E}">
        <p14:creationId xmlns:p14="http://schemas.microsoft.com/office/powerpoint/2010/main" val="291494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9D90-465A-4C26-A583-32B562D5E718}"/>
              </a:ext>
            </a:extLst>
          </p:cNvPr>
          <p:cNvSpPr>
            <a:spLocks noGrp="1"/>
          </p:cNvSpPr>
          <p:nvPr>
            <p:ph type="title"/>
          </p:nvPr>
        </p:nvSpPr>
        <p:spPr>
          <a:xfrm>
            <a:off x="838200" y="333956"/>
            <a:ext cx="10515600" cy="842838"/>
          </a:xfrm>
        </p:spPr>
        <p:txBody>
          <a:bodyPr>
            <a:normAutofit fontScale="90000"/>
          </a:bodyPr>
          <a:lstStyle/>
          <a:p>
            <a:r>
              <a:rPr lang="en-US" sz="4000" dirty="0"/>
              <a:t>It Takes Many Partners to Build and Run a Supply Chain </a:t>
            </a:r>
          </a:p>
        </p:txBody>
      </p:sp>
      <p:pic>
        <p:nvPicPr>
          <p:cNvPr id="4" name="Content Placeholder 3">
            <a:extLst>
              <a:ext uri="{FF2B5EF4-FFF2-40B4-BE49-F238E27FC236}">
                <a16:creationId xmlns:a16="http://schemas.microsoft.com/office/drawing/2014/main" id="{615E288D-A8DC-4021-B6BE-D3837AE624F3}"/>
              </a:ext>
            </a:extLst>
          </p:cNvPr>
          <p:cNvPicPr>
            <a:picLocks noGrp="1" noChangeAspect="1"/>
          </p:cNvPicPr>
          <p:nvPr>
            <p:ph sz="half" idx="1"/>
          </p:nvPr>
        </p:nvPicPr>
        <p:blipFill>
          <a:blip r:embed="rId2"/>
          <a:stretch>
            <a:fillRect/>
          </a:stretch>
        </p:blipFill>
        <p:spPr>
          <a:xfrm>
            <a:off x="838200" y="1454693"/>
            <a:ext cx="10515600" cy="4898399"/>
          </a:xfrm>
          <a:prstGeom prst="rect">
            <a:avLst/>
          </a:prstGeom>
        </p:spPr>
      </p:pic>
      <p:sp>
        <p:nvSpPr>
          <p:cNvPr id="5" name="Content Placeholder 4">
            <a:extLst>
              <a:ext uri="{FF2B5EF4-FFF2-40B4-BE49-F238E27FC236}">
                <a16:creationId xmlns:a16="http://schemas.microsoft.com/office/drawing/2014/main" id="{9A887774-1E00-4D8F-8265-C79A32BC4EA9}"/>
              </a:ext>
            </a:extLst>
          </p:cNvPr>
          <p:cNvSpPr>
            <a:spLocks noGrp="1"/>
          </p:cNvSpPr>
          <p:nvPr>
            <p:ph sz="half" idx="2"/>
          </p:nvPr>
        </p:nvSpPr>
        <p:spPr>
          <a:xfrm flipV="1">
            <a:off x="2234316" y="7394712"/>
            <a:ext cx="9119484" cy="254442"/>
          </a:xfrm>
        </p:spPr>
        <p:txBody>
          <a:bodyPr>
            <a:normAutofit fontScale="47500" lnSpcReduction="20000"/>
          </a:bodyPr>
          <a:lstStyle/>
          <a:p>
            <a:endParaRPr lang="en-US" dirty="0"/>
          </a:p>
        </p:txBody>
      </p:sp>
    </p:spTree>
    <p:extLst>
      <p:ext uri="{BB962C8B-B14F-4D97-AF65-F5344CB8AC3E}">
        <p14:creationId xmlns:p14="http://schemas.microsoft.com/office/powerpoint/2010/main" val="87992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5800-3162-4F9F-9988-A9CC42997C98}"/>
              </a:ext>
            </a:extLst>
          </p:cNvPr>
          <p:cNvSpPr>
            <a:spLocks noGrp="1"/>
          </p:cNvSpPr>
          <p:nvPr>
            <p:ph type="title"/>
          </p:nvPr>
        </p:nvSpPr>
        <p:spPr>
          <a:xfrm>
            <a:off x="838200" y="365126"/>
            <a:ext cx="10515600" cy="598701"/>
          </a:xfrm>
        </p:spPr>
        <p:txBody>
          <a:bodyPr>
            <a:normAutofit/>
          </a:bodyPr>
          <a:lstStyle/>
          <a:p>
            <a:r>
              <a:rPr kumimoji="0" lang="en-US" sz="3600" b="0" i="0" u="none" strike="noStrike" kern="1200" cap="none" spc="0" normalizeH="0" baseline="0" noProof="0" dirty="0">
                <a:ln>
                  <a:noFill/>
                </a:ln>
                <a:solidFill>
                  <a:srgbClr val="000000"/>
                </a:solidFill>
                <a:effectLst/>
                <a:uLnTx/>
                <a:uFillTx/>
                <a:latin typeface="Calibri Light" panose="020F0302020204030204"/>
                <a:ea typeface="Times New Roman" panose="02020603050405020304" pitchFamily="18" charset="0"/>
                <a:cs typeface="+mj-cs"/>
              </a:rPr>
              <a:t>A Simple History of Supply Chain Evolution</a:t>
            </a:r>
            <a:endParaRPr lang="en-US" sz="3600" dirty="0"/>
          </a:p>
        </p:txBody>
      </p:sp>
      <p:sp>
        <p:nvSpPr>
          <p:cNvPr id="3" name="Content Placeholder 2">
            <a:extLst>
              <a:ext uri="{FF2B5EF4-FFF2-40B4-BE49-F238E27FC236}">
                <a16:creationId xmlns:a16="http://schemas.microsoft.com/office/drawing/2014/main" id="{171A46BE-5683-42CE-9342-924692082EA3}"/>
              </a:ext>
            </a:extLst>
          </p:cNvPr>
          <p:cNvSpPr>
            <a:spLocks noGrp="1"/>
          </p:cNvSpPr>
          <p:nvPr>
            <p:ph idx="1"/>
          </p:nvPr>
        </p:nvSpPr>
        <p:spPr>
          <a:xfrm>
            <a:off x="747582" y="1141370"/>
            <a:ext cx="10859531" cy="5457138"/>
          </a:xfrm>
        </p:spPr>
        <p:txBody>
          <a:bodyPr>
            <a:normAutofit fontScale="25000" lnSpcReduction="20000"/>
          </a:bodyPr>
          <a:lstStyle/>
          <a:p>
            <a:pPr marL="0" indent="0">
              <a:buNone/>
            </a:pPr>
            <a:r>
              <a:rPr lang="en-US" sz="6400" b="1" dirty="0"/>
              <a:t>Pre-1900s: Local supply chains </a:t>
            </a:r>
            <a:r>
              <a:rPr lang="en-US" sz="6400" dirty="0"/>
              <a:t>– restricted to regions railroads begin to expand markets. </a:t>
            </a:r>
          </a:p>
          <a:p>
            <a:pPr marL="0" indent="0">
              <a:buNone/>
            </a:pPr>
            <a:r>
              <a:rPr lang="en-US" sz="6400" b="1" dirty="0"/>
              <a:t>1900-1950s: Supply chains continue to grow and extend globally</a:t>
            </a:r>
            <a:r>
              <a:rPr lang="en-US" sz="6400" dirty="0"/>
              <a:t>.  Military lessons in analytics, process mechanization and transportation management  are applied, UPS other logistics specialists emerge.</a:t>
            </a:r>
          </a:p>
          <a:p>
            <a:pPr marL="0" indent="0">
              <a:buNone/>
            </a:pPr>
            <a:r>
              <a:rPr lang="en-US" sz="6400" b="1" dirty="0"/>
              <a:t>1960s-70s: Physical distribution management emerges</a:t>
            </a:r>
            <a:r>
              <a:rPr lang="en-US" sz="6400" dirty="0"/>
              <a:t>. Firms like FedEx and DPL joined a growing number of logistics providers. Time-dependent freight transportation concepts are applied as ‘physical distribution’ management</a:t>
            </a:r>
          </a:p>
          <a:p>
            <a:pPr marL="0" indent="0">
              <a:buNone/>
            </a:pPr>
            <a:r>
              <a:rPr lang="en-US" sz="6400" b="1" dirty="0"/>
              <a:t>1963: IBM innovates around supply  </a:t>
            </a:r>
            <a:r>
              <a:rPr lang="en-US" sz="6400" dirty="0"/>
              <a:t>The National Council of Physical Distribution Management was formed. Also, IBM develops the first computerized inventory management and forecasting system.</a:t>
            </a:r>
          </a:p>
          <a:p>
            <a:pPr marL="0" indent="0">
              <a:buNone/>
            </a:pPr>
            <a:r>
              <a:rPr lang="en-US" sz="6400" dirty="0"/>
              <a:t> </a:t>
            </a:r>
            <a:r>
              <a:rPr lang="en-US" sz="6400" b="1" dirty="0"/>
              <a:t>1975: The first real-time warehouse management system was installed.</a:t>
            </a:r>
          </a:p>
          <a:p>
            <a:pPr marL="0" indent="0">
              <a:buNone/>
            </a:pPr>
            <a:r>
              <a:rPr lang="en-US" sz="6400" b="1" dirty="0"/>
              <a:t>1980s: Inbound, outbound and reverse flows  </a:t>
            </a:r>
            <a:r>
              <a:rPr lang="en-US" sz="6400" dirty="0"/>
              <a:t>The development of personal computers, leads to improved supply chains planning capabilities, including spreadsheets and map-based interfaces. Supply chains are now considered an expensive, complex and important, business functions that  include inbound, outbound and reverse flows. Reflecting this transition, the National Council of Physical Distribution Management changed its name to the Council of Logistics Management (CLM). </a:t>
            </a:r>
          </a:p>
          <a:p>
            <a:pPr marL="0" indent="0">
              <a:buNone/>
            </a:pPr>
            <a:r>
              <a:rPr lang="en-US" sz="6400" b="1" dirty="0"/>
              <a:t> 1982: Consultant Keith Oliver coined the term ‘supply chain management’</a:t>
            </a:r>
          </a:p>
          <a:p>
            <a:pPr marL="0" indent="0">
              <a:buNone/>
            </a:pPr>
            <a:r>
              <a:rPr lang="en-US" sz="6400" b="1" dirty="0"/>
              <a:t> 1990s-2000s: </a:t>
            </a:r>
            <a:r>
              <a:rPr lang="en-US" sz="6400" dirty="0"/>
              <a:t>The technological revolution and globalization  The 1990s to 2000s saw the introduction of more sophisticated management tools under the banner of Enterprise Resources Management (ERP)  as well as advanced planning and scheduling,  Global imports and exports rapidly expanded -- in 2006, US imports from China grew from US$ 45bn (1995) to over US$ 280bn. </a:t>
            </a:r>
          </a:p>
          <a:p>
            <a:pPr marL="0" indent="0">
              <a:buNone/>
            </a:pPr>
            <a:r>
              <a:rPr lang="en-US" sz="6400" b="1" dirty="0"/>
              <a:t>1997: Amazon goes public1997: Amazon goes public, </a:t>
            </a:r>
            <a:r>
              <a:rPr lang="en-US" sz="6400" dirty="0"/>
              <a:t>becoming</a:t>
            </a:r>
            <a:r>
              <a:rPr lang="en-US" sz="6400" b="1" dirty="0"/>
              <a:t> the first internet retailer to secure one million customers.</a:t>
            </a:r>
          </a:p>
          <a:p>
            <a:pPr marL="0" indent="0">
              <a:buNone/>
            </a:pPr>
            <a:r>
              <a:rPr lang="en-US" sz="6400" b="1" dirty="0"/>
              <a:t> 2010 - 2020 Introduction of Industry 4.0  </a:t>
            </a:r>
            <a:r>
              <a:rPr lang="en-US" sz="6400" dirty="0"/>
              <a:t>Driven by digital transformation strategies -- the last decade saw an exponential increase in technology adoption and innovation with the likes of AI, data, and Internet of Things (IoT) leading the way.   </a:t>
            </a:r>
          </a:p>
          <a:p>
            <a:pPr marL="0" indent="0">
              <a:buNone/>
            </a:pPr>
            <a:r>
              <a:rPr lang="en-US" sz="6400" b="1" dirty="0"/>
              <a:t>2020: COVID-19: the initial spread of the pandemic ground supply chains to a halt. </a:t>
            </a:r>
            <a:r>
              <a:rPr lang="en-US" sz="6400" dirty="0"/>
              <a:t> Resultant shortages emphasized how vital their functions are.  COVID impacts are spurring increased investment in supply chain localization and systems digitalization, A.I., including  and Machine Learning products. </a:t>
            </a:r>
          </a:p>
          <a:p>
            <a:endParaRPr lang="en-US" sz="1400" dirty="0"/>
          </a:p>
          <a:p>
            <a:pPr marL="0" indent="0">
              <a:buNone/>
            </a:pPr>
            <a:r>
              <a:rPr lang="en-US" sz="4200" b="1" dirty="0"/>
              <a:t>Source</a:t>
            </a:r>
            <a:r>
              <a:rPr lang="en-US" sz="4200" dirty="0"/>
              <a:t>: </a:t>
            </a:r>
            <a:r>
              <a:rPr lang="en-US" sz="4200" dirty="0">
                <a:hlinkClick r:id="rId2"/>
              </a:rPr>
              <a:t>https://supplychaindigital.com/logistics/timeline-history-supply-chain-management</a:t>
            </a:r>
            <a:endParaRPr lang="en-US" sz="4200" dirty="0"/>
          </a:p>
          <a:p>
            <a:pPr marL="0" indent="0">
              <a:buNone/>
            </a:pPr>
            <a:endParaRPr lang="en-US" sz="4200" dirty="0"/>
          </a:p>
          <a:p>
            <a:endParaRPr lang="en-US" sz="2000" b="1" dirty="0"/>
          </a:p>
          <a:p>
            <a:endParaRPr lang="en-US" sz="2000" dirty="0"/>
          </a:p>
          <a:p>
            <a:endParaRPr lang="en-US" dirty="0"/>
          </a:p>
        </p:txBody>
      </p:sp>
    </p:spTree>
    <p:extLst>
      <p:ext uri="{BB962C8B-B14F-4D97-AF65-F5344CB8AC3E}">
        <p14:creationId xmlns:p14="http://schemas.microsoft.com/office/powerpoint/2010/main" val="199609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1843-C715-4A77-A1FF-6710C3777F94}"/>
              </a:ext>
            </a:extLst>
          </p:cNvPr>
          <p:cNvSpPr>
            <a:spLocks noGrp="1"/>
          </p:cNvSpPr>
          <p:nvPr>
            <p:ph type="title"/>
          </p:nvPr>
        </p:nvSpPr>
        <p:spPr/>
        <p:txBody>
          <a:bodyPr>
            <a:normAutofit/>
          </a:bodyPr>
          <a:lstStyle/>
          <a:p>
            <a:r>
              <a:rPr lang="en-US" sz="4000" dirty="0"/>
              <a:t>Supply Chain Conceptual Development Timeline </a:t>
            </a:r>
          </a:p>
        </p:txBody>
      </p:sp>
      <p:pic>
        <p:nvPicPr>
          <p:cNvPr id="6" name="Content Placeholder 5" descr="Diagram&#10;&#10;Description automatically generated">
            <a:extLst>
              <a:ext uri="{FF2B5EF4-FFF2-40B4-BE49-F238E27FC236}">
                <a16:creationId xmlns:a16="http://schemas.microsoft.com/office/drawing/2014/main" id="{F14A0DE6-5824-4F8A-8789-5AD8611355A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3573" y="1681977"/>
            <a:ext cx="9426146" cy="4810898"/>
          </a:xfrm>
          <a:prstGeom prst="rect">
            <a:avLst/>
          </a:prstGeom>
          <a:noFill/>
          <a:ln>
            <a:noFill/>
          </a:ln>
        </p:spPr>
      </p:pic>
    </p:spTree>
    <p:extLst>
      <p:ext uri="{BB962C8B-B14F-4D97-AF65-F5344CB8AC3E}">
        <p14:creationId xmlns:p14="http://schemas.microsoft.com/office/powerpoint/2010/main" val="48631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7BEE-938E-44C0-85DE-F417316929D7}"/>
              </a:ext>
            </a:extLst>
          </p:cNvPr>
          <p:cNvSpPr>
            <a:spLocks noGrp="1"/>
          </p:cNvSpPr>
          <p:nvPr>
            <p:ph type="title"/>
          </p:nvPr>
        </p:nvSpPr>
        <p:spPr>
          <a:xfrm>
            <a:off x="656968" y="150941"/>
            <a:ext cx="10515600" cy="1051783"/>
          </a:xfrm>
        </p:spPr>
        <p:txBody>
          <a:bodyPr/>
          <a:lstStyle/>
          <a:p>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Evolution of Industry from 1.0 to 4.0</a:t>
            </a:r>
            <a:endParaRPr lang="en-US" dirty="0"/>
          </a:p>
        </p:txBody>
      </p:sp>
      <p:pic>
        <p:nvPicPr>
          <p:cNvPr id="4" name="Content Placeholder 3" descr="Graphical user interface&#10;&#10;Description automatically generated">
            <a:extLst>
              <a:ext uri="{FF2B5EF4-FFF2-40B4-BE49-F238E27FC236}">
                <a16:creationId xmlns:a16="http://schemas.microsoft.com/office/drawing/2014/main" id="{ECF2B24C-1D7E-4742-A90A-59BFB38A69DA}"/>
              </a:ext>
            </a:extLst>
          </p:cNvPr>
          <p:cNvPicPr>
            <a:picLocks noGrp="1" noChangeAspect="1"/>
          </p:cNvPicPr>
          <p:nvPr>
            <p:ph idx="1"/>
          </p:nvPr>
        </p:nvPicPr>
        <p:blipFill rotWithShape="1">
          <a:blip r:embed="rId2"/>
          <a:srcRect l="42992" t="17213" r="28912" b="46844"/>
          <a:stretch/>
        </p:blipFill>
        <p:spPr bwMode="auto">
          <a:xfrm>
            <a:off x="1318054" y="1202724"/>
            <a:ext cx="8509687" cy="49179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296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3B0B-F2CD-4524-B234-FAAA9167E81C}"/>
              </a:ext>
            </a:extLst>
          </p:cNvPr>
          <p:cNvSpPr>
            <a:spLocks noGrp="1"/>
          </p:cNvSpPr>
          <p:nvPr>
            <p:ph type="title"/>
          </p:nvPr>
        </p:nvSpPr>
        <p:spPr>
          <a:xfrm>
            <a:off x="838200" y="230659"/>
            <a:ext cx="10515600" cy="659028"/>
          </a:xfrm>
        </p:spPr>
        <p:txBody>
          <a:bodyPr>
            <a:normAutofit fontScale="90000"/>
          </a:bodyPr>
          <a:lstStyle/>
          <a:p>
            <a:r>
              <a:rPr lang="en-US" sz="3600" dirty="0"/>
              <a:t>Evolution of Industry from 1.0 to 4.0 </a:t>
            </a:r>
            <a:r>
              <a:rPr lang="en-US" sz="1400" b="1" dirty="0"/>
              <a:t>Video: </a:t>
            </a:r>
            <a:r>
              <a:rPr lang="en-US" sz="1400" dirty="0">
                <a:hlinkClick r:id="rId2"/>
              </a:rPr>
              <a:t>https://www.youtube.com/watch?v=v9rZOa3CUC8</a:t>
            </a:r>
            <a:br>
              <a:rPr lang="en-US" sz="1400" dirty="0"/>
            </a:br>
            <a:endParaRPr lang="en-US" sz="1400" dirty="0"/>
          </a:p>
        </p:txBody>
      </p:sp>
      <p:sp>
        <p:nvSpPr>
          <p:cNvPr id="3" name="Content Placeholder 2">
            <a:extLst>
              <a:ext uri="{FF2B5EF4-FFF2-40B4-BE49-F238E27FC236}">
                <a16:creationId xmlns:a16="http://schemas.microsoft.com/office/drawing/2014/main" id="{D8CF9E72-B908-403A-8BC4-A9FBFC7FF579}"/>
              </a:ext>
            </a:extLst>
          </p:cNvPr>
          <p:cNvSpPr>
            <a:spLocks noGrp="1"/>
          </p:cNvSpPr>
          <p:nvPr>
            <p:ph idx="1"/>
          </p:nvPr>
        </p:nvSpPr>
        <p:spPr>
          <a:xfrm>
            <a:off x="838199" y="889687"/>
            <a:ext cx="10661823" cy="5287277"/>
          </a:xfrm>
        </p:spPr>
        <p:txBody>
          <a:bodyPr>
            <a:noAutofit/>
          </a:bodyPr>
          <a:lstStyle/>
          <a:p>
            <a:pPr marL="0" indent="0" algn="l">
              <a:buNone/>
            </a:pPr>
            <a:r>
              <a:rPr lang="en-US" sz="1800" b="0" i="0" dirty="0">
                <a:solidFill>
                  <a:srgbClr val="025064"/>
                </a:solidFill>
                <a:effectLst/>
                <a:latin typeface="source_serif_pro_regular"/>
              </a:rPr>
              <a:t>The First Industrial Revolution</a:t>
            </a:r>
            <a:r>
              <a:rPr lang="en-US" sz="1800" b="0" i="0" dirty="0">
                <a:solidFill>
                  <a:srgbClr val="000000"/>
                </a:solidFill>
                <a:effectLst/>
                <a:latin typeface="source_sans_pro_regular"/>
              </a:rPr>
              <a:t> between the late 1700s and early 1800s</a:t>
            </a:r>
            <a:endParaRPr lang="en-US" sz="1800" b="0" i="0" dirty="0">
              <a:solidFill>
                <a:srgbClr val="025064"/>
              </a:solidFill>
              <a:effectLst/>
              <a:latin typeface="source_serif_pro_regular"/>
            </a:endParaRPr>
          </a:p>
          <a:p>
            <a:pPr algn="l"/>
            <a:r>
              <a:rPr lang="en-US" sz="1800" b="0" i="0" dirty="0">
                <a:solidFill>
                  <a:srgbClr val="000000"/>
                </a:solidFill>
                <a:effectLst/>
                <a:latin typeface="source_sans_pro_regular"/>
              </a:rPr>
              <a:t>During this period, manufacturing evolved from focusing on manual labor, aided by work animals to a more optimized form of labor  supported by the use of water and steam-powered engines and other types of machine tools.</a:t>
            </a:r>
          </a:p>
          <a:p>
            <a:pPr marL="0" indent="0" algn="l">
              <a:buNone/>
            </a:pPr>
            <a:r>
              <a:rPr lang="en-US" sz="1800" b="0" i="0" dirty="0">
                <a:solidFill>
                  <a:srgbClr val="025064"/>
                </a:solidFill>
                <a:effectLst/>
                <a:latin typeface="source_serif_pro_regular"/>
              </a:rPr>
              <a:t>The Second Industrial Revolution </a:t>
            </a:r>
            <a:r>
              <a:rPr lang="en-US" sz="1800" b="0" i="0" dirty="0">
                <a:solidFill>
                  <a:schemeClr val="tx1">
                    <a:lumMod val="95000"/>
                    <a:lumOff val="5000"/>
                  </a:schemeClr>
                </a:solidFill>
                <a:effectLst/>
                <a:latin typeface="source_serif_pro_regular"/>
              </a:rPr>
              <a:t>began in</a:t>
            </a:r>
            <a:r>
              <a:rPr lang="en-US" sz="1800" b="0" i="0" dirty="0">
                <a:solidFill>
                  <a:schemeClr val="tx1">
                    <a:lumMod val="95000"/>
                    <a:lumOff val="5000"/>
                  </a:schemeClr>
                </a:solidFill>
                <a:effectLst/>
                <a:latin typeface="source_sans_pro_regular"/>
              </a:rPr>
              <a:t> </a:t>
            </a:r>
            <a:r>
              <a:rPr lang="en-US" sz="1800" b="0" i="0" dirty="0">
                <a:solidFill>
                  <a:srgbClr val="000000"/>
                </a:solidFill>
                <a:effectLst/>
                <a:latin typeface="source_sans_pro_regular"/>
              </a:rPr>
              <a:t>the early part of the 20th century</a:t>
            </a:r>
            <a:endParaRPr lang="en-US" sz="1800" b="0" i="0" dirty="0">
              <a:solidFill>
                <a:srgbClr val="025064"/>
              </a:solidFill>
              <a:effectLst/>
              <a:latin typeface="source_serif_pro_regular"/>
            </a:endParaRPr>
          </a:p>
          <a:p>
            <a:pPr algn="l"/>
            <a:r>
              <a:rPr lang="en-US" sz="1800" b="0" i="0" dirty="0">
                <a:solidFill>
                  <a:srgbClr val="000000"/>
                </a:solidFill>
                <a:effectLst/>
                <a:latin typeface="source_sans_pro_regular"/>
              </a:rPr>
              <a:t>It began with the introduction of steel and use of electricity in factories. Electricity enabled manufacturers to increase efficiency and helped make factory machinery more mobile. The introduction of mass production (e.g., the assembly line) boosted productivity.</a:t>
            </a:r>
          </a:p>
          <a:p>
            <a:pPr marL="0" indent="0" algn="l">
              <a:buNone/>
            </a:pPr>
            <a:r>
              <a:rPr lang="en-US" sz="1800" b="0" i="0" dirty="0">
                <a:solidFill>
                  <a:srgbClr val="025064"/>
                </a:solidFill>
                <a:effectLst/>
                <a:latin typeface="source_serif_pro_regular"/>
              </a:rPr>
              <a:t>The Third Industrial Revolution s</a:t>
            </a:r>
            <a:r>
              <a:rPr kumimoji="0" lang="en-US" sz="1800" b="0" i="0" u="none" strike="noStrike" kern="1200" cap="none" spc="0" normalizeH="0" baseline="0" noProof="0" dirty="0">
                <a:ln>
                  <a:noFill/>
                </a:ln>
                <a:solidFill>
                  <a:srgbClr val="000000"/>
                </a:solidFill>
                <a:effectLst/>
                <a:uLnTx/>
                <a:uFillTx/>
                <a:latin typeface="source_sans_pro_regular"/>
                <a:ea typeface="+mn-ea"/>
                <a:cs typeface="+mn-cs"/>
              </a:rPr>
              <a:t>tarted in the late 1950s</a:t>
            </a:r>
            <a:endParaRPr lang="en-US" sz="1800" b="0" i="0" dirty="0">
              <a:solidFill>
                <a:srgbClr val="025064"/>
              </a:solidFill>
              <a:effectLst/>
              <a:latin typeface="source_serif_pro_regular"/>
            </a:endParaRPr>
          </a:p>
          <a:p>
            <a:pPr algn="l"/>
            <a:r>
              <a:rPr lang="en-US" sz="1800" b="0" i="0" dirty="0">
                <a:solidFill>
                  <a:srgbClr val="000000"/>
                </a:solidFill>
                <a:effectLst/>
                <a:latin typeface="source_sans_pro_regular"/>
              </a:rPr>
              <a:t>Manufacturers began incorporating more electronic—and eventually computer— technology.  The began to deemphasize  analog and mechanical technology and rely more on digital technology and automation software.</a:t>
            </a:r>
          </a:p>
          <a:p>
            <a:pPr marL="0" indent="0" algn="l">
              <a:buNone/>
            </a:pPr>
            <a:r>
              <a:rPr lang="en-US" sz="1800" b="0" i="0" dirty="0">
                <a:solidFill>
                  <a:srgbClr val="025064"/>
                </a:solidFill>
                <a:effectLst/>
                <a:latin typeface="source_serif_pro_regular"/>
              </a:rPr>
              <a:t>The Fourth Industrial Revolution, or Industry 4.0 </a:t>
            </a:r>
            <a:r>
              <a:rPr lang="en-US" sz="1800" b="0" i="0" dirty="0">
                <a:solidFill>
                  <a:schemeClr val="tx1">
                    <a:lumMod val="95000"/>
                    <a:lumOff val="5000"/>
                  </a:schemeClr>
                </a:solidFill>
                <a:effectLst/>
                <a:latin typeface="source_serif_pro_regular"/>
              </a:rPr>
              <a:t>is on going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dirty="0">
                <a:solidFill>
                  <a:srgbClr val="000000"/>
                </a:solidFill>
                <a:effectLst/>
                <a:latin typeface="source_sans_pro_regular"/>
              </a:rPr>
              <a:t>It takes the emphasis on digital technology from recent decades to a whole new level with the help of interconnectivity through the Internet of Things (IoT), access to real-time data, and the introduction of cyber-physical systems. Industry 4.0 offers a more comprehensive, interlinked, and holistic approach to manufacturing and the supply of which it is a part.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dirty="0">
                <a:solidFill>
                  <a:srgbClr val="000000"/>
                </a:solidFill>
                <a:effectLst/>
                <a:latin typeface="source_sans_pro_regular"/>
              </a:rPr>
              <a:t> </a:t>
            </a:r>
            <a:r>
              <a:rPr kumimoji="0" lang="en-US" sz="1100" b="0" i="0" u="none" strike="noStrike" kern="1200" cap="none" spc="0" normalizeH="0" baseline="0" noProof="0" dirty="0">
                <a:ln>
                  <a:noFill/>
                </a:ln>
                <a:solidFill>
                  <a:srgbClr val="000000"/>
                </a:solidFill>
                <a:effectLst/>
                <a:uLnTx/>
                <a:uFillTx/>
                <a:latin typeface="source_sans_pro_regular"/>
                <a:ea typeface="+mn-ea"/>
                <a:cs typeface="+mn-cs"/>
              </a:rPr>
              <a:t>Source: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What is Industry 4.0? | The Industrial Internet of Things | Epicor Singapore</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a:endParaRPr lang="en-US" sz="1800" b="0" i="0" dirty="0">
              <a:solidFill>
                <a:srgbClr val="000000"/>
              </a:solidFill>
              <a:effectLst/>
              <a:latin typeface="source_sans_pro_regular"/>
            </a:endParaRPr>
          </a:p>
          <a:p>
            <a:pPr marL="0" indent="0" algn="l">
              <a:buNone/>
            </a:pPr>
            <a:endParaRPr lang="en-US" sz="1800" b="0" i="0" dirty="0">
              <a:solidFill>
                <a:srgbClr val="000000"/>
              </a:solidFill>
              <a:effectLst/>
              <a:latin typeface="source_sans_pro_regular"/>
            </a:endParaRPr>
          </a:p>
          <a:p>
            <a:pPr marL="0" indent="0" algn="l">
              <a:buNone/>
            </a:pPr>
            <a:endParaRPr lang="en-US" sz="1800" dirty="0">
              <a:solidFill>
                <a:srgbClr val="000000"/>
              </a:solidFill>
              <a:latin typeface="source_sans_pro_regular"/>
            </a:endParaRPr>
          </a:p>
          <a:p>
            <a:pPr marL="0" indent="0" algn="l">
              <a:buNone/>
            </a:pPr>
            <a:endParaRPr lang="en-US" sz="1800" b="0" i="0" dirty="0">
              <a:solidFill>
                <a:srgbClr val="000000"/>
              </a:solidFill>
              <a:effectLst/>
              <a:latin typeface="source_sans_pro_regular"/>
            </a:endParaRPr>
          </a:p>
          <a:p>
            <a:pPr marL="0" indent="0" algn="l">
              <a:buNone/>
            </a:pPr>
            <a:endParaRPr lang="en-US" sz="1800" b="0" i="0" dirty="0">
              <a:solidFill>
                <a:srgbClr val="000000"/>
              </a:solidFill>
              <a:effectLst/>
              <a:latin typeface="source_sans_pro_regular"/>
            </a:endParaRPr>
          </a:p>
        </p:txBody>
      </p:sp>
    </p:spTree>
    <p:extLst>
      <p:ext uri="{BB962C8B-B14F-4D97-AF65-F5344CB8AC3E}">
        <p14:creationId xmlns:p14="http://schemas.microsoft.com/office/powerpoint/2010/main" val="48846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2178</TotalTime>
  <Words>3787</Words>
  <Application>Microsoft Macintosh PowerPoint</Application>
  <PresentationFormat>Widescreen</PresentationFormat>
  <Paragraphs>187</Paragraphs>
  <Slides>35</Slides>
  <Notes>1</Notes>
  <HiddenSlides>0</HiddenSlides>
  <MMClips>8</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inherit</vt:lpstr>
      <vt:lpstr>Oracle Sans</vt:lpstr>
      <vt:lpstr>pnRegular</vt:lpstr>
      <vt:lpstr>source_sans_pro_regular</vt:lpstr>
      <vt:lpstr>source_serif_pro_regular</vt:lpstr>
      <vt:lpstr>SourceSansPro</vt:lpstr>
      <vt:lpstr>Arial</vt:lpstr>
      <vt:lpstr>Calibri</vt:lpstr>
      <vt:lpstr>Calibri Light</vt:lpstr>
      <vt:lpstr>Roboto</vt:lpstr>
      <vt:lpstr>Office Theme</vt:lpstr>
      <vt:lpstr>1_Office Theme</vt:lpstr>
      <vt:lpstr>Freight Disruptors -- Forces Can Change Everything </vt:lpstr>
      <vt:lpstr>Focus on Disruptive Supply Chain Technologies  </vt:lpstr>
      <vt:lpstr>Supply Chain and its Management</vt:lpstr>
      <vt:lpstr>PowerPoint Presentation</vt:lpstr>
      <vt:lpstr>It Takes Many Partners to Build and Run a Supply Chain </vt:lpstr>
      <vt:lpstr>A Simple History of Supply Chain Evolution</vt:lpstr>
      <vt:lpstr>Supply Chain Conceptual Development Timeline </vt:lpstr>
      <vt:lpstr>Evolution of Industry from 1.0 to 4.0</vt:lpstr>
      <vt:lpstr>Evolution of Industry from 1.0 to 4.0 Video: https://www.youtube.com/watch?v=v9rZOa3CUC8 </vt:lpstr>
      <vt:lpstr>PowerPoint Presentation</vt:lpstr>
      <vt:lpstr>There’s a Revolution Going On — Industry 4.0  Video: https://www.youtube.com/watch?v=T3HokK99Clk </vt:lpstr>
      <vt:lpstr>PowerPoint Presentation</vt:lpstr>
      <vt:lpstr>Transition to a New Supply Chain Model </vt:lpstr>
      <vt:lpstr>Key Model Characteristics  Where traditional supply chains plan and react, digital supply chains predict and prescribe actions to take. </vt:lpstr>
      <vt:lpstr>Further Exploration of Model Differences                          video: https://www.youtube.com/watch?v=pdcJJpsOPGw  </vt:lpstr>
      <vt:lpstr>Essential 4.0 Manufacturing/Supply Chain Uses </vt:lpstr>
      <vt:lpstr>4.0 Deploys through the Digital Control Tower  video: https://www.youtube.com/watch?v=PQexFtFhsPw </vt:lpstr>
      <vt:lpstr>PowerPoint Presentation</vt:lpstr>
      <vt:lpstr>Technologies Impacting Supply Chain Functions </vt:lpstr>
      <vt:lpstr>The Secret Sauce --4.0 Technologies Driving Change </vt:lpstr>
      <vt:lpstr>What is Big Data?</vt:lpstr>
      <vt:lpstr>PowerPoint Presentation</vt:lpstr>
      <vt:lpstr>Supply Chain Sources of Big Data  Videos: https://www.youtube.com/watch?v=Pu71o68yEDQ&amp;t=7s  </vt:lpstr>
      <vt:lpstr>PowerPoint Presentation</vt:lpstr>
      <vt:lpstr> Big Data Supply Chain Use Benefits  </vt:lpstr>
      <vt:lpstr>Segway to the Blockchain </vt:lpstr>
      <vt:lpstr>Block Chain Basics Video – extract from https://www.investopedia.com/terms/p/proof-stake-pos.asp   </vt:lpstr>
      <vt:lpstr>PowerPoint Presentation</vt:lpstr>
      <vt:lpstr>Validation is a the Heart of Blockchain Security </vt:lpstr>
      <vt:lpstr>Blockchain Offers Major Supply Chain 4.0 Benefits  Video https://www.youtube.com/watch?v=FtK65VH5OBg  </vt:lpstr>
      <vt:lpstr>PowerPoint Presentation</vt:lpstr>
      <vt:lpstr>Examples of Early Blockchain Implementation </vt:lpstr>
      <vt:lpstr>In Sum --Supply Chain Management Goals Are Simple  </vt:lpstr>
      <vt:lpstr>Last Thoughts</vt:lpstr>
      <vt:lpstr>Bonus Material -- Glossary of 12 Key Industry 4.0 Terms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Freight Disruptors -- Forces Can Change Everything</dc:title>
  <dc:creator>Robert James</dc:creator>
  <cp:lastModifiedBy>Stephen Ayraud</cp:lastModifiedBy>
  <cp:revision>11</cp:revision>
  <dcterms:created xsi:type="dcterms:W3CDTF">2022-04-18T22:21:34Z</dcterms:created>
  <dcterms:modified xsi:type="dcterms:W3CDTF">2022-04-22T17:12:22Z</dcterms:modified>
</cp:coreProperties>
</file>